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96A7E20-5DF9-414C-8F75-B2A8E782E728}" type="datetimeFigureOut">
              <a:rPr lang="ru-RU" smtClean="0"/>
              <a:t>23.10.2019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96A7E20-5DF9-414C-8F75-B2A8E782E728}" type="datetimeFigureOut">
              <a:rPr lang="ru-RU" smtClean="0"/>
              <a:t>23.10.2019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96A7E20-5DF9-414C-8F75-B2A8E782E728}" type="datetimeFigureOut">
              <a:rPr lang="ru-RU" smtClean="0"/>
              <a:t>23.10.2019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96A7E20-5DF9-414C-8F75-B2A8E782E728}" type="datetimeFigureOut">
              <a:rPr lang="ru-RU" smtClean="0"/>
              <a:t>23.10.2019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96A7E20-5DF9-414C-8F75-B2A8E782E728}" type="datetimeFigureOut">
              <a:rPr lang="ru-RU" smtClean="0"/>
              <a:t>23.10.2019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96A7E20-5DF9-414C-8F75-B2A8E782E728}" type="datetimeFigureOut">
              <a:rPr lang="ru-RU" smtClean="0"/>
              <a:t>23.10.2019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96A7E20-5DF9-414C-8F75-B2A8E782E728}" type="datetimeFigureOut">
              <a:rPr lang="ru-RU" smtClean="0"/>
              <a:t>23.10.2019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96A7E20-5DF9-414C-8F75-B2A8E782E728}" type="datetimeFigureOut">
              <a:rPr lang="ru-RU" smtClean="0"/>
              <a:t>23.10.2019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96A7E20-5DF9-414C-8F75-B2A8E782E728}" type="datetimeFigureOut">
              <a:rPr lang="ru-RU" smtClean="0"/>
              <a:t>23.10.2019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96A7E20-5DF9-414C-8F75-B2A8E782E728}" type="datetimeFigureOut">
              <a:rPr lang="ru-RU" smtClean="0"/>
              <a:t>23.10.2019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96A7E20-5DF9-414C-8F75-B2A8E782E728}" type="datetimeFigureOut">
              <a:rPr lang="ru-RU" smtClean="0"/>
              <a:t>23.10.2019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4AF671-D326-4CBE-AAE6-7FC5945137C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6A7E20-5DF9-414C-8F75-B2A8E782E728}" type="datetimeFigureOut">
              <a:rPr lang="ru-RU" smtClean="0"/>
              <a:t>23.10.2019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4AF671-D326-4CBE-AAE6-7FC5945137C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ru.wikipedia.org/wiki/%D0%A1%D0%B0%D0%B4%D0%BE%D0%BC%D0%B0%D0%B7%D0%BE%D1%85%D0%B8%D0%B7%D0%B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fr-FR" dirty="0" smtClean="0">
                <a:latin typeface="Times New Roman" pitchFamily="18" charset="0"/>
                <a:cs typeface="Times New Roman" pitchFamily="18" charset="0"/>
              </a:rPr>
              <a:t>B2</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r>
              <a:rPr lang="fr-FR" dirty="0">
                <a:solidFill>
                  <a:schemeClr val="tx1"/>
                </a:solidFill>
                <a:latin typeface="Times New Roman" pitchFamily="18" charset="0"/>
                <a:cs typeface="Times New Roman" pitchFamily="18" charset="0"/>
              </a:rPr>
              <a:t>5</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dirty="0">
                <a:latin typeface="Times New Roman" pitchFamily="18" charset="0"/>
                <a:cs typeface="Times New Roman" pitchFamily="18" charset="0"/>
              </a:rPr>
              <a:t>Le participe présent passif</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20000"/>
          </a:bodyPr>
          <a:lstStyle/>
          <a:p>
            <a:r>
              <a:rPr lang="fr-FR" b="1" dirty="0">
                <a:latin typeface="Times New Roman" pitchFamily="18" charset="0"/>
                <a:cs typeface="Times New Roman" pitchFamily="18" charset="0"/>
              </a:rPr>
              <a:t>Formation:</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Ne se forme que sur les verbes transitifs imperfectifs</a:t>
            </a:r>
          </a:p>
          <a:p>
            <a:r>
              <a:rPr lang="fr-FR" dirty="0">
                <a:latin typeface="Times New Roman" pitchFamily="18" charset="0"/>
                <a:cs typeface="Times New Roman" pitchFamily="18" charset="0"/>
              </a:rPr>
              <a:t>On le forme en ajoutant la désinence adjectivale à la 1</a:t>
            </a:r>
            <a:r>
              <a:rPr lang="fr-FR" baseline="30000" dirty="0">
                <a:latin typeface="Times New Roman" pitchFamily="18" charset="0"/>
                <a:cs typeface="Times New Roman" pitchFamily="18" charset="0"/>
              </a:rPr>
              <a:t>ere</a:t>
            </a:r>
            <a:r>
              <a:rPr lang="fr-FR" dirty="0">
                <a:latin typeface="Times New Roman" pitchFamily="18" charset="0"/>
                <a:cs typeface="Times New Roman" pitchFamily="18" charset="0"/>
              </a:rPr>
              <a:t> personne du pluriel du présent</a:t>
            </a:r>
            <a:r>
              <a:rPr lang="ru-RU" dirty="0">
                <a:latin typeface="Times New Roman" pitchFamily="18" charset="0"/>
                <a:cs typeface="Times New Roman" pitchFamily="18" charset="0"/>
              </a:rPr>
              <a:t>чит</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ть:   читаем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читаемый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étant lu</a:t>
            </a:r>
            <a:r>
              <a:rPr lang="fr-FR" dirty="0">
                <a:latin typeface="Times New Roman" pitchFamily="18" charset="0"/>
                <a:cs typeface="Times New Roman" pitchFamily="18" charset="0"/>
              </a:rPr>
              <a:t> , </a:t>
            </a:r>
            <a:r>
              <a:rPr lang="fr-FR" i="1" dirty="0">
                <a:latin typeface="Times New Roman" pitchFamily="18" charset="0"/>
                <a:cs typeface="Times New Roman" pitchFamily="18" charset="0"/>
              </a:rPr>
              <a:t>lisible</a:t>
            </a:r>
            <a:r>
              <a:rPr lang="fr-FR" dirty="0">
                <a:latin typeface="Times New Roman" pitchFamily="18" charset="0"/>
                <a:cs typeface="Times New Roman" pitchFamily="18" charset="0"/>
              </a:rPr>
              <a:t> )</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любить: л</a:t>
            </a:r>
            <a:r>
              <a:rPr lang="ru-RU" b="1" dirty="0">
                <a:latin typeface="Times New Roman" pitchFamily="18" charset="0"/>
                <a:cs typeface="Times New Roman" pitchFamily="18" charset="0"/>
              </a:rPr>
              <a:t>ю</a:t>
            </a:r>
            <a:r>
              <a:rPr lang="ru-RU" dirty="0">
                <a:latin typeface="Times New Roman" pitchFamily="18" charset="0"/>
                <a:cs typeface="Times New Roman" pitchFamily="18" charset="0"/>
              </a:rPr>
              <a:t>бим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люб</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мый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étant aimé, préféré</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публиковать: публик</a:t>
            </a:r>
            <a:r>
              <a:rPr lang="ru-RU" b="1" dirty="0">
                <a:latin typeface="Times New Roman" pitchFamily="18" charset="0"/>
                <a:cs typeface="Times New Roman" pitchFamily="18" charset="0"/>
              </a:rPr>
              <a:t>у</a:t>
            </a:r>
            <a:r>
              <a:rPr lang="ru-RU" dirty="0">
                <a:latin typeface="Times New Roman" pitchFamily="18" charset="0"/>
                <a:cs typeface="Times New Roman" pitchFamily="18" charset="0"/>
              </a:rPr>
              <a:t>ем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публикуемый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étant publié, publié</a:t>
            </a:r>
            <a:r>
              <a:rPr lang="fr-FR" dirty="0">
                <a:latin typeface="Times New Roman" pitchFamily="18" charset="0"/>
                <a:cs typeface="Times New Roman" pitchFamily="18" charset="0"/>
              </a:rPr>
              <a:t>)</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algn="just"/>
            <a:r>
              <a:rPr lang="fr-FR" dirty="0">
                <a:latin typeface="Times New Roman" pitchFamily="18" charset="0"/>
                <a:cs typeface="Times New Roman" pitchFamily="18" charset="0"/>
              </a:rPr>
              <a:t>L'accent est généralement celui de la 1ère personne du singulier du verbe</a:t>
            </a:r>
          </a:p>
          <a:p>
            <a:pPr algn="just"/>
            <a:r>
              <a:rPr lang="fr-FR" dirty="0">
                <a:latin typeface="Times New Roman" pitchFamily="18" charset="0"/>
                <a:cs typeface="Times New Roman" pitchFamily="18" charset="0"/>
              </a:rPr>
              <a:t>Attention à quelques irréguliers:</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нест</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   нес</a:t>
            </a:r>
            <a:r>
              <a:rPr lang="ru-RU" b="1" dirty="0">
                <a:latin typeface="Times New Roman" pitchFamily="18" charset="0"/>
                <a:cs typeface="Times New Roman" pitchFamily="18" charset="0"/>
              </a:rPr>
              <a:t>ё</a:t>
            </a:r>
            <a:r>
              <a:rPr lang="ru-RU" dirty="0">
                <a:latin typeface="Times New Roman" pitchFamily="18" charset="0"/>
                <a:cs typeface="Times New Roman" pitchFamily="18" charset="0"/>
              </a:rPr>
              <a:t>м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нес</a:t>
            </a:r>
            <a:r>
              <a:rPr lang="ru-RU" b="1" dirty="0">
                <a:latin typeface="Times New Roman" pitchFamily="18" charset="0"/>
                <a:cs typeface="Times New Roman" pitchFamily="18" charset="0"/>
              </a:rPr>
              <a:t>о</a:t>
            </a:r>
            <a:r>
              <a:rPr lang="ru-RU" dirty="0">
                <a:latin typeface="Times New Roman" pitchFamily="18" charset="0"/>
                <a:cs typeface="Times New Roman" pitchFamily="18" charset="0"/>
              </a:rPr>
              <a:t>мый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p</a:t>
            </a:r>
            <a:r>
              <a:rPr lang="fr-FR" dirty="0">
                <a:latin typeface="Times New Roman" pitchFamily="18" charset="0"/>
                <a:cs typeface="Times New Roman" pitchFamily="18" charset="0"/>
              </a:rPr>
              <a:t>o</a:t>
            </a:r>
            <a:r>
              <a:rPr lang="fr-FR" i="1" dirty="0">
                <a:latin typeface="Times New Roman" pitchFamily="18" charset="0"/>
                <a:cs typeface="Times New Roman" pitchFamily="18" charset="0"/>
              </a:rPr>
              <a:t>rté </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вест</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 вед</a:t>
            </a:r>
            <a:r>
              <a:rPr lang="ru-RU" b="1" dirty="0">
                <a:latin typeface="Times New Roman" pitchFamily="18" charset="0"/>
                <a:cs typeface="Times New Roman" pitchFamily="18" charset="0"/>
              </a:rPr>
              <a:t>ё</a:t>
            </a:r>
            <a:r>
              <a:rPr lang="ru-RU" dirty="0">
                <a:latin typeface="Times New Roman" pitchFamily="18" charset="0"/>
                <a:cs typeface="Times New Roman" pitchFamily="18" charset="0"/>
              </a:rPr>
              <a:t>м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вед</a:t>
            </a:r>
            <a:r>
              <a:rPr lang="ru-RU" b="1" dirty="0">
                <a:latin typeface="Times New Roman" pitchFamily="18" charset="0"/>
                <a:cs typeface="Times New Roman" pitchFamily="18" charset="0"/>
              </a:rPr>
              <a:t>о</a:t>
            </a:r>
            <a:r>
              <a:rPr lang="ru-RU" dirty="0">
                <a:latin typeface="Times New Roman" pitchFamily="18" charset="0"/>
                <a:cs typeface="Times New Roman" pitchFamily="18" charset="0"/>
              </a:rPr>
              <a:t>мый </a:t>
            </a:r>
            <a:r>
              <a:rPr lang="ru-RU" i="1" dirty="0">
                <a:latin typeface="Times New Roman" pitchFamily="18" charset="0"/>
                <a:cs typeface="Times New Roman" pitchFamily="18" charset="0"/>
              </a:rPr>
              <a:t>( </a:t>
            </a:r>
            <a:r>
              <a:rPr lang="fr-FR" i="1" dirty="0">
                <a:latin typeface="Times New Roman" pitchFamily="18" charset="0"/>
                <a:cs typeface="Times New Roman" pitchFamily="18" charset="0"/>
              </a:rPr>
              <a:t>conduit</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иск</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ть: </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щем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иск</a:t>
            </a:r>
            <a:r>
              <a:rPr lang="ru-RU" b="1" dirty="0">
                <a:latin typeface="Times New Roman" pitchFamily="18" charset="0"/>
                <a:cs typeface="Times New Roman" pitchFamily="18" charset="0"/>
              </a:rPr>
              <a:t>о</a:t>
            </a:r>
            <a:r>
              <a:rPr lang="ru-RU" dirty="0">
                <a:latin typeface="Times New Roman" pitchFamily="18" charset="0"/>
                <a:cs typeface="Times New Roman" pitchFamily="18" charset="0"/>
              </a:rPr>
              <a:t>мый </a:t>
            </a:r>
            <a:r>
              <a:rPr lang="ru-RU" i="1" dirty="0">
                <a:latin typeface="Times New Roman" pitchFamily="18" charset="0"/>
                <a:cs typeface="Times New Roman" pitchFamily="18" charset="0"/>
              </a:rPr>
              <a:t>( </a:t>
            </a:r>
            <a:r>
              <a:rPr lang="fr-FR" i="1" dirty="0">
                <a:latin typeface="Times New Roman" pitchFamily="18" charset="0"/>
                <a:cs typeface="Times New Roman" pitchFamily="18" charset="0"/>
              </a:rPr>
              <a:t>cherché</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дав</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ть: да</a:t>
            </a:r>
            <a:r>
              <a:rPr lang="ru-RU" b="1" dirty="0">
                <a:latin typeface="Times New Roman" pitchFamily="18" charset="0"/>
                <a:cs typeface="Times New Roman" pitchFamily="18" charset="0"/>
              </a:rPr>
              <a:t>ё</a:t>
            </a:r>
            <a:r>
              <a:rPr lang="ru-RU" dirty="0">
                <a:latin typeface="Times New Roman" pitchFamily="18" charset="0"/>
                <a:cs typeface="Times New Roman" pitchFamily="18" charset="0"/>
              </a:rPr>
              <a:t>м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дав</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емый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donné</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признав</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ть: призна</a:t>
            </a:r>
            <a:r>
              <a:rPr lang="ru-RU" b="1" dirty="0">
                <a:latin typeface="Times New Roman" pitchFamily="18" charset="0"/>
                <a:cs typeface="Times New Roman" pitchFamily="18" charset="0"/>
              </a:rPr>
              <a:t>ё</a:t>
            </a:r>
            <a:r>
              <a:rPr lang="ru-RU" dirty="0">
                <a:latin typeface="Times New Roman" pitchFamily="18" charset="0"/>
                <a:cs typeface="Times New Roman" pitchFamily="18" charset="0"/>
              </a:rPr>
              <a:t>м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признав</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емый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avoué</a:t>
            </a:r>
            <a:r>
              <a:rPr lang="fr-FR" dirty="0">
                <a:latin typeface="Times New Roman" pitchFamily="18" charset="0"/>
                <a:cs typeface="Times New Roman" pitchFamily="18" charset="0"/>
              </a:rPr>
              <a:t>)</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pPr algn="just"/>
            <a:r>
              <a:rPr lang="fr-FR" b="1" dirty="0">
                <a:latin typeface="Times New Roman" pitchFamily="18" charset="0"/>
                <a:cs typeface="Times New Roman" pitchFamily="18" charset="0"/>
              </a:rPr>
              <a:t>Emplois:</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Ce participe exprime une action présente qui dure ou qui se répète , il appartient essentiellement à la langue livresque, littéraire ou scientifique.</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Ce participe peut remplacer une proposition relative commençant par </a:t>
            </a:r>
            <a:r>
              <a:rPr lang="ru-RU" dirty="0">
                <a:latin typeface="Times New Roman" pitchFamily="18" charset="0"/>
                <a:cs typeface="Times New Roman" pitchFamily="18" charset="0"/>
              </a:rPr>
              <a:t>который, которого, которую, которые, которых (</a:t>
            </a:r>
            <a:r>
              <a:rPr lang="fr-FR" dirty="0">
                <a:latin typeface="Times New Roman" pitchFamily="18" charset="0"/>
                <a:cs typeface="Times New Roman" pitchFamily="18" charset="0"/>
              </a:rPr>
              <a:t>le pronom relatif est obligatoirement complément d'objet direct du verbe de la relative):</a:t>
            </a:r>
          </a:p>
          <a:p>
            <a:pPr algn="just"/>
            <a:r>
              <a:rPr lang="ru-RU" dirty="0">
                <a:latin typeface="Times New Roman" pitchFamily="18" charset="0"/>
                <a:cs typeface="Times New Roman" pitchFamily="18" charset="0"/>
              </a:rPr>
              <a:t>Вот рассматриваемый нами вопрос </a:t>
            </a:r>
            <a:r>
              <a:rPr lang="fr-FR" i="1" dirty="0">
                <a:latin typeface="Times New Roman" pitchFamily="18" charset="0"/>
                <a:cs typeface="Times New Roman" pitchFamily="18" charset="0"/>
              </a:rPr>
              <a:t>Voici la question examinée par nous</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вот вопрос, который они </a:t>
            </a:r>
            <a:r>
              <a:rPr lang="ru-RU" dirty="0" err="1">
                <a:latin typeface="Times New Roman" pitchFamily="18" charset="0"/>
                <a:cs typeface="Times New Roman" pitchFamily="18" charset="0"/>
              </a:rPr>
              <a:t>рассматриваютВот</a:t>
            </a:r>
            <a:r>
              <a:rPr lang="ru-RU" dirty="0">
                <a:latin typeface="Times New Roman" pitchFamily="18" charset="0"/>
                <a:cs typeface="Times New Roman" pitchFamily="18" charset="0"/>
              </a:rPr>
              <a:t> решаемая ими проблема </a:t>
            </a:r>
            <a:r>
              <a:rPr lang="fr-FR" i="1" dirty="0">
                <a:latin typeface="Times New Roman" pitchFamily="18" charset="0"/>
                <a:cs typeface="Times New Roman" pitchFamily="18" charset="0"/>
              </a:rPr>
              <a:t>Voici le problème en train d'être résolu par eux</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вот проблема, которую они решают</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Ce participe a donné de "vrais" adjectifs: </a:t>
            </a:r>
            <a:r>
              <a:rPr lang="ru-RU" dirty="0">
                <a:latin typeface="Times New Roman" pitchFamily="18" charset="0"/>
                <a:cs typeface="Times New Roman" pitchFamily="18" charset="0"/>
              </a:rPr>
              <a:t>любимый </a:t>
            </a:r>
            <a:r>
              <a:rPr lang="ru-RU" i="1" dirty="0">
                <a:latin typeface="Times New Roman" pitchFamily="18" charset="0"/>
                <a:cs typeface="Times New Roman" pitchFamily="18" charset="0"/>
              </a:rPr>
              <a:t>( </a:t>
            </a:r>
            <a:r>
              <a:rPr lang="fr-FR" i="1" dirty="0">
                <a:latin typeface="Times New Roman" pitchFamily="18" charset="0"/>
                <a:cs typeface="Times New Roman" pitchFamily="18" charset="0"/>
              </a:rPr>
              <a:t>préféré)</a:t>
            </a:r>
            <a:r>
              <a:rPr lang="fr-FR" dirty="0">
                <a:latin typeface="Times New Roman" pitchFamily="18" charset="0"/>
                <a:cs typeface="Times New Roman" pitchFamily="18" charset="0"/>
              </a:rPr>
              <a:t> , </a:t>
            </a:r>
            <a:r>
              <a:rPr lang="ru-RU" dirty="0">
                <a:latin typeface="Times New Roman" pitchFamily="18" charset="0"/>
                <a:cs typeface="Times New Roman" pitchFamily="18" charset="0"/>
              </a:rPr>
              <a:t>уважаемый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respecté)</a:t>
            </a:r>
            <a:endParaRPr lang="fr-FR" dirty="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dirty="0">
                <a:latin typeface="Times New Roman" pitchFamily="18" charset="0"/>
                <a:cs typeface="Times New Roman" pitchFamily="18" charset="0"/>
              </a:rPr>
              <a:t>Le participe passé actif</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20000"/>
          </a:bodyPr>
          <a:lstStyle/>
          <a:p>
            <a:pPr algn="just"/>
            <a:r>
              <a:rPr lang="fr-FR" b="1" dirty="0">
                <a:latin typeface="Times New Roman" pitchFamily="18" charset="0"/>
                <a:cs typeface="Times New Roman" pitchFamily="18" charset="0"/>
              </a:rPr>
              <a:t>Formation:</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On le forme sur le radical du passé en remplaçant le </a:t>
            </a:r>
            <a:r>
              <a:rPr lang="ru-RU" dirty="0">
                <a:latin typeface="Times New Roman" pitchFamily="18" charset="0"/>
                <a:cs typeface="Times New Roman" pitchFamily="18" charset="0"/>
              </a:rPr>
              <a:t>л </a:t>
            </a:r>
            <a:r>
              <a:rPr lang="fr-FR" dirty="0">
                <a:latin typeface="Times New Roman" pitchFamily="18" charset="0"/>
                <a:cs typeface="Times New Roman" pitchFamily="18" charset="0"/>
              </a:rPr>
              <a:t>par -</a:t>
            </a:r>
            <a:r>
              <a:rPr lang="ru-RU" dirty="0" err="1">
                <a:latin typeface="Times New Roman" pitchFamily="18" charset="0"/>
                <a:cs typeface="Times New Roman" pitchFamily="18" charset="0"/>
              </a:rPr>
              <a:t>вший</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читал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читавший </a:t>
            </a:r>
            <a:r>
              <a:rPr lang="fr-FR" i="1" dirty="0">
                <a:latin typeface="Times New Roman" pitchFamily="18" charset="0"/>
                <a:cs typeface="Times New Roman" pitchFamily="18" charset="0"/>
              </a:rPr>
              <a:t>lisant, qui lisait</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прочитал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прочитавший </a:t>
            </a:r>
            <a:r>
              <a:rPr lang="fr-FR" i="1" dirty="0">
                <a:latin typeface="Times New Roman" pitchFamily="18" charset="0"/>
                <a:cs typeface="Times New Roman" pitchFamily="18" charset="0"/>
              </a:rPr>
              <a:t>ayant lu, qui a lu</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 </a:t>
            </a:r>
          </a:p>
          <a:p>
            <a:pPr algn="just"/>
            <a:r>
              <a:rPr lang="fr-FR" dirty="0">
                <a:latin typeface="Times New Roman" pitchFamily="18" charset="0"/>
                <a:cs typeface="Times New Roman" pitchFamily="18" charset="0"/>
              </a:rPr>
              <a:t>Si le radical de l'infinitif est terminé par une consonne, le suffixe devient -</a:t>
            </a:r>
            <a:r>
              <a:rPr lang="ru-RU" dirty="0" err="1">
                <a:latin typeface="Times New Roman" pitchFamily="18" charset="0"/>
                <a:cs typeface="Times New Roman" pitchFamily="18" charset="0"/>
              </a:rPr>
              <a:t>ший</a:t>
            </a:r>
            <a:r>
              <a:rPr lang="ru-RU" dirty="0">
                <a:latin typeface="Times New Roman" pitchFamily="18" charset="0"/>
                <a:cs typeface="Times New Roman" pitchFamily="18" charset="0"/>
              </a:rPr>
              <a:t>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принёс</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принёсший </a:t>
            </a:r>
            <a:r>
              <a:rPr lang="fr-FR" i="1" dirty="0">
                <a:latin typeface="Times New Roman" pitchFamily="18" charset="0"/>
                <a:cs typeface="Times New Roman" pitchFamily="18" charset="0"/>
              </a:rPr>
              <a:t>ayant apporté</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Certains participes sont irréguliers:    </a:t>
            </a:r>
            <a:r>
              <a:rPr lang="ru-RU" dirty="0">
                <a:latin typeface="Times New Roman" pitchFamily="18" charset="0"/>
                <a:cs typeface="Times New Roman" pitchFamily="18" charset="0"/>
              </a:rPr>
              <a:t>идти: он шёл</a:t>
            </a:r>
            <a:r>
              <a:rPr lang="fr-FR" dirty="0">
                <a:latin typeface="Times New Roman" pitchFamily="18" charset="0"/>
                <a:cs typeface="Times New Roman" pitchFamily="18" charset="0"/>
              </a:rPr>
              <a:t>à </a:t>
            </a:r>
            <a:r>
              <a:rPr lang="ru-RU" dirty="0" err="1">
                <a:latin typeface="Times New Roman" pitchFamily="18" charset="0"/>
                <a:cs typeface="Times New Roman" pitchFamily="18" charset="0"/>
              </a:rPr>
              <a:t>шедшийвести</a:t>
            </a:r>
            <a:r>
              <a:rPr lang="ru-RU" dirty="0">
                <a:latin typeface="Times New Roman" pitchFamily="18" charset="0"/>
                <a:cs typeface="Times New Roman" pitchFamily="18" charset="0"/>
              </a:rPr>
              <a:t>: он вёл</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ведший</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fr-FR" b="1" dirty="0">
                <a:latin typeface="Times New Roman" pitchFamily="18" charset="0"/>
                <a:cs typeface="Times New Roman" pitchFamily="18" charset="0"/>
              </a:rPr>
              <a:t>Emplois:</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le participe passé imperfectif exprime une action simultanée à celle du verbe dont il dépend;</a:t>
            </a:r>
          </a:p>
          <a:p>
            <a:r>
              <a:rPr lang="fr-FR" dirty="0">
                <a:latin typeface="Times New Roman" pitchFamily="18" charset="0"/>
                <a:cs typeface="Times New Roman" pitchFamily="18" charset="0"/>
              </a:rPr>
              <a:t>Мы смотрели на листья, падавшие с деревьев, </a:t>
            </a:r>
            <a:r>
              <a:rPr lang="fr-FR" i="1" dirty="0">
                <a:latin typeface="Times New Roman" pitchFamily="18" charset="0"/>
                <a:cs typeface="Times New Roman" pitchFamily="18" charset="0"/>
              </a:rPr>
              <a:t>nous regardions les feuilles qui tombaient des arbres</a:t>
            </a:r>
            <a:r>
              <a:rPr lang="fr-FR" dirty="0">
                <a:latin typeface="Times New Roman" pitchFamily="18" charset="0"/>
                <a:cs typeface="Times New Roman" pitchFamily="18" charset="0"/>
              </a:rPr>
              <a:t>.</a:t>
            </a:r>
          </a:p>
          <a:p>
            <a:r>
              <a:rPr lang="fr-FR" dirty="0">
                <a:latin typeface="Times New Roman" pitchFamily="18" charset="0"/>
                <a:cs typeface="Times New Roman" pitchFamily="18" charset="0"/>
              </a:rPr>
              <a:t>le participe passé perfectif exprime une action antérieure :</a:t>
            </a:r>
          </a:p>
          <a:p>
            <a:r>
              <a:rPr lang="fr-FR" dirty="0">
                <a:latin typeface="Times New Roman" pitchFamily="18" charset="0"/>
                <a:cs typeface="Times New Roman" pitchFamily="18" charset="0"/>
              </a:rPr>
              <a:t>Мы собирали листья, упавшие с деревьев,</a:t>
            </a:r>
            <a:r>
              <a:rPr lang="fr-FR" i="1" dirty="0">
                <a:latin typeface="Times New Roman" pitchFamily="18" charset="0"/>
                <a:cs typeface="Times New Roman" pitchFamily="18" charset="0"/>
              </a:rPr>
              <a:t> nous ramassions les feuilles tombées des arbres</a:t>
            </a:r>
            <a:endParaRPr lang="fr-FR" dirty="0">
              <a:latin typeface="Times New Roman" pitchFamily="18" charset="0"/>
              <a:cs typeface="Times New Roman" pitchFamily="18" charset="0"/>
            </a:endParaRPr>
          </a:p>
          <a:p>
            <a:endParaRPr lang="fr-FR"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dirty="0">
                <a:latin typeface="Times New Roman" pitchFamily="18" charset="0"/>
                <a:cs typeface="Times New Roman" pitchFamily="18" charset="0"/>
              </a:rPr>
              <a:t>Le participe passé passif</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55000" lnSpcReduction="20000"/>
          </a:bodyPr>
          <a:lstStyle/>
          <a:p>
            <a:r>
              <a:rPr lang="fr-FR" b="1" dirty="0">
                <a:latin typeface="Times New Roman" pitchFamily="18" charset="0"/>
                <a:cs typeface="Times New Roman" pitchFamily="18" charset="0"/>
              </a:rPr>
              <a:t>Formation:</a:t>
            </a: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Ne se forme que sur les verbes transitifs , sur le radical de l'infinitif des verbes perfectifs à l'aide des suffixes -</a:t>
            </a:r>
            <a:r>
              <a:rPr lang="ru-RU" dirty="0" err="1">
                <a:latin typeface="Times New Roman" pitchFamily="18" charset="0"/>
                <a:cs typeface="Times New Roman" pitchFamily="18" charset="0"/>
              </a:rPr>
              <a:t>нный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ou -</a:t>
            </a:r>
            <a:r>
              <a:rPr lang="ru-RU" dirty="0" err="1">
                <a:latin typeface="Times New Roman" pitchFamily="18" charset="0"/>
                <a:cs typeface="Times New Roman" pitchFamily="18" charset="0"/>
              </a:rPr>
              <a:t>тый</a:t>
            </a:r>
            <a:endParaRPr lang="ru-RU" dirty="0">
              <a:latin typeface="Times New Roman" pitchFamily="18" charset="0"/>
              <a:cs typeface="Times New Roman" pitchFamily="18" charset="0"/>
            </a:endParaRPr>
          </a:p>
          <a:p>
            <a:r>
              <a:rPr lang="fr-FR" b="1" dirty="0">
                <a:latin typeface="Times New Roman" pitchFamily="18" charset="0"/>
                <a:cs typeface="Times New Roman" pitchFamily="18" charset="0"/>
              </a:rPr>
              <a:t>Suffixe -</a:t>
            </a:r>
            <a:r>
              <a:rPr lang="ru-RU" b="1" dirty="0">
                <a:latin typeface="Times New Roman" pitchFamily="18" charset="0"/>
                <a:cs typeface="Times New Roman" pitchFamily="18" charset="0"/>
              </a:rPr>
              <a:t>ТЫЙ</a:t>
            </a:r>
            <a:br>
              <a:rPr lang="ru-RU" b="1" dirty="0">
                <a:latin typeface="Times New Roman" pitchFamily="18" charset="0"/>
                <a:cs typeface="Times New Roman" pitchFamily="18" charset="0"/>
              </a:rPr>
            </a:br>
            <a:endParaRPr lang="ru-RU" dirty="0">
              <a:latin typeface="Times New Roman" pitchFamily="18" charset="0"/>
              <a:cs typeface="Times New Roman" pitchFamily="18" charset="0"/>
            </a:endParaRPr>
          </a:p>
          <a:p>
            <a:r>
              <a:rPr lang="fr-FR" b="1" dirty="0">
                <a:latin typeface="Times New Roman" pitchFamily="18" charset="0"/>
                <a:cs typeface="Times New Roman" pitchFamily="18" charset="0"/>
              </a:rPr>
              <a:t>Sur les verbes perfectifs transitifs</a:t>
            </a:r>
            <a:br>
              <a:rPr lang="fr-FR" b="1" dirty="0">
                <a:latin typeface="Times New Roman" pitchFamily="18" charset="0"/>
                <a:cs typeface="Times New Roman" pitchFamily="18" charset="0"/>
              </a:rPr>
            </a:br>
            <a:r>
              <a:rPr lang="fr-FR" b="1" dirty="0">
                <a:latin typeface="Times New Roman" pitchFamily="18" charset="0"/>
                <a:cs typeface="Times New Roman" pitchFamily="18" charset="0"/>
              </a:rPr>
              <a:t>-pour les verbes en -</a:t>
            </a:r>
            <a:r>
              <a:rPr lang="ru-RU" b="1" dirty="0" err="1">
                <a:latin typeface="Times New Roman" pitchFamily="18" charset="0"/>
                <a:cs typeface="Times New Roman" pitchFamily="18" charset="0"/>
              </a:rPr>
              <a:t>нуть</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ыть</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оть</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ереть</a:t>
            </a:r>
            <a:r>
              <a:rPr lang="ru-RU" b="1" dirty="0">
                <a:latin typeface="Times New Roman" pitchFamily="18" charset="0"/>
                <a:cs typeface="Times New Roman" pitchFamily="18" charset="0"/>
              </a:rPr>
              <a:t>,</a:t>
            </a:r>
            <a:br>
              <a:rPr lang="ru-RU" b="1" dirty="0">
                <a:latin typeface="Times New Roman" pitchFamily="18" charset="0"/>
                <a:cs typeface="Times New Roman" pitchFamily="18" charset="0"/>
              </a:rPr>
            </a:br>
            <a:r>
              <a:rPr lang="ru-RU" b="1" dirty="0">
                <a:latin typeface="Times New Roman" pitchFamily="18" charset="0"/>
                <a:cs typeface="Times New Roman" pitchFamily="18" charset="0"/>
              </a:rPr>
              <a:t>-</a:t>
            </a:r>
            <a:r>
              <a:rPr lang="fr-FR" b="1" dirty="0">
                <a:latin typeface="Times New Roman" pitchFamily="18" charset="0"/>
                <a:cs typeface="Times New Roman" pitchFamily="18" charset="0"/>
              </a:rPr>
              <a:t>pour quelques verbes en -</a:t>
            </a:r>
            <a:r>
              <a:rPr lang="ru-RU" b="1" dirty="0" err="1">
                <a:latin typeface="Times New Roman" pitchFamily="18" charset="0"/>
                <a:cs typeface="Times New Roman" pitchFamily="18" charset="0"/>
              </a:rPr>
              <a:t>ить</a:t>
            </a:r>
            <a:r>
              <a:rPr lang="ru-RU" b="1" dirty="0">
                <a:latin typeface="Times New Roman" pitchFamily="18" charset="0"/>
                <a:cs typeface="Times New Roman" pitchFamily="18" charset="0"/>
              </a:rPr>
              <a:t> </a:t>
            </a:r>
            <a:r>
              <a:rPr lang="fr-FR" b="1" dirty="0">
                <a:latin typeface="Times New Roman" pitchFamily="18" charset="0"/>
                <a:cs typeface="Times New Roman" pitchFamily="18" charset="0"/>
              </a:rPr>
              <a:t>de la conjugaison en -/o/ (composés en -</a:t>
            </a:r>
            <a:r>
              <a:rPr lang="ru-RU" b="1" dirty="0">
                <a:latin typeface="Times New Roman" pitchFamily="18" charset="0"/>
                <a:cs typeface="Times New Roman" pitchFamily="18" charset="0"/>
              </a:rPr>
              <a:t>бить, -пить -лить -шить, -вить)  </a:t>
            </a:r>
            <a:br>
              <a:rPr lang="ru-RU" b="1" dirty="0">
                <a:latin typeface="Times New Roman" pitchFamily="18" charset="0"/>
                <a:cs typeface="Times New Roman" pitchFamily="18" charset="0"/>
              </a:rPr>
            </a:br>
            <a:r>
              <a:rPr lang="ru-RU" b="1" dirty="0">
                <a:latin typeface="Times New Roman" pitchFamily="18" charset="0"/>
                <a:cs typeface="Times New Roman" pitchFamily="18" charset="0"/>
              </a:rPr>
              <a:t>-</a:t>
            </a:r>
            <a:r>
              <a:rPr lang="fr-FR" b="1" dirty="0">
                <a:latin typeface="Times New Roman" pitchFamily="18" charset="0"/>
                <a:cs typeface="Times New Roman" pitchFamily="18" charset="0"/>
              </a:rPr>
              <a:t>et des verbes monosyllabiques en -</a:t>
            </a:r>
            <a:r>
              <a:rPr lang="ru-RU" b="1" dirty="0" err="1">
                <a:latin typeface="Times New Roman" pitchFamily="18" charset="0"/>
                <a:cs typeface="Times New Roman" pitchFamily="18" charset="0"/>
              </a:rPr>
              <a:t>еть</a:t>
            </a:r>
            <a:r>
              <a:rPr lang="ru-RU" b="1" dirty="0">
                <a:latin typeface="Times New Roman" pitchFamily="18" charset="0"/>
                <a:cs typeface="Times New Roman" pitchFamily="18" charset="0"/>
              </a:rPr>
              <a:t> </a:t>
            </a:r>
            <a:r>
              <a:rPr lang="fr-FR" b="1" dirty="0">
                <a:latin typeface="Times New Roman" pitchFamily="18" charset="0"/>
                <a:cs typeface="Times New Roman" pitchFamily="18" charset="0"/>
              </a:rPr>
              <a:t>et -</a:t>
            </a:r>
            <a:r>
              <a:rPr lang="ru-RU" b="1" dirty="0">
                <a:latin typeface="Times New Roman" pitchFamily="18" charset="0"/>
                <a:cs typeface="Times New Roman" pitchFamily="18" charset="0"/>
              </a:rPr>
              <a:t>ять (-</a:t>
            </a:r>
            <a:r>
              <a:rPr lang="ru-RU" b="1" dirty="0" err="1">
                <a:latin typeface="Times New Roman" pitchFamily="18" charset="0"/>
                <a:cs typeface="Times New Roman" pitchFamily="18" charset="0"/>
              </a:rPr>
              <a:t>ать</a:t>
            </a:r>
            <a:r>
              <a:rPr lang="ru-RU" b="1" dirty="0">
                <a:latin typeface="Times New Roman" pitchFamily="18" charset="0"/>
                <a:cs typeface="Times New Roman" pitchFamily="18" charset="0"/>
              </a:rPr>
              <a:t> </a:t>
            </a:r>
            <a:r>
              <a:rPr lang="fr-FR" b="1" dirty="0">
                <a:latin typeface="Times New Roman" pitchFamily="18" charset="0"/>
                <a:cs typeface="Times New Roman" pitchFamily="18" charset="0"/>
              </a:rPr>
              <a:t>après chuintante) et leurs composés </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пок</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нутый, </a:t>
            </a:r>
            <a:r>
              <a:rPr lang="fr-FR" i="1" dirty="0">
                <a:latin typeface="Times New Roman" pitchFamily="18" charset="0"/>
                <a:cs typeface="Times New Roman" pitchFamily="18" charset="0"/>
              </a:rPr>
              <a:t>abandonné</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откр</a:t>
            </a:r>
            <a:r>
              <a:rPr lang="ru-RU" b="1" dirty="0">
                <a:latin typeface="Times New Roman" pitchFamily="18" charset="0"/>
                <a:cs typeface="Times New Roman" pitchFamily="18" charset="0"/>
              </a:rPr>
              <a:t>ы</a:t>
            </a:r>
            <a:r>
              <a:rPr lang="ru-RU" dirty="0">
                <a:latin typeface="Times New Roman" pitchFamily="18" charset="0"/>
                <a:cs typeface="Times New Roman" pitchFamily="18" charset="0"/>
              </a:rPr>
              <a:t>тый, </a:t>
            </a:r>
            <a:r>
              <a:rPr lang="fr-FR" i="1" dirty="0">
                <a:latin typeface="Times New Roman" pitchFamily="18" charset="0"/>
                <a:cs typeface="Times New Roman" pitchFamily="18" charset="0"/>
              </a:rPr>
              <a:t>ouvert</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см</a:t>
            </a:r>
            <a:r>
              <a:rPr lang="ru-RU" b="1" dirty="0">
                <a:latin typeface="Times New Roman" pitchFamily="18" charset="0"/>
                <a:cs typeface="Times New Roman" pitchFamily="18" charset="0"/>
              </a:rPr>
              <a:t>о</a:t>
            </a:r>
            <a:r>
              <a:rPr lang="ru-RU" dirty="0">
                <a:latin typeface="Times New Roman" pitchFamily="18" charset="0"/>
                <a:cs typeface="Times New Roman" pitchFamily="18" charset="0"/>
              </a:rPr>
              <a:t>лотый, </a:t>
            </a:r>
            <a:r>
              <a:rPr lang="fr-FR" i="1" dirty="0">
                <a:latin typeface="Times New Roman" pitchFamily="18" charset="0"/>
                <a:cs typeface="Times New Roman" pitchFamily="18" charset="0"/>
              </a:rPr>
              <a:t>moulu;</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з</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пертый, </a:t>
            </a:r>
            <a:r>
              <a:rPr lang="fr-FR" i="1" dirty="0">
                <a:latin typeface="Times New Roman" pitchFamily="18" charset="0"/>
                <a:cs typeface="Times New Roman" pitchFamily="18" charset="0"/>
              </a:rPr>
              <a:t>fermé à clef</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уб</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тый, </a:t>
            </a:r>
            <a:r>
              <a:rPr lang="fr-FR" i="1" dirty="0">
                <a:latin typeface="Times New Roman" pitchFamily="18" charset="0"/>
                <a:cs typeface="Times New Roman" pitchFamily="18" charset="0"/>
              </a:rPr>
              <a:t>tué</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согр</a:t>
            </a:r>
            <a:r>
              <a:rPr lang="ru-RU" b="1" dirty="0">
                <a:latin typeface="Times New Roman" pitchFamily="18" charset="0"/>
                <a:cs typeface="Times New Roman" pitchFamily="18" charset="0"/>
              </a:rPr>
              <a:t>е</a:t>
            </a:r>
            <a:r>
              <a:rPr lang="ru-RU" dirty="0">
                <a:latin typeface="Times New Roman" pitchFamily="18" charset="0"/>
                <a:cs typeface="Times New Roman" pitchFamily="18" charset="0"/>
              </a:rPr>
              <a:t>тый, </a:t>
            </a:r>
            <a:r>
              <a:rPr lang="fr-FR" i="1" dirty="0">
                <a:latin typeface="Times New Roman" pitchFamily="18" charset="0"/>
                <a:cs typeface="Times New Roman" pitchFamily="18" charset="0"/>
              </a:rPr>
              <a:t>réchauffé</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вз</a:t>
            </a:r>
            <a:r>
              <a:rPr lang="ru-RU" b="1" dirty="0">
                <a:latin typeface="Times New Roman" pitchFamily="18" charset="0"/>
                <a:cs typeface="Times New Roman" pitchFamily="18" charset="0"/>
              </a:rPr>
              <a:t>я</a:t>
            </a:r>
            <a:r>
              <a:rPr lang="ru-RU" dirty="0">
                <a:latin typeface="Times New Roman" pitchFamily="18" charset="0"/>
                <a:cs typeface="Times New Roman" pitchFamily="18" charset="0"/>
              </a:rPr>
              <a:t>тый, </a:t>
            </a:r>
            <a:r>
              <a:rPr lang="fr-FR" i="1" dirty="0">
                <a:latin typeface="Times New Roman" pitchFamily="18" charset="0"/>
                <a:cs typeface="Times New Roman" pitchFamily="18" charset="0"/>
              </a:rPr>
              <a:t>pris</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       </a:t>
            </a:r>
            <a:r>
              <a:rPr lang="ru-RU" dirty="0">
                <a:latin typeface="Times New Roman" pitchFamily="18" charset="0"/>
                <a:cs typeface="Times New Roman" pitchFamily="18" charset="0"/>
              </a:rPr>
              <a:t>н</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чатый, </a:t>
            </a:r>
            <a:r>
              <a:rPr lang="fr-FR" i="1" dirty="0">
                <a:latin typeface="Times New Roman" pitchFamily="18" charset="0"/>
                <a:cs typeface="Times New Roman" pitchFamily="18" charset="0"/>
              </a:rPr>
              <a:t>commencé</a:t>
            </a:r>
            <a:r>
              <a:rPr lang="fr-FR" dirty="0">
                <a:latin typeface="Times New Roman" pitchFamily="18" charset="0"/>
                <a:cs typeface="Times New Roman" pitchFamily="18" charset="0"/>
              </a:rPr>
              <a:t>.</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fr-FR" b="1" dirty="0">
                <a:latin typeface="Times New Roman" pitchFamily="18" charset="0"/>
                <a:cs typeface="Times New Roman" pitchFamily="18" charset="0"/>
              </a:rPr>
              <a:t>Suffixe-H</a:t>
            </a:r>
            <a:r>
              <a:rPr lang="ru-RU" b="1" dirty="0">
                <a:latin typeface="Times New Roman" pitchFamily="18" charset="0"/>
                <a:cs typeface="Times New Roman" pitchFamily="18" charset="0"/>
              </a:rPr>
              <a:t>НЫЙ</a:t>
            </a:r>
            <a:endParaRPr lang="ru-RU" dirty="0">
              <a:latin typeface="Times New Roman" pitchFamily="18" charset="0"/>
              <a:cs typeface="Times New Roman" pitchFamily="18" charset="0"/>
            </a:endParaRPr>
          </a:p>
          <a:p>
            <a:r>
              <a:rPr lang="fr-FR" dirty="0">
                <a:latin typeface="Times New Roman" pitchFamily="18" charset="0"/>
                <a:cs typeface="Times New Roman" pitchFamily="18" charset="0"/>
              </a:rPr>
              <a:t>Sur les verbes perfectifs transitifs, le suffixe </a:t>
            </a:r>
            <a:r>
              <a:rPr lang="ru-RU" dirty="0">
                <a:latin typeface="Times New Roman" pitchFamily="18" charset="0"/>
                <a:cs typeface="Times New Roman" pitchFamily="18" charset="0"/>
              </a:rPr>
              <a:t>ННЫЙ </a:t>
            </a:r>
            <a:r>
              <a:rPr lang="fr-FR" dirty="0">
                <a:latin typeface="Times New Roman" pitchFamily="18" charset="0"/>
                <a:cs typeface="Times New Roman" pitchFamily="18" charset="0"/>
              </a:rPr>
              <a:t>peut prendre deux formes:</a:t>
            </a:r>
          </a:p>
          <a:p>
            <a:r>
              <a:rPr lang="fr-FR" dirty="0">
                <a:latin typeface="Times New Roman" pitchFamily="18" charset="0"/>
                <a:cs typeface="Times New Roman" pitchFamily="18" charset="0"/>
              </a:rPr>
              <a:t>suffixe -</a:t>
            </a:r>
            <a:r>
              <a:rPr lang="ru-RU" dirty="0">
                <a:latin typeface="Times New Roman" pitchFamily="18" charset="0"/>
                <a:cs typeface="Times New Roman" pitchFamily="18" charset="0"/>
              </a:rPr>
              <a:t>АННЫЙ</a:t>
            </a:r>
          </a:p>
          <a:p>
            <a:r>
              <a:rPr lang="ru-RU" dirty="0">
                <a:latin typeface="Times New Roman" pitchFamily="18" charset="0"/>
                <a:cs typeface="Times New Roman" pitchFamily="18" charset="0"/>
              </a:rPr>
              <a:t>-</a:t>
            </a:r>
            <a:r>
              <a:rPr lang="ru-RU" b="1" dirty="0">
                <a:latin typeface="Times New Roman" pitchFamily="18" charset="0"/>
                <a:cs typeface="Times New Roman" pitchFamily="18" charset="0"/>
              </a:rPr>
              <a:t> </a:t>
            </a:r>
            <a:r>
              <a:rPr lang="fr-FR" b="1" dirty="0">
                <a:latin typeface="Times New Roman" pitchFamily="18" charset="0"/>
                <a:cs typeface="Times New Roman" pitchFamily="18" charset="0"/>
              </a:rPr>
              <a:t>pour les verbes en -</a:t>
            </a:r>
            <a:r>
              <a:rPr lang="ru-RU" b="1" dirty="0" err="1">
                <a:latin typeface="Times New Roman" pitchFamily="18" charset="0"/>
                <a:cs typeface="Times New Roman" pitchFamily="18" charset="0"/>
              </a:rPr>
              <a:t>ать</a:t>
            </a:r>
            <a:r>
              <a:rPr lang="ru-RU" b="1" dirty="0">
                <a:latin typeface="Times New Roman" pitchFamily="18" charset="0"/>
                <a:cs typeface="Times New Roman" pitchFamily="18" charset="0"/>
              </a:rPr>
              <a:t> </a:t>
            </a:r>
            <a:r>
              <a:rPr lang="fr-FR" b="1" dirty="0">
                <a:latin typeface="Times New Roman" pitchFamily="18" charset="0"/>
                <a:cs typeface="Times New Roman" pitchFamily="18" charset="0"/>
              </a:rPr>
              <a:t>et -</a:t>
            </a:r>
            <a:r>
              <a:rPr lang="ru-RU" b="1" dirty="0">
                <a:latin typeface="Times New Roman" pitchFamily="18" charset="0"/>
                <a:cs typeface="Times New Roman" pitchFamily="18" charset="0"/>
              </a:rPr>
              <a:t>ять(</a:t>
            </a:r>
            <a:r>
              <a:rPr lang="fr-FR" b="1" dirty="0">
                <a:latin typeface="Times New Roman" pitchFamily="18" charset="0"/>
                <a:cs typeface="Times New Roman" pitchFamily="18" charset="0"/>
              </a:rPr>
              <a:t>conjugaison en -e ou -</a:t>
            </a:r>
            <a:r>
              <a:rPr lang="ru-RU" b="1" dirty="0">
                <a:latin typeface="Times New Roman" pitchFamily="18" charset="0"/>
                <a:cs typeface="Times New Roman" pitchFamily="18" charset="0"/>
              </a:rPr>
              <a:t>и) :</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проч</a:t>
            </a:r>
            <a:r>
              <a:rPr lang="ru-RU" b="1" dirty="0">
                <a:latin typeface="Times New Roman" pitchFamily="18" charset="0"/>
                <a:cs typeface="Times New Roman" pitchFamily="18" charset="0"/>
              </a:rPr>
              <a:t>и</a:t>
            </a:r>
            <a:r>
              <a:rPr lang="ru-RU" dirty="0">
                <a:latin typeface="Times New Roman" pitchFamily="18" charset="0"/>
                <a:cs typeface="Times New Roman" pitchFamily="18" charset="0"/>
              </a:rPr>
              <a:t>танный,</a:t>
            </a:r>
            <a:r>
              <a:rPr lang="ru-RU" i="1" dirty="0">
                <a:latin typeface="Times New Roman" pitchFamily="18" charset="0"/>
                <a:cs typeface="Times New Roman" pitchFamily="18" charset="0"/>
              </a:rPr>
              <a:t> </a:t>
            </a:r>
            <a:r>
              <a:rPr lang="fr-FR" i="1" dirty="0">
                <a:latin typeface="Times New Roman" pitchFamily="18" charset="0"/>
                <a:cs typeface="Times New Roman" pitchFamily="18" charset="0"/>
              </a:rPr>
              <a:t>lu</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пот</a:t>
            </a:r>
            <a:r>
              <a:rPr lang="ru-RU" b="1" dirty="0">
                <a:latin typeface="Times New Roman" pitchFamily="18" charset="0"/>
                <a:cs typeface="Times New Roman" pitchFamily="18" charset="0"/>
              </a:rPr>
              <a:t>е</a:t>
            </a:r>
            <a:r>
              <a:rPr lang="ru-RU" dirty="0">
                <a:latin typeface="Times New Roman" pitchFamily="18" charset="0"/>
                <a:cs typeface="Times New Roman" pitchFamily="18" charset="0"/>
              </a:rPr>
              <a:t>рянный, </a:t>
            </a:r>
            <a:r>
              <a:rPr lang="fr-FR" i="1" dirty="0">
                <a:latin typeface="Times New Roman" pitchFamily="18" charset="0"/>
                <a:cs typeface="Times New Roman" pitchFamily="18" charset="0"/>
              </a:rPr>
              <a:t>perdu</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сд</a:t>
            </a:r>
            <a:r>
              <a:rPr lang="ru-RU" b="1" dirty="0">
                <a:latin typeface="Times New Roman" pitchFamily="18" charset="0"/>
                <a:cs typeface="Times New Roman" pitchFamily="18" charset="0"/>
              </a:rPr>
              <a:t>е</a:t>
            </a:r>
            <a:r>
              <a:rPr lang="ru-RU" dirty="0">
                <a:latin typeface="Times New Roman" pitchFamily="18" charset="0"/>
                <a:cs typeface="Times New Roman" pitchFamily="18" charset="0"/>
              </a:rPr>
              <a:t>ржанный, </a:t>
            </a:r>
            <a:r>
              <a:rPr lang="fr-FR" i="1" dirty="0">
                <a:latin typeface="Times New Roman" pitchFamily="18" charset="0"/>
                <a:cs typeface="Times New Roman" pitchFamily="18" charset="0"/>
              </a:rPr>
              <a:t>retenu</a:t>
            </a:r>
            <a:r>
              <a:rPr lang="fr-FR" dirty="0">
                <a:latin typeface="Times New Roman" pitchFamily="18" charset="0"/>
                <a:cs typeface="Times New Roman" pitchFamily="18" charset="0"/>
              </a:rPr>
              <a:t>.La terminaison -</a:t>
            </a:r>
            <a:r>
              <a:rPr lang="ru-RU" dirty="0" err="1">
                <a:latin typeface="Times New Roman" pitchFamily="18" charset="0"/>
                <a:cs typeface="Times New Roman" pitchFamily="18" charset="0"/>
              </a:rPr>
              <a:t>анный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янный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n'est jamais accentuée (l'accent remonte d'une syllabe si le verbe est accentué sur le a).</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Autofit/>
          </a:bodyPr>
          <a:lstStyle/>
          <a:p>
            <a:r>
              <a:rPr lang="fr-FR" sz="2400" dirty="0">
                <a:latin typeface="Times New Roman" pitchFamily="18" charset="0"/>
                <a:cs typeface="Times New Roman" pitchFamily="18" charset="0"/>
              </a:rPr>
              <a:t>suffixe -</a:t>
            </a:r>
            <a:r>
              <a:rPr lang="ru-RU" sz="2400" dirty="0">
                <a:latin typeface="Times New Roman" pitchFamily="18" charset="0"/>
                <a:cs typeface="Times New Roman" pitchFamily="18" charset="0"/>
              </a:rPr>
              <a:t>ЕННЫЙ (</a:t>
            </a:r>
            <a:r>
              <a:rPr lang="fr-FR" sz="2400" dirty="0">
                <a:latin typeface="Times New Roman" pitchFamily="18" charset="0"/>
                <a:cs typeface="Times New Roman" pitchFamily="18" charset="0"/>
              </a:rPr>
              <a:t>accent radical) / -</a:t>
            </a:r>
            <a:r>
              <a:rPr lang="ru-RU" sz="2400" dirty="0">
                <a:latin typeface="Times New Roman" pitchFamily="18" charset="0"/>
                <a:cs typeface="Times New Roman" pitchFamily="18" charset="0"/>
              </a:rPr>
              <a:t>ЁННЫЙ (</a:t>
            </a:r>
            <a:r>
              <a:rPr lang="fr-FR" sz="2400" dirty="0">
                <a:latin typeface="Times New Roman" pitchFamily="18" charset="0"/>
                <a:cs typeface="Times New Roman" pitchFamily="18" charset="0"/>
              </a:rPr>
              <a:t>accent final au présent)</a:t>
            </a:r>
          </a:p>
          <a:p>
            <a:r>
              <a:rPr lang="fr-FR" sz="2400" dirty="0">
                <a:latin typeface="Times New Roman" pitchFamily="18" charset="0"/>
                <a:cs typeface="Times New Roman" pitchFamily="18" charset="0"/>
              </a:rPr>
              <a:t>-</a:t>
            </a:r>
            <a:r>
              <a:rPr lang="fr-FR" sz="2400" b="1" dirty="0">
                <a:latin typeface="Times New Roman" pitchFamily="18" charset="0"/>
                <a:cs typeface="Times New Roman" pitchFamily="18" charset="0"/>
              </a:rPr>
              <a:t> pour les verbes en -</a:t>
            </a:r>
            <a:r>
              <a:rPr lang="ru-RU" sz="2400" b="1" dirty="0" err="1">
                <a:latin typeface="Times New Roman" pitchFamily="18" charset="0"/>
                <a:cs typeface="Times New Roman" pitchFamily="18" charset="0"/>
              </a:rPr>
              <a:t>ти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чь</a:t>
            </a:r>
            <a:r>
              <a:rPr lang="ru-RU" sz="2400" b="1" dirty="0">
                <a:latin typeface="Times New Roman" pitchFamily="18" charset="0"/>
                <a:cs typeface="Times New Roman" pitchFamily="18" charset="0"/>
              </a:rPr>
              <a:t> </a:t>
            </a:r>
            <a:r>
              <a:rPr lang="fr-FR" sz="2400" b="1" dirty="0">
                <a:latin typeface="Times New Roman" pitchFamily="18" charset="0"/>
                <a:cs typeface="Times New Roman" pitchFamily="18" charset="0"/>
              </a:rPr>
              <a:t>et en -</a:t>
            </a:r>
            <a:r>
              <a:rPr lang="ru-RU" sz="2400" b="1" dirty="0" err="1">
                <a:latin typeface="Times New Roman" pitchFamily="18" charset="0"/>
                <a:cs typeface="Times New Roman" pitchFamily="18" charset="0"/>
              </a:rPr>
              <a:t>ить</a:t>
            </a:r>
            <a:r>
              <a:rPr lang="ru-RU" sz="2400" b="1" dirty="0">
                <a:latin typeface="Times New Roman" pitchFamily="18" charset="0"/>
                <a:cs typeface="Times New Roman" pitchFamily="18" charset="0"/>
              </a:rPr>
              <a:t> </a:t>
            </a:r>
            <a:r>
              <a:rPr lang="fr-FR" sz="2400" b="1" dirty="0">
                <a:latin typeface="Times New Roman" pitchFamily="18" charset="0"/>
                <a:cs typeface="Times New Roman" pitchFamily="18" charset="0"/>
              </a:rPr>
              <a:t>de la conjugaison en -</a:t>
            </a:r>
            <a:r>
              <a:rPr lang="ru-RU" sz="2400" b="1" dirty="0" err="1">
                <a:latin typeface="Times New Roman" pitchFamily="18" charset="0"/>
                <a:cs typeface="Times New Roman" pitchFamily="18" charset="0"/>
              </a:rPr>
              <a:t>и</a:t>
            </a:r>
            <a:r>
              <a:rPr lang="ru-RU" sz="2400" dirty="0" err="1">
                <a:latin typeface="Times New Roman" pitchFamily="18" charset="0"/>
                <a:cs typeface="Times New Roman" pitchFamily="18" charset="0"/>
              </a:rPr>
              <a:t>спаст</a:t>
            </a:r>
            <a:r>
              <a:rPr lang="ru-RU" sz="2400" b="1" dirty="0" err="1">
                <a:latin typeface="Times New Roman" pitchFamily="18" charset="0"/>
                <a:cs typeface="Times New Roman" pitchFamily="18" charset="0"/>
              </a:rPr>
              <a:t>и</a:t>
            </a:r>
            <a:r>
              <a:rPr lang="ru-RU" sz="2400" dirty="0">
                <a:latin typeface="Times New Roman" pitchFamily="18" charset="0"/>
                <a:cs typeface="Times New Roman" pitchFamily="18" charset="0"/>
              </a:rPr>
              <a:t> : спас</a:t>
            </a:r>
            <a:r>
              <a:rPr lang="ru-RU" sz="2400" b="1" dirty="0">
                <a:latin typeface="Times New Roman" pitchFamily="18" charset="0"/>
                <a:cs typeface="Times New Roman" pitchFamily="18" charset="0"/>
              </a:rPr>
              <a:t>ё</a:t>
            </a:r>
            <a:r>
              <a:rPr lang="ru-RU" sz="2400" dirty="0">
                <a:latin typeface="Times New Roman" pitchFamily="18" charset="0"/>
                <a:cs typeface="Times New Roman" pitchFamily="18" charset="0"/>
              </a:rPr>
              <a:t>нный, </a:t>
            </a:r>
            <a:r>
              <a:rPr lang="fr-FR" sz="2400" i="1" dirty="0">
                <a:latin typeface="Times New Roman" pitchFamily="18" charset="0"/>
                <a:cs typeface="Times New Roman" pitchFamily="18" charset="0"/>
              </a:rPr>
              <a:t>sauvé</a:t>
            </a:r>
            <a:r>
              <a:rPr lang="fr-FR" sz="2400" dirty="0">
                <a:latin typeface="Times New Roman" pitchFamily="18" charset="0"/>
                <a:cs typeface="Times New Roman" pitchFamily="18" charset="0"/>
              </a:rPr>
              <a:t>;</a:t>
            </a:r>
            <a:br>
              <a:rPr lang="fr-FR" sz="2400" dirty="0">
                <a:latin typeface="Times New Roman" pitchFamily="18" charset="0"/>
                <a:cs typeface="Times New Roman" pitchFamily="18" charset="0"/>
              </a:rPr>
            </a:br>
            <a:r>
              <a:rPr lang="ru-RU" sz="2400" dirty="0">
                <a:latin typeface="Times New Roman" pitchFamily="18" charset="0"/>
                <a:cs typeface="Times New Roman" pitchFamily="18" charset="0"/>
              </a:rPr>
              <a:t>принест</a:t>
            </a:r>
            <a:r>
              <a:rPr lang="ru-RU" sz="2400" b="1" dirty="0">
                <a:latin typeface="Times New Roman" pitchFamily="18" charset="0"/>
                <a:cs typeface="Times New Roman" pitchFamily="18" charset="0"/>
              </a:rPr>
              <a:t>и</a:t>
            </a:r>
            <a:r>
              <a:rPr lang="ru-RU" sz="2400" dirty="0">
                <a:latin typeface="Times New Roman" pitchFamily="18" charset="0"/>
                <a:cs typeface="Times New Roman" pitchFamily="18" charset="0"/>
              </a:rPr>
              <a:t> : принес</a:t>
            </a:r>
            <a:r>
              <a:rPr lang="ru-RU" sz="2400" b="1" dirty="0">
                <a:latin typeface="Times New Roman" pitchFamily="18" charset="0"/>
                <a:cs typeface="Times New Roman" pitchFamily="18" charset="0"/>
              </a:rPr>
              <a:t>ё</a:t>
            </a:r>
            <a:r>
              <a:rPr lang="ru-RU" sz="2400" dirty="0">
                <a:latin typeface="Times New Roman" pitchFamily="18" charset="0"/>
                <a:cs typeface="Times New Roman" pitchFamily="18" charset="0"/>
              </a:rPr>
              <a:t>нный, </a:t>
            </a:r>
            <a:r>
              <a:rPr lang="fr-FR" sz="2400" i="1" dirty="0">
                <a:latin typeface="Times New Roman" pitchFamily="18" charset="0"/>
                <a:cs typeface="Times New Roman" pitchFamily="18" charset="0"/>
              </a:rPr>
              <a:t>apporté</a:t>
            </a:r>
            <a:r>
              <a:rPr lang="fr-FR" sz="2400" dirty="0">
                <a:latin typeface="Times New Roman" pitchFamily="18" charset="0"/>
                <a:cs typeface="Times New Roman" pitchFamily="18" charset="0"/>
              </a:rPr>
              <a:t>;</a:t>
            </a:r>
            <a:br>
              <a:rPr lang="fr-FR" sz="2400" dirty="0">
                <a:latin typeface="Times New Roman" pitchFamily="18" charset="0"/>
                <a:cs typeface="Times New Roman" pitchFamily="18" charset="0"/>
              </a:rPr>
            </a:br>
            <a:r>
              <a:rPr lang="ru-RU" sz="2400" dirty="0">
                <a:latin typeface="Times New Roman" pitchFamily="18" charset="0"/>
                <a:cs typeface="Times New Roman" pitchFamily="18" charset="0"/>
              </a:rPr>
              <a:t>постр</a:t>
            </a:r>
            <a:r>
              <a:rPr lang="ru-RU" sz="2400" b="1" dirty="0">
                <a:latin typeface="Times New Roman" pitchFamily="18" charset="0"/>
                <a:cs typeface="Times New Roman" pitchFamily="18" charset="0"/>
              </a:rPr>
              <a:t>о</a:t>
            </a:r>
            <a:r>
              <a:rPr lang="ru-RU" sz="2400" dirty="0">
                <a:latin typeface="Times New Roman" pitchFamily="18" charset="0"/>
                <a:cs typeface="Times New Roman" pitchFamily="18" charset="0"/>
              </a:rPr>
              <a:t>ить: постр</a:t>
            </a:r>
            <a:r>
              <a:rPr lang="ru-RU" sz="2400" b="1" dirty="0">
                <a:latin typeface="Times New Roman" pitchFamily="18" charset="0"/>
                <a:cs typeface="Times New Roman" pitchFamily="18" charset="0"/>
              </a:rPr>
              <a:t>о</a:t>
            </a:r>
            <a:r>
              <a:rPr lang="ru-RU" sz="2400" dirty="0">
                <a:latin typeface="Times New Roman" pitchFamily="18" charset="0"/>
                <a:cs typeface="Times New Roman" pitchFamily="18" charset="0"/>
              </a:rPr>
              <a:t>енный, </a:t>
            </a:r>
            <a:r>
              <a:rPr lang="fr-FR" sz="2400" i="1" dirty="0">
                <a:latin typeface="Times New Roman" pitchFamily="18" charset="0"/>
                <a:cs typeface="Times New Roman" pitchFamily="18" charset="0"/>
              </a:rPr>
              <a:t>construit.</a:t>
            </a:r>
            <a:endParaRPr lang="fr-FR"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On retrouve la consonne </a:t>
            </a:r>
            <a:r>
              <a:rPr lang="ru-RU" sz="2400" dirty="0">
                <a:latin typeface="Times New Roman" pitchFamily="18" charset="0"/>
                <a:cs typeface="Times New Roman" pitchFamily="18" charset="0"/>
              </a:rPr>
              <a:t>Д </a:t>
            </a:r>
            <a:r>
              <a:rPr lang="fr-FR" sz="2400" dirty="0">
                <a:latin typeface="Times New Roman" pitchFamily="18" charset="0"/>
                <a:cs typeface="Times New Roman" pitchFamily="18" charset="0"/>
              </a:rPr>
              <a:t>ou </a:t>
            </a:r>
            <a:r>
              <a:rPr lang="ru-RU" sz="2400" dirty="0">
                <a:latin typeface="Times New Roman" pitchFamily="18" charset="0"/>
                <a:cs typeface="Times New Roman" pitchFamily="18" charset="0"/>
              </a:rPr>
              <a:t>Т </a:t>
            </a:r>
            <a:r>
              <a:rPr lang="fr-FR" sz="2400" dirty="0">
                <a:latin typeface="Times New Roman" pitchFamily="18" charset="0"/>
                <a:cs typeface="Times New Roman" pitchFamily="18" charset="0"/>
              </a:rPr>
              <a:t>du présent des verbes en -</a:t>
            </a:r>
            <a:r>
              <a:rPr lang="ru-RU" sz="2400" dirty="0" err="1">
                <a:latin typeface="Times New Roman" pitchFamily="18" charset="0"/>
                <a:cs typeface="Times New Roman" pitchFamily="18" charset="0"/>
              </a:rPr>
              <a:t>сти</a:t>
            </a:r>
            <a:r>
              <a:rPr lang="ru-RU" sz="2400" i="1" dirty="0">
                <a:latin typeface="Times New Roman" pitchFamily="18" charset="0"/>
                <a:cs typeface="Times New Roman" pitchFamily="18" charset="0"/>
              </a:rPr>
              <a:t>:</a:t>
            </a:r>
            <a:br>
              <a:rPr lang="ru-RU" sz="2400" i="1" dirty="0">
                <a:latin typeface="Times New Roman" pitchFamily="18" charset="0"/>
                <a:cs typeface="Times New Roman" pitchFamily="18" charset="0"/>
              </a:rPr>
            </a:br>
            <a:r>
              <a:rPr lang="ru-RU" sz="2400" dirty="0">
                <a:latin typeface="Times New Roman" pitchFamily="18" charset="0"/>
                <a:cs typeface="Times New Roman" pitchFamily="18" charset="0"/>
              </a:rPr>
              <a:t>изобрести: изобретут </a:t>
            </a:r>
            <a:r>
              <a:rPr lang="fr-FR" sz="2400" dirty="0">
                <a:latin typeface="Times New Roman" pitchFamily="18" charset="0"/>
                <a:cs typeface="Times New Roman" pitchFamily="18" charset="0"/>
              </a:rPr>
              <a:t>à   </a:t>
            </a:r>
            <a:r>
              <a:rPr lang="ru-RU" sz="2400" dirty="0">
                <a:latin typeface="Times New Roman" pitchFamily="18" charset="0"/>
                <a:cs typeface="Times New Roman" pitchFamily="18" charset="0"/>
              </a:rPr>
              <a:t>изобретённый, </a:t>
            </a:r>
            <a:r>
              <a:rPr lang="fr-FR" sz="2400" i="1" dirty="0">
                <a:latin typeface="Times New Roman" pitchFamily="18" charset="0"/>
                <a:cs typeface="Times New Roman" pitchFamily="18" charset="0"/>
              </a:rPr>
              <a:t>inventé.</a:t>
            </a:r>
            <a:r>
              <a:rPr lang="fr-FR" sz="2400" dirty="0">
                <a:latin typeface="Times New Roman" pitchFamily="18" charset="0"/>
                <a:cs typeface="Times New Roman" pitchFamily="18" charset="0"/>
              </a:rPr>
              <a:t/>
            </a:r>
            <a:br>
              <a:rPr lang="fr-FR" sz="2400" dirty="0">
                <a:latin typeface="Times New Roman" pitchFamily="18" charset="0"/>
                <a:cs typeface="Times New Roman" pitchFamily="18" charset="0"/>
              </a:rPr>
            </a:br>
            <a:r>
              <a:rPr lang="ru-RU" sz="2400" dirty="0">
                <a:latin typeface="Times New Roman" pitchFamily="18" charset="0"/>
                <a:cs typeface="Times New Roman" pitchFamily="18" charset="0"/>
              </a:rPr>
              <a:t>привест</a:t>
            </a:r>
            <a:r>
              <a:rPr lang="ru-RU" sz="2400" b="1" dirty="0">
                <a:latin typeface="Times New Roman" pitchFamily="18" charset="0"/>
                <a:cs typeface="Times New Roman" pitchFamily="18" charset="0"/>
              </a:rPr>
              <a:t>и</a:t>
            </a:r>
            <a:r>
              <a:rPr lang="ru-RU" sz="2400" dirty="0">
                <a:latin typeface="Times New Roman" pitchFamily="18" charset="0"/>
                <a:cs typeface="Times New Roman" pitchFamily="18" charset="0"/>
              </a:rPr>
              <a:t> : приведут </a:t>
            </a:r>
            <a:r>
              <a:rPr lang="fr-FR" sz="2400" dirty="0">
                <a:latin typeface="Times New Roman" pitchFamily="18" charset="0"/>
                <a:cs typeface="Times New Roman" pitchFamily="18" charset="0"/>
              </a:rPr>
              <a:t>à </a:t>
            </a:r>
            <a:r>
              <a:rPr lang="ru-RU" sz="2400" dirty="0">
                <a:latin typeface="Times New Roman" pitchFamily="18" charset="0"/>
                <a:cs typeface="Times New Roman" pitchFamily="18" charset="0"/>
              </a:rPr>
              <a:t>привед</a:t>
            </a:r>
            <a:r>
              <a:rPr lang="ru-RU" sz="2400" b="1" dirty="0">
                <a:latin typeface="Times New Roman" pitchFamily="18" charset="0"/>
                <a:cs typeface="Times New Roman" pitchFamily="18" charset="0"/>
              </a:rPr>
              <a:t>ё</a:t>
            </a:r>
            <a:r>
              <a:rPr lang="ru-RU" sz="2400" dirty="0">
                <a:latin typeface="Times New Roman" pitchFamily="18" charset="0"/>
                <a:cs typeface="Times New Roman" pitchFamily="18" charset="0"/>
              </a:rPr>
              <a:t>нный, </a:t>
            </a:r>
            <a:r>
              <a:rPr lang="fr-FR" sz="2400" i="1" dirty="0">
                <a:latin typeface="Times New Roman" pitchFamily="18" charset="0"/>
                <a:cs typeface="Times New Roman" pitchFamily="18" charset="0"/>
              </a:rPr>
              <a:t>conduit</a:t>
            </a:r>
            <a:r>
              <a:rPr lang="fr-FR" sz="2400" dirty="0">
                <a:latin typeface="Times New Roman" pitchFamily="18" charset="0"/>
                <a:cs typeface="Times New Roman" pitchFamily="18" charset="0"/>
              </a:rPr>
              <a:t>;</a:t>
            </a:r>
          </a:p>
          <a:p>
            <a:r>
              <a:rPr lang="fr-FR" sz="2400" dirty="0">
                <a:latin typeface="Times New Roman" pitchFamily="18" charset="0"/>
                <a:cs typeface="Times New Roman" pitchFamily="18" charset="0"/>
              </a:rPr>
              <a:t>On retrouve l'alternance </a:t>
            </a:r>
            <a:r>
              <a:rPr lang="ru-RU" sz="2400" dirty="0">
                <a:latin typeface="Times New Roman" pitchFamily="18" charset="0"/>
                <a:cs typeface="Times New Roman" pitchFamily="18" charset="0"/>
              </a:rPr>
              <a:t>к / ч </a:t>
            </a:r>
            <a:r>
              <a:rPr lang="fr-FR" sz="2400" dirty="0">
                <a:latin typeface="Times New Roman" pitchFamily="18" charset="0"/>
                <a:cs typeface="Times New Roman" pitchFamily="18" charset="0"/>
              </a:rPr>
              <a:t>et   </a:t>
            </a:r>
            <a:r>
              <a:rPr lang="ru-RU" sz="2400" dirty="0">
                <a:latin typeface="Times New Roman" pitchFamily="18" charset="0"/>
                <a:cs typeface="Times New Roman" pitchFamily="18" charset="0"/>
              </a:rPr>
              <a:t>г / ж  </a:t>
            </a:r>
            <a:r>
              <a:rPr lang="fr-FR" sz="2400" dirty="0">
                <a:latin typeface="Times New Roman" pitchFamily="18" charset="0"/>
                <a:cs typeface="Times New Roman" pitchFamily="18" charset="0"/>
              </a:rPr>
              <a:t>pour les verbes en -</a:t>
            </a:r>
            <a:r>
              <a:rPr lang="ru-RU" sz="2400" dirty="0" err="1">
                <a:latin typeface="Times New Roman" pitchFamily="18" charset="0"/>
                <a:cs typeface="Times New Roman" pitchFamily="18" charset="0"/>
              </a:rPr>
              <a:t>чь</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исп</a:t>
            </a:r>
            <a:r>
              <a:rPr lang="ru-RU" sz="2400" b="1" dirty="0">
                <a:latin typeface="Times New Roman" pitchFamily="18" charset="0"/>
                <a:cs typeface="Times New Roman" pitchFamily="18" charset="0"/>
              </a:rPr>
              <a:t>е</a:t>
            </a:r>
            <a:r>
              <a:rPr lang="ru-RU" sz="2400" dirty="0">
                <a:latin typeface="Times New Roman" pitchFamily="18" charset="0"/>
                <a:cs typeface="Times New Roman" pitchFamily="18" charset="0"/>
              </a:rPr>
              <a:t>чь: испек</a:t>
            </a:r>
            <a:r>
              <a:rPr lang="ru-RU" sz="2400" b="1" dirty="0">
                <a:latin typeface="Times New Roman" pitchFamily="18" charset="0"/>
                <a:cs typeface="Times New Roman" pitchFamily="18" charset="0"/>
              </a:rPr>
              <a:t>у</a:t>
            </a:r>
            <a:r>
              <a:rPr lang="ru-RU" sz="2400" dirty="0">
                <a:latin typeface="Times New Roman" pitchFamily="18" charset="0"/>
                <a:cs typeface="Times New Roman" pitchFamily="18" charset="0"/>
              </a:rPr>
              <a:t>, испеч</a:t>
            </a:r>
            <a:r>
              <a:rPr lang="ru-RU" sz="2400" b="1" dirty="0">
                <a:latin typeface="Times New Roman" pitchFamily="18" charset="0"/>
                <a:cs typeface="Times New Roman" pitchFamily="18" charset="0"/>
              </a:rPr>
              <a:t>ё</a:t>
            </a:r>
            <a:r>
              <a:rPr lang="ru-RU" sz="2400" dirty="0">
                <a:latin typeface="Times New Roman" pitchFamily="18" charset="0"/>
                <a:cs typeface="Times New Roman" pitchFamily="18" charset="0"/>
              </a:rPr>
              <a:t>шь </a:t>
            </a:r>
            <a:r>
              <a:rPr lang="fr-FR" sz="2400" dirty="0">
                <a:latin typeface="Times New Roman" pitchFamily="18" charset="0"/>
                <a:cs typeface="Times New Roman" pitchFamily="18" charset="0"/>
              </a:rPr>
              <a:t>à </a:t>
            </a:r>
            <a:r>
              <a:rPr lang="ru-RU" sz="2400" dirty="0">
                <a:latin typeface="Times New Roman" pitchFamily="18" charset="0"/>
                <a:cs typeface="Times New Roman" pitchFamily="18" charset="0"/>
              </a:rPr>
              <a:t>испеч</a:t>
            </a:r>
            <a:r>
              <a:rPr lang="ru-RU" sz="2400" b="1" dirty="0">
                <a:latin typeface="Times New Roman" pitchFamily="18" charset="0"/>
                <a:cs typeface="Times New Roman" pitchFamily="18" charset="0"/>
              </a:rPr>
              <a:t>ё</a:t>
            </a:r>
            <a:r>
              <a:rPr lang="ru-RU" sz="2400" dirty="0">
                <a:latin typeface="Times New Roman" pitchFamily="18" charset="0"/>
                <a:cs typeface="Times New Roman" pitchFamily="18" charset="0"/>
              </a:rPr>
              <a:t>нный, </a:t>
            </a:r>
            <a:r>
              <a:rPr lang="fr-FR" sz="2400" i="1" dirty="0">
                <a:latin typeface="Times New Roman" pitchFamily="18" charset="0"/>
                <a:cs typeface="Times New Roman" pitchFamily="18" charset="0"/>
              </a:rPr>
              <a:t>cuit</a:t>
            </a:r>
            <a:r>
              <a:rPr lang="fr-FR" sz="2400" dirty="0">
                <a:latin typeface="Times New Roman" pitchFamily="18" charset="0"/>
                <a:cs typeface="Times New Roman" pitchFamily="18" charset="0"/>
              </a:rPr>
              <a:t>.</a:t>
            </a:r>
            <a:br>
              <a:rPr lang="fr-FR" sz="2400" dirty="0">
                <a:latin typeface="Times New Roman" pitchFamily="18" charset="0"/>
                <a:cs typeface="Times New Roman" pitchFamily="18" charset="0"/>
              </a:rPr>
            </a:br>
            <a:r>
              <a:rPr lang="ru-RU" sz="2400" dirty="0">
                <a:latin typeface="Times New Roman" pitchFamily="18" charset="0"/>
                <a:cs typeface="Times New Roman" pitchFamily="18" charset="0"/>
              </a:rPr>
              <a:t>сбер</a:t>
            </a:r>
            <a:r>
              <a:rPr lang="ru-RU" sz="2400" b="1" dirty="0">
                <a:latin typeface="Times New Roman" pitchFamily="18" charset="0"/>
                <a:cs typeface="Times New Roman" pitchFamily="18" charset="0"/>
              </a:rPr>
              <a:t>е</a:t>
            </a:r>
            <a:r>
              <a:rPr lang="ru-RU" sz="2400" dirty="0">
                <a:latin typeface="Times New Roman" pitchFamily="18" charset="0"/>
                <a:cs typeface="Times New Roman" pitchFamily="18" charset="0"/>
              </a:rPr>
              <a:t>чь: сберег</a:t>
            </a:r>
            <a:r>
              <a:rPr lang="ru-RU" sz="2400" b="1" dirty="0">
                <a:latin typeface="Times New Roman" pitchFamily="18" charset="0"/>
                <a:cs typeface="Times New Roman" pitchFamily="18" charset="0"/>
              </a:rPr>
              <a:t>у</a:t>
            </a:r>
            <a:r>
              <a:rPr lang="ru-RU" sz="2400" dirty="0">
                <a:latin typeface="Times New Roman" pitchFamily="18" charset="0"/>
                <a:cs typeface="Times New Roman" pitchFamily="18" charset="0"/>
              </a:rPr>
              <a:t>, сбереж</a:t>
            </a:r>
            <a:r>
              <a:rPr lang="ru-RU" sz="2400" b="1" dirty="0">
                <a:latin typeface="Times New Roman" pitchFamily="18" charset="0"/>
                <a:cs typeface="Times New Roman" pitchFamily="18" charset="0"/>
              </a:rPr>
              <a:t>ё</a:t>
            </a:r>
            <a:r>
              <a:rPr lang="ru-RU" sz="2400" dirty="0">
                <a:latin typeface="Times New Roman" pitchFamily="18" charset="0"/>
                <a:cs typeface="Times New Roman" pitchFamily="18" charset="0"/>
              </a:rPr>
              <a:t>шь </a:t>
            </a:r>
            <a:r>
              <a:rPr lang="fr-FR" sz="2400" dirty="0">
                <a:latin typeface="Times New Roman" pitchFamily="18" charset="0"/>
                <a:cs typeface="Times New Roman" pitchFamily="18" charset="0"/>
              </a:rPr>
              <a:t>à </a:t>
            </a:r>
            <a:r>
              <a:rPr lang="ru-RU" sz="2400" dirty="0">
                <a:latin typeface="Times New Roman" pitchFamily="18" charset="0"/>
                <a:cs typeface="Times New Roman" pitchFamily="18" charset="0"/>
              </a:rPr>
              <a:t>сбереж</a:t>
            </a:r>
            <a:r>
              <a:rPr lang="ru-RU" sz="2400" b="1" dirty="0">
                <a:latin typeface="Times New Roman" pitchFamily="18" charset="0"/>
                <a:cs typeface="Times New Roman" pitchFamily="18" charset="0"/>
              </a:rPr>
              <a:t>ё</a:t>
            </a:r>
            <a:r>
              <a:rPr lang="ru-RU" sz="2400" dirty="0">
                <a:latin typeface="Times New Roman" pitchFamily="18" charset="0"/>
                <a:cs typeface="Times New Roman" pitchFamily="18" charset="0"/>
              </a:rPr>
              <a:t>нный, </a:t>
            </a:r>
            <a:r>
              <a:rPr lang="fr-FR" sz="2400" i="1" dirty="0" smtClean="0">
                <a:latin typeface="Times New Roman" pitchFamily="18" charset="0"/>
                <a:cs typeface="Times New Roman" pitchFamily="18" charset="0"/>
              </a:rPr>
              <a:t>épargné</a:t>
            </a:r>
            <a:r>
              <a:rPr lang="ru-RU"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algn="just"/>
            <a:r>
              <a:rPr lang="fr-FR" dirty="0" smtClean="0">
                <a:latin typeface="Times New Roman" pitchFamily="18" charset="0"/>
                <a:cs typeface="Times New Roman" pitchFamily="18" charset="0"/>
              </a:rPr>
              <a:t>Pour les verbes en </a:t>
            </a:r>
            <a:r>
              <a:rPr lang="fr-FR" b="1" dirty="0" smtClean="0">
                <a:latin typeface="Times New Roman" pitchFamily="18" charset="0"/>
                <a:cs typeface="Times New Roman" pitchFamily="18" charset="0"/>
              </a:rPr>
              <a:t>-</a:t>
            </a:r>
            <a:r>
              <a:rPr lang="ru-RU" b="1" dirty="0" err="1" smtClean="0">
                <a:latin typeface="Times New Roman" pitchFamily="18" charset="0"/>
                <a:cs typeface="Times New Roman" pitchFamily="18" charset="0"/>
              </a:rPr>
              <a:t>ить</a:t>
            </a:r>
            <a:r>
              <a:rPr lang="ru-RU" b="1"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conjugaison en -</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la consonne finale du radical subit la palatalisation, comme dans la conjugaison du présent:</a:t>
            </a:r>
            <a:br>
              <a:rPr lang="fr-FR" dirty="0" smtClean="0">
                <a:latin typeface="Times New Roman" pitchFamily="18" charset="0"/>
                <a:cs typeface="Times New Roman" pitchFamily="18" charset="0"/>
              </a:rPr>
            </a:br>
            <a:r>
              <a:rPr lang="ru-RU" dirty="0" smtClean="0">
                <a:latin typeface="Times New Roman" pitchFamily="18" charset="0"/>
                <a:cs typeface="Times New Roman" pitchFamily="18" charset="0"/>
              </a:rPr>
              <a:t>бр</a:t>
            </a:r>
            <a:r>
              <a:rPr lang="ru-RU" b="1"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сить: бр</a:t>
            </a:r>
            <a:r>
              <a:rPr lang="ru-RU" b="1"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шу </a:t>
            </a:r>
            <a:r>
              <a:rPr lang="fr-FR" dirty="0" smtClean="0">
                <a:latin typeface="Times New Roman" pitchFamily="18" charset="0"/>
                <a:cs typeface="Times New Roman" pitchFamily="18" charset="0"/>
              </a:rPr>
              <a:t>à </a:t>
            </a:r>
            <a:r>
              <a:rPr lang="ru-RU" dirty="0" smtClean="0">
                <a:latin typeface="Times New Roman" pitchFamily="18" charset="0"/>
                <a:cs typeface="Times New Roman" pitchFamily="18" charset="0"/>
              </a:rPr>
              <a:t>бр</a:t>
            </a:r>
            <a:r>
              <a:rPr lang="ru-RU" b="1"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шенный, </a:t>
            </a:r>
            <a:r>
              <a:rPr lang="fr-FR" i="1" dirty="0" smtClean="0">
                <a:latin typeface="Times New Roman" pitchFamily="18" charset="0"/>
                <a:cs typeface="Times New Roman" pitchFamily="18" charset="0"/>
              </a:rPr>
              <a:t>jeté</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встр</a:t>
            </a:r>
            <a:r>
              <a:rPr lang="ru-RU" b="1" dirty="0" smtClean="0">
                <a:latin typeface="Times New Roman" pitchFamily="18" charset="0"/>
                <a:cs typeface="Times New Roman" pitchFamily="18" charset="0"/>
              </a:rPr>
              <a:t>е</a:t>
            </a:r>
            <a:r>
              <a:rPr lang="ru-RU" dirty="0" smtClean="0">
                <a:latin typeface="Times New Roman" pitchFamily="18" charset="0"/>
                <a:cs typeface="Times New Roman" pitchFamily="18" charset="0"/>
              </a:rPr>
              <a:t>тить: встр</a:t>
            </a:r>
            <a:r>
              <a:rPr lang="ru-RU" b="1" dirty="0" smtClean="0">
                <a:latin typeface="Times New Roman" pitchFamily="18" charset="0"/>
                <a:cs typeface="Times New Roman" pitchFamily="18" charset="0"/>
              </a:rPr>
              <a:t>е</a:t>
            </a:r>
            <a:r>
              <a:rPr lang="ru-RU" dirty="0" smtClean="0">
                <a:latin typeface="Times New Roman" pitchFamily="18" charset="0"/>
                <a:cs typeface="Times New Roman" pitchFamily="18" charset="0"/>
              </a:rPr>
              <a:t>чу </a:t>
            </a:r>
            <a:r>
              <a:rPr lang="fr-FR" dirty="0" smtClean="0">
                <a:latin typeface="Times New Roman" pitchFamily="18" charset="0"/>
                <a:cs typeface="Times New Roman" pitchFamily="18" charset="0"/>
              </a:rPr>
              <a:t>à </a:t>
            </a:r>
            <a:r>
              <a:rPr lang="ru-RU" dirty="0" smtClean="0">
                <a:latin typeface="Times New Roman" pitchFamily="18" charset="0"/>
                <a:cs typeface="Times New Roman" pitchFamily="18" charset="0"/>
              </a:rPr>
              <a:t>встр</a:t>
            </a:r>
            <a:r>
              <a:rPr lang="ru-RU" b="1" dirty="0" smtClean="0">
                <a:latin typeface="Times New Roman" pitchFamily="18" charset="0"/>
                <a:cs typeface="Times New Roman" pitchFamily="18" charset="0"/>
              </a:rPr>
              <a:t>е</a:t>
            </a:r>
            <a:r>
              <a:rPr lang="ru-RU" dirty="0" smtClean="0">
                <a:latin typeface="Times New Roman" pitchFamily="18" charset="0"/>
                <a:cs typeface="Times New Roman" pitchFamily="18" charset="0"/>
              </a:rPr>
              <a:t>ченный, </a:t>
            </a:r>
            <a:r>
              <a:rPr lang="fr-FR" i="1" dirty="0" smtClean="0">
                <a:latin typeface="Times New Roman" pitchFamily="18" charset="0"/>
                <a:cs typeface="Times New Roman" pitchFamily="18" charset="0"/>
              </a:rPr>
              <a:t>rencontré</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ru-RU" dirty="0" smtClean="0">
                <a:latin typeface="Times New Roman" pitchFamily="18" charset="0"/>
                <a:cs typeface="Times New Roman" pitchFamily="18" charset="0"/>
              </a:rPr>
              <a:t>куп</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ть: купл</a:t>
            </a:r>
            <a:r>
              <a:rPr lang="ru-RU" b="1" dirty="0" smtClean="0">
                <a:latin typeface="Times New Roman" pitchFamily="18" charset="0"/>
                <a:cs typeface="Times New Roman" pitchFamily="18" charset="0"/>
              </a:rPr>
              <a:t>ю</a:t>
            </a:r>
            <a:r>
              <a:rPr lang="ru-RU"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à </a:t>
            </a:r>
            <a:r>
              <a:rPr lang="ru-RU" dirty="0" smtClean="0">
                <a:latin typeface="Times New Roman" pitchFamily="18" charset="0"/>
                <a:cs typeface="Times New Roman" pitchFamily="18" charset="0"/>
              </a:rPr>
              <a:t>к</a:t>
            </a:r>
            <a:r>
              <a:rPr lang="ru-RU" b="1" dirty="0" smtClean="0">
                <a:latin typeface="Times New Roman" pitchFamily="18" charset="0"/>
                <a:cs typeface="Times New Roman" pitchFamily="18" charset="0"/>
              </a:rPr>
              <a:t>у</a:t>
            </a:r>
            <a:r>
              <a:rPr lang="ru-RU" dirty="0" smtClean="0">
                <a:latin typeface="Times New Roman" pitchFamily="18" charset="0"/>
                <a:cs typeface="Times New Roman" pitchFamily="18" charset="0"/>
              </a:rPr>
              <a:t>пленный, </a:t>
            </a:r>
            <a:r>
              <a:rPr lang="fr-FR" i="1" dirty="0" smtClean="0">
                <a:latin typeface="Times New Roman" pitchFamily="18" charset="0"/>
                <a:cs typeface="Times New Roman" pitchFamily="18" charset="0"/>
              </a:rPr>
              <a:t>acheté</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ru-RU" dirty="0" smtClean="0">
                <a:latin typeface="Times New Roman" pitchFamily="18" charset="0"/>
                <a:cs typeface="Times New Roman" pitchFamily="18" charset="0"/>
              </a:rPr>
              <a:t>сн</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зить: сн</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жу </a:t>
            </a:r>
            <a:r>
              <a:rPr lang="fr-FR" dirty="0" smtClean="0">
                <a:latin typeface="Times New Roman" pitchFamily="18" charset="0"/>
                <a:cs typeface="Times New Roman" pitchFamily="18" charset="0"/>
              </a:rPr>
              <a:t>à </a:t>
            </a:r>
            <a:r>
              <a:rPr lang="ru-RU" dirty="0" smtClean="0">
                <a:latin typeface="Times New Roman" pitchFamily="18" charset="0"/>
                <a:cs typeface="Times New Roman" pitchFamily="18" charset="0"/>
              </a:rPr>
              <a:t>сн</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женный, </a:t>
            </a:r>
            <a:r>
              <a:rPr lang="fr-FR" i="1" dirty="0" smtClean="0">
                <a:latin typeface="Times New Roman" pitchFamily="18" charset="0"/>
                <a:cs typeface="Times New Roman" pitchFamily="18" charset="0"/>
              </a:rPr>
              <a:t>abaissé</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ru-RU" dirty="0" smtClean="0">
                <a:latin typeface="Times New Roman" pitchFamily="18" charset="0"/>
                <a:cs typeface="Times New Roman" pitchFamily="18" charset="0"/>
              </a:rPr>
              <a:t>освет</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ть: освещ</a:t>
            </a:r>
            <a:r>
              <a:rPr lang="ru-RU" b="1" dirty="0" smtClean="0">
                <a:latin typeface="Times New Roman" pitchFamily="18" charset="0"/>
                <a:cs typeface="Times New Roman" pitchFamily="18" charset="0"/>
              </a:rPr>
              <a:t>у</a:t>
            </a:r>
            <a:r>
              <a:rPr lang="ru-RU"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à </a:t>
            </a:r>
            <a:r>
              <a:rPr lang="ru-RU" dirty="0" smtClean="0">
                <a:latin typeface="Times New Roman" pitchFamily="18" charset="0"/>
                <a:cs typeface="Times New Roman" pitchFamily="18" charset="0"/>
              </a:rPr>
              <a:t>освещ</a:t>
            </a:r>
            <a:r>
              <a:rPr lang="ru-RU" b="1" dirty="0" smtClean="0">
                <a:latin typeface="Times New Roman" pitchFamily="18" charset="0"/>
                <a:cs typeface="Times New Roman" pitchFamily="18" charset="0"/>
              </a:rPr>
              <a:t>ё</a:t>
            </a:r>
            <a:r>
              <a:rPr lang="ru-RU" dirty="0" smtClean="0">
                <a:latin typeface="Times New Roman" pitchFamily="18" charset="0"/>
                <a:cs typeface="Times New Roman" pitchFamily="18" charset="0"/>
              </a:rPr>
              <a:t>нный, </a:t>
            </a:r>
            <a:r>
              <a:rPr lang="fr-FR" i="1" dirty="0" smtClean="0">
                <a:latin typeface="Times New Roman" pitchFamily="18" charset="0"/>
                <a:cs typeface="Times New Roman" pitchFamily="18" charset="0"/>
              </a:rPr>
              <a:t>illuminé</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пост</a:t>
            </a:r>
            <a:r>
              <a:rPr lang="ru-RU" b="1" dirty="0" smtClean="0">
                <a:latin typeface="Times New Roman" pitchFamily="18" charset="0"/>
                <a:cs typeface="Times New Roman" pitchFamily="18" charset="0"/>
              </a:rPr>
              <a:t>а</a:t>
            </a:r>
            <a:r>
              <a:rPr lang="ru-RU" dirty="0" smtClean="0">
                <a:latin typeface="Times New Roman" pitchFamily="18" charset="0"/>
                <a:cs typeface="Times New Roman" pitchFamily="18" charset="0"/>
              </a:rPr>
              <a:t>вить: пост</a:t>
            </a:r>
            <a:r>
              <a:rPr lang="ru-RU" b="1" dirty="0" smtClean="0">
                <a:latin typeface="Times New Roman" pitchFamily="18" charset="0"/>
                <a:cs typeface="Times New Roman" pitchFamily="18" charset="0"/>
              </a:rPr>
              <a:t>а</a:t>
            </a:r>
            <a:r>
              <a:rPr lang="ru-RU" dirty="0" smtClean="0">
                <a:latin typeface="Times New Roman" pitchFamily="18" charset="0"/>
                <a:cs typeface="Times New Roman" pitchFamily="18" charset="0"/>
              </a:rPr>
              <a:t>влю </a:t>
            </a:r>
            <a:r>
              <a:rPr lang="fr-FR" dirty="0" smtClean="0">
                <a:latin typeface="Times New Roman" pitchFamily="18" charset="0"/>
                <a:cs typeface="Times New Roman" pitchFamily="18" charset="0"/>
              </a:rPr>
              <a:t>à </a:t>
            </a:r>
            <a:r>
              <a:rPr lang="ru-RU" dirty="0" smtClean="0">
                <a:latin typeface="Times New Roman" pitchFamily="18" charset="0"/>
                <a:cs typeface="Times New Roman" pitchFamily="18" charset="0"/>
              </a:rPr>
              <a:t>пост</a:t>
            </a:r>
            <a:r>
              <a:rPr lang="ru-RU" b="1" dirty="0" smtClean="0">
                <a:latin typeface="Times New Roman" pitchFamily="18" charset="0"/>
                <a:cs typeface="Times New Roman" pitchFamily="18" charset="0"/>
              </a:rPr>
              <a:t>а</a:t>
            </a:r>
            <a:r>
              <a:rPr lang="ru-RU" dirty="0" smtClean="0">
                <a:latin typeface="Times New Roman" pitchFamily="18" charset="0"/>
                <a:cs typeface="Times New Roman" pitchFamily="18" charset="0"/>
              </a:rPr>
              <a:t>вленный, </a:t>
            </a:r>
            <a:r>
              <a:rPr lang="fr-FR" i="1" dirty="0" smtClean="0">
                <a:latin typeface="Times New Roman" pitchFamily="18" charset="0"/>
                <a:cs typeface="Times New Roman" pitchFamily="18" charset="0"/>
              </a:rPr>
              <a:t>posé</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ru-RU" dirty="0" smtClean="0">
                <a:latin typeface="Times New Roman" pitchFamily="18" charset="0"/>
                <a:cs typeface="Times New Roman" pitchFamily="18" charset="0"/>
              </a:rPr>
              <a:t>опуст</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ть: опущ</a:t>
            </a:r>
            <a:r>
              <a:rPr lang="ru-RU" b="1" dirty="0" smtClean="0">
                <a:latin typeface="Times New Roman" pitchFamily="18" charset="0"/>
                <a:cs typeface="Times New Roman" pitchFamily="18" charset="0"/>
              </a:rPr>
              <a:t>у</a:t>
            </a:r>
            <a:r>
              <a:rPr lang="ru-RU"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à </a:t>
            </a:r>
            <a:r>
              <a:rPr lang="ru-RU" dirty="0" smtClean="0">
                <a:latin typeface="Times New Roman" pitchFamily="18" charset="0"/>
                <a:cs typeface="Times New Roman" pitchFamily="18" charset="0"/>
              </a:rPr>
              <a:t>оп</a:t>
            </a:r>
            <a:r>
              <a:rPr lang="ru-RU" b="1" dirty="0" smtClean="0">
                <a:latin typeface="Times New Roman" pitchFamily="18" charset="0"/>
                <a:cs typeface="Times New Roman" pitchFamily="18" charset="0"/>
              </a:rPr>
              <a:t>у</a:t>
            </a:r>
            <a:r>
              <a:rPr lang="ru-RU" dirty="0" smtClean="0">
                <a:latin typeface="Times New Roman" pitchFamily="18" charset="0"/>
                <a:cs typeface="Times New Roman" pitchFamily="18" charset="0"/>
              </a:rPr>
              <a:t>щенный</a:t>
            </a:r>
            <a:r>
              <a:rPr lang="ru-RU" i="1"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baissé</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Attention, pas de palatalisation pour : </a:t>
            </a:r>
            <a:r>
              <a:rPr lang="ru-RU" dirty="0" smtClean="0">
                <a:latin typeface="Times New Roman" pitchFamily="18" charset="0"/>
                <a:cs typeface="Times New Roman" pitchFamily="18" charset="0"/>
              </a:rPr>
              <a:t>ув</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деть </a:t>
            </a:r>
            <a:r>
              <a:rPr lang="fr-FR" dirty="0" smtClean="0">
                <a:latin typeface="Times New Roman" pitchFamily="18" charset="0"/>
                <a:cs typeface="Times New Roman" pitchFamily="18" charset="0"/>
              </a:rPr>
              <a:t>à </a:t>
            </a:r>
            <a:r>
              <a:rPr lang="ru-RU" dirty="0" smtClean="0">
                <a:latin typeface="Times New Roman" pitchFamily="18" charset="0"/>
                <a:cs typeface="Times New Roman" pitchFamily="18" charset="0"/>
              </a:rPr>
              <a:t>ув</a:t>
            </a:r>
            <a:r>
              <a:rPr lang="ru-RU" b="1" dirty="0" smtClean="0">
                <a:latin typeface="Times New Roman" pitchFamily="18" charset="0"/>
                <a:cs typeface="Times New Roman" pitchFamily="18" charset="0"/>
              </a:rPr>
              <a:t>и</a:t>
            </a:r>
            <a:r>
              <a:rPr lang="ru-RU" dirty="0" smtClean="0">
                <a:latin typeface="Times New Roman" pitchFamily="18" charset="0"/>
                <a:cs typeface="Times New Roman" pitchFamily="18" charset="0"/>
              </a:rPr>
              <a:t>денный  </a:t>
            </a:r>
            <a:r>
              <a:rPr lang="fr-FR" i="1" dirty="0" smtClean="0">
                <a:latin typeface="Times New Roman" pitchFamily="18" charset="0"/>
                <a:cs typeface="Times New Roman" pitchFamily="18" charset="0"/>
              </a:rPr>
              <a:t>vu</a:t>
            </a:r>
            <a:endParaRPr lang="fr-FR" dirty="0" smtClean="0">
              <a:latin typeface="Times New Roman" pitchFamily="18" charset="0"/>
              <a:cs typeface="Times New Roman" pitchFamily="18" charset="0"/>
            </a:endParaRP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fr-FR" dirty="0">
                <a:latin typeface="Times New Roman" pitchFamily="18" charset="0"/>
                <a:cs typeface="Times New Roman" pitchFamily="18" charset="0"/>
              </a:rPr>
              <a:t>A la forme courte le participe en -</a:t>
            </a:r>
            <a:r>
              <a:rPr lang="ru-RU" dirty="0" err="1">
                <a:latin typeface="Times New Roman" pitchFamily="18" charset="0"/>
                <a:cs typeface="Times New Roman" pitchFamily="18" charset="0"/>
              </a:rPr>
              <a:t>нн</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prend un seul -H: </a:t>
            </a:r>
            <a:r>
              <a:rPr lang="ru-RU" dirty="0">
                <a:latin typeface="Times New Roman" pitchFamily="18" charset="0"/>
                <a:cs typeface="Times New Roman" pitchFamily="18" charset="0"/>
              </a:rPr>
              <a:t>книга была прочитана Еленой</a:t>
            </a:r>
          </a:p>
          <a:p>
            <a:pPr algn="just"/>
            <a:r>
              <a:rPr lang="fr-FR" dirty="0">
                <a:latin typeface="Times New Roman" pitchFamily="18" charset="0"/>
                <a:cs typeface="Times New Roman" pitchFamily="18" charset="0"/>
              </a:rPr>
              <a:t>le participe en -</a:t>
            </a:r>
            <a:r>
              <a:rPr lang="ru-RU" dirty="0" err="1">
                <a:latin typeface="Times New Roman" pitchFamily="18" charset="0"/>
                <a:cs typeface="Times New Roman" pitchFamily="18" charset="0"/>
              </a:rPr>
              <a:t>ённый</a:t>
            </a:r>
            <a:r>
              <a:rPr lang="ru-RU" dirty="0">
                <a:latin typeface="Times New Roman" pitchFamily="18" charset="0"/>
                <a:cs typeface="Times New Roman" pitchFamily="18" charset="0"/>
              </a:rPr>
              <a:t> </a:t>
            </a:r>
            <a:r>
              <a:rPr lang="fr-FR" dirty="0">
                <a:latin typeface="Times New Roman" pitchFamily="18" charset="0"/>
                <a:cs typeface="Times New Roman" pitchFamily="18" charset="0"/>
              </a:rPr>
              <a:t>a un accent final.</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приглаш</a:t>
            </a:r>
            <a:r>
              <a:rPr lang="ru-RU" b="1" dirty="0">
                <a:latin typeface="Times New Roman" pitchFamily="18" charset="0"/>
                <a:cs typeface="Times New Roman" pitchFamily="18" charset="0"/>
              </a:rPr>
              <a:t>ё</a:t>
            </a:r>
            <a:r>
              <a:rPr lang="ru-RU" dirty="0">
                <a:latin typeface="Times New Roman" pitchFamily="18" charset="0"/>
                <a:cs typeface="Times New Roman" pitchFamily="18" charset="0"/>
              </a:rPr>
              <a:t>нный,</a:t>
            </a:r>
            <a:r>
              <a:rPr lang="ru-RU" i="1" dirty="0">
                <a:latin typeface="Times New Roman" pitchFamily="18" charset="0"/>
                <a:cs typeface="Times New Roman" pitchFamily="18" charset="0"/>
              </a:rPr>
              <a:t> </a:t>
            </a:r>
            <a:r>
              <a:rPr lang="fr-FR" i="1" dirty="0">
                <a:latin typeface="Times New Roman" pitchFamily="18" charset="0"/>
                <a:cs typeface="Times New Roman" pitchFamily="18" charset="0"/>
              </a:rPr>
              <a:t>invité</a:t>
            </a:r>
            <a:r>
              <a:rPr lang="fr-FR" dirty="0">
                <a:latin typeface="Times New Roman" pitchFamily="18" charset="0"/>
                <a:cs typeface="Times New Roman" pitchFamily="18" charset="0"/>
              </a:rPr>
              <a:t> f.c.: </a:t>
            </a:r>
            <a:r>
              <a:rPr lang="ru-RU" dirty="0">
                <a:latin typeface="Times New Roman" pitchFamily="18" charset="0"/>
                <a:cs typeface="Times New Roman" pitchFamily="18" charset="0"/>
              </a:rPr>
              <a:t>он приглаш</a:t>
            </a:r>
            <a:r>
              <a:rPr lang="ru-RU" b="1" dirty="0">
                <a:latin typeface="Times New Roman" pitchFamily="18" charset="0"/>
                <a:cs typeface="Times New Roman" pitchFamily="18" charset="0"/>
              </a:rPr>
              <a:t>ё</a:t>
            </a:r>
            <a:r>
              <a:rPr lang="ru-RU" dirty="0">
                <a:latin typeface="Times New Roman" pitchFamily="18" charset="0"/>
                <a:cs typeface="Times New Roman" pitchFamily="18" charset="0"/>
              </a:rPr>
              <a:t>н, она приглашен</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 оно приглашен</a:t>
            </a:r>
            <a:r>
              <a:rPr lang="ru-RU" b="1" dirty="0">
                <a:latin typeface="Times New Roman" pitchFamily="18" charset="0"/>
                <a:cs typeface="Times New Roman" pitchFamily="18" charset="0"/>
              </a:rPr>
              <a:t>о</a:t>
            </a:r>
            <a:r>
              <a:rPr lang="ru-RU" dirty="0">
                <a:latin typeface="Times New Roman" pitchFamily="18" charset="0"/>
                <a:cs typeface="Times New Roman" pitchFamily="18" charset="0"/>
              </a:rPr>
              <a:t>, они приглашен</a:t>
            </a:r>
            <a:r>
              <a:rPr lang="ru-RU" b="1" dirty="0">
                <a:latin typeface="Times New Roman" pitchFamily="18" charset="0"/>
                <a:cs typeface="Times New Roman" pitchFamily="18" charset="0"/>
              </a:rPr>
              <a:t>ы</a:t>
            </a:r>
            <a:r>
              <a:rPr lang="ru-RU" dirty="0">
                <a:latin typeface="Times New Roman" pitchFamily="18" charset="0"/>
                <a:cs typeface="Times New Roman" pitchFamily="18" charset="0"/>
              </a:rPr>
              <a:t>.</a:t>
            </a:r>
          </a:p>
          <a:p>
            <a:r>
              <a:rPr lang="ru-RU" dirty="0"/>
              <a:t>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План занятия</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ru-RU" dirty="0" smtClean="0">
                <a:latin typeface="Times New Roman" pitchFamily="18" charset="0"/>
                <a:cs typeface="Times New Roman" pitchFamily="18" charset="0"/>
              </a:rPr>
              <a:t>Повторение деепричастия.</a:t>
            </a:r>
          </a:p>
          <a:p>
            <a:r>
              <a:rPr lang="ru-RU" dirty="0" smtClean="0">
                <a:latin typeface="Times New Roman" pitchFamily="18" charset="0"/>
                <a:cs typeface="Times New Roman" pitchFamily="18" charset="0"/>
              </a:rPr>
              <a:t>Блиц.</a:t>
            </a:r>
          </a:p>
          <a:p>
            <a:r>
              <a:rPr lang="ru-RU" dirty="0" err="1" smtClean="0">
                <a:latin typeface="Times New Roman" pitchFamily="18" charset="0"/>
                <a:cs typeface="Times New Roman" pitchFamily="18" charset="0"/>
              </a:rPr>
              <a:t>Аудирование</a:t>
            </a:r>
            <a:r>
              <a:rPr lang="ru-RU" dirty="0" smtClean="0">
                <a:latin typeface="Times New Roman" pitchFamily="18" charset="0"/>
                <a:cs typeface="Times New Roman" pitchFamily="18" charset="0"/>
              </a:rPr>
              <a:t>. Неадекватные люди.</a:t>
            </a:r>
          </a:p>
          <a:p>
            <a:r>
              <a:rPr lang="ru-RU" dirty="0" smtClean="0">
                <a:latin typeface="Times New Roman" pitchFamily="18" charset="0"/>
                <a:cs typeface="Times New Roman" pitchFamily="18" charset="0"/>
              </a:rPr>
              <a:t>Пустой совершенный вид.</a:t>
            </a:r>
          </a:p>
          <a:p>
            <a:r>
              <a:rPr lang="ru-RU" dirty="0" smtClean="0">
                <a:latin typeface="Times New Roman" pitchFamily="18" charset="0"/>
                <a:cs typeface="Times New Roman" pitchFamily="18" charset="0"/>
              </a:rPr>
              <a:t>Причастие.</a:t>
            </a:r>
          </a:p>
          <a:p>
            <a:r>
              <a:rPr lang="ru-RU" dirty="0" smtClean="0">
                <a:latin typeface="Times New Roman" pitchFamily="18" charset="0"/>
                <a:cs typeface="Times New Roman" pitchFamily="18" charset="0"/>
              </a:rPr>
              <a:t>История России.</a:t>
            </a:r>
            <a:endParaRPr lang="ru-RU"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pPr algn="just"/>
            <a:r>
              <a:rPr lang="fr-FR" b="1" dirty="0">
                <a:latin typeface="Times New Roman" pitchFamily="18" charset="0"/>
                <a:cs typeface="Times New Roman" pitchFamily="18" charset="0"/>
              </a:rPr>
              <a:t>Emploi:</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Le participe passé passif est d'un emploi très courant. Il peut être épithète ou attribut .</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Employé comme attribué, il est alors obligatoirement à la forme courte.</a:t>
            </a:r>
          </a:p>
          <a:p>
            <a:pPr algn="just"/>
            <a:r>
              <a:rPr lang="fr-FR" dirty="0">
                <a:latin typeface="Times New Roman" pitchFamily="18" charset="0"/>
                <a:cs typeface="Times New Roman" pitchFamily="18" charset="0"/>
              </a:rPr>
              <a:t>Здание, постр</a:t>
            </a:r>
            <a:r>
              <a:rPr lang="fr-FR" b="1" dirty="0">
                <a:latin typeface="Times New Roman" pitchFamily="18" charset="0"/>
                <a:cs typeface="Times New Roman" pitchFamily="18" charset="0"/>
              </a:rPr>
              <a:t>о</a:t>
            </a:r>
            <a:r>
              <a:rPr lang="fr-FR" dirty="0">
                <a:latin typeface="Times New Roman" pitchFamily="18" charset="0"/>
                <a:cs typeface="Times New Roman" pitchFamily="18" charset="0"/>
              </a:rPr>
              <a:t>енное в прошлом году, кажется уже старым, </a:t>
            </a:r>
            <a:r>
              <a:rPr lang="fr-FR" i="1" dirty="0">
                <a:latin typeface="Times New Roman" pitchFamily="18" charset="0"/>
                <a:cs typeface="Times New Roman" pitchFamily="18" charset="0"/>
              </a:rPr>
              <a:t>l'immeuble construit l'an dernier paraît déjà vieux.</a:t>
            </a:r>
            <a:r>
              <a:rPr lang="fr-FR" dirty="0">
                <a:latin typeface="Times New Roman" pitchFamily="18" charset="0"/>
                <a:cs typeface="Times New Roman" pitchFamily="18" charset="0"/>
              </a:rPr>
              <a:t>Все дороги покр</a:t>
            </a:r>
            <a:r>
              <a:rPr lang="fr-FR" b="1" dirty="0">
                <a:latin typeface="Times New Roman" pitchFamily="18" charset="0"/>
                <a:cs typeface="Times New Roman" pitchFamily="18" charset="0"/>
              </a:rPr>
              <a:t>ы</a:t>
            </a:r>
            <a:r>
              <a:rPr lang="fr-FR" dirty="0">
                <a:latin typeface="Times New Roman" pitchFamily="18" charset="0"/>
                <a:cs typeface="Times New Roman" pitchFamily="18" charset="0"/>
              </a:rPr>
              <a:t>ты снегом,</a:t>
            </a:r>
            <a:r>
              <a:rPr lang="fr-FR" i="1" dirty="0">
                <a:latin typeface="Times New Roman" pitchFamily="18" charset="0"/>
                <a:cs typeface="Times New Roman" pitchFamily="18" charset="0"/>
              </a:rPr>
              <a:t> toutes les routes sont couvertes de neige.</a:t>
            </a:r>
            <a:endParaRPr lang="fr-FR" dirty="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pitchFamily="18" charset="0"/>
                <a:cs typeface="Times" pitchFamily="18" charset="0"/>
              </a:rPr>
              <a:t>Неадекватные люди</a:t>
            </a:r>
            <a:br>
              <a:rPr lang="ru-RU" dirty="0" smtClean="0">
                <a:latin typeface="Times" pitchFamily="18" charset="0"/>
                <a:cs typeface="Times" pitchFamily="18" charset="0"/>
              </a:rPr>
            </a:br>
            <a:r>
              <a:rPr lang="ru-RU" dirty="0" smtClean="0">
                <a:latin typeface="Times" pitchFamily="18" charset="0"/>
                <a:cs typeface="Times" pitchFamily="18" charset="0"/>
              </a:rPr>
              <a:t>2010</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dirty="0" smtClean="0">
                <a:latin typeface="Times" pitchFamily="18" charset="0"/>
                <a:cs typeface="Times" pitchFamily="18" charset="0"/>
              </a:rPr>
              <a:t>фильм режиссёра Романа Каримова 2010 года.</a:t>
            </a:r>
          </a:p>
          <a:p>
            <a:pPr algn="just"/>
            <a:r>
              <a:rPr lang="ru-RU" dirty="0" smtClean="0">
                <a:latin typeface="Times" pitchFamily="18" charset="0"/>
                <a:cs typeface="Times" pitchFamily="18" charset="0"/>
              </a:rPr>
              <a:t>Тихий и воспитанный Виталий, переехав из Серпухова в Москву, пытается начать жизнь с нуля. Но ему на пути попадаются одни сумасшедшие. Его соседкой по лестничной площадке оказывается взбалмошная школьница Кристина, на новой работе атакует похотливая начальница Марина Васильевна, приятель-психолог Павел, помогающий ему совладать со всем этим, — оказывается </a:t>
            </a:r>
            <a:r>
              <a:rPr lang="ru-RU" dirty="0" err="1" smtClean="0">
                <a:latin typeface="Times" pitchFamily="18" charset="0"/>
                <a:cs typeface="Times" pitchFamily="18" charset="0"/>
                <a:hlinkClick r:id="rId2" tooltip="Садомазохизм"/>
              </a:rPr>
              <a:t>садомазохистом</a:t>
            </a:r>
            <a:r>
              <a:rPr lang="ru-RU" dirty="0" smtClean="0">
                <a:latin typeface="Times" pitchFamily="18" charset="0"/>
                <a:cs typeface="Times" pitchFamily="18" charset="0"/>
              </a:rPr>
              <a:t>. Виталий на их фоне кажется единственным адекватным человеком.</a:t>
            </a:r>
          </a:p>
          <a:p>
            <a:pPr algn="just"/>
            <a:r>
              <a:rPr lang="ru-RU" dirty="0" smtClean="0">
                <a:latin typeface="Times" pitchFamily="18" charset="0"/>
                <a:cs typeface="Times" pitchFamily="18" charset="0"/>
              </a:rPr>
              <a:t>В итоге он понимает, что идея с переездом и новой жизнью была плохой. Виталий увольняется с работы и уезжает обратно в Серпухов. Но Кристина, с которой Виталий за это время успел подружиться, находит его и уговаривает попробовать начать сначала ещё раз.</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dirty="0" smtClean="0">
                <a:latin typeface="Times" pitchFamily="18" charset="0"/>
                <a:cs typeface="Times" pitchFamily="18" charset="0"/>
              </a:rPr>
              <a:t>perfectif vide</a:t>
            </a:r>
            <a:endParaRPr lang="ru-RU" dirty="0"/>
          </a:p>
        </p:txBody>
      </p:sp>
      <p:pic>
        <p:nvPicPr>
          <p:cNvPr id="4" name="Picture 3"/>
          <p:cNvPicPr>
            <a:picLocks noGrp="1" noChangeAspect="1" noChangeArrowheads="1"/>
          </p:cNvPicPr>
          <p:nvPr>
            <p:ph idx="1"/>
          </p:nvPr>
        </p:nvPicPr>
        <p:blipFill>
          <a:blip r:embed="rId2" cstate="print"/>
          <a:srcRect/>
          <a:stretch>
            <a:fillRect/>
          </a:stretch>
        </p:blipFill>
        <p:spPr bwMode="auto">
          <a:xfrm>
            <a:off x="683568" y="2060848"/>
            <a:ext cx="7753288" cy="220496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pitchFamily="18" charset="0"/>
                <a:cs typeface="Times" pitchFamily="18" charset="0"/>
              </a:rPr>
              <a:t>ПО-</a:t>
            </a:r>
            <a:endParaRPr lang="ru-RU"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1317825" y="1628800"/>
            <a:ext cx="6082644" cy="417646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fr-FR" b="1" dirty="0">
                <a:latin typeface="Times New Roman" pitchFamily="18" charset="0"/>
                <a:cs typeface="Times New Roman" pitchFamily="18" charset="0"/>
              </a:rPr>
              <a:t>LES </a:t>
            </a:r>
            <a:r>
              <a:rPr lang="fr-FR" b="1" dirty="0" smtClean="0">
                <a:latin typeface="Times New Roman" pitchFamily="18" charset="0"/>
                <a:cs typeface="Times New Roman" pitchFamily="18" charset="0"/>
              </a:rPr>
              <a:t>PARTICIPES</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85000" lnSpcReduction="20000"/>
          </a:bodyPr>
          <a:lstStyle/>
          <a:p>
            <a:pPr algn="just"/>
            <a:r>
              <a:rPr lang="fr-FR" sz="3800" dirty="0">
                <a:latin typeface="Times New Roman" pitchFamily="18" charset="0"/>
                <a:cs typeface="Times New Roman" pitchFamily="18" charset="0"/>
              </a:rPr>
              <a:t>En français il y a deux participes: lisant (part.présent) lu (part.passé).</a:t>
            </a:r>
            <a:br>
              <a:rPr lang="fr-FR" sz="3800" dirty="0">
                <a:latin typeface="Times New Roman" pitchFamily="18" charset="0"/>
                <a:cs typeface="Times New Roman" pitchFamily="18" charset="0"/>
              </a:rPr>
            </a:br>
            <a:r>
              <a:rPr lang="fr-FR" sz="3800" dirty="0">
                <a:latin typeface="Times New Roman" pitchFamily="18" charset="0"/>
                <a:cs typeface="Times New Roman" pitchFamily="18" charset="0"/>
              </a:rPr>
              <a:t>Il convient de remarquer que le participe présent a un sens actif, alors que le participe passé a un sens passif.</a:t>
            </a:r>
          </a:p>
          <a:p>
            <a:pPr algn="just"/>
            <a:r>
              <a:rPr lang="fr-FR" sz="3800" dirty="0">
                <a:latin typeface="Times New Roman" pitchFamily="18" charset="0"/>
                <a:cs typeface="Times New Roman" pitchFamily="18" charset="0"/>
              </a:rPr>
              <a:t>Les participes en russe sont au nombre de quatre: deux présents (un actif et un passif) et deux passés (un actif et un passif)</a:t>
            </a:r>
            <a:br>
              <a:rPr lang="fr-FR" sz="3800" dirty="0">
                <a:latin typeface="Times New Roman" pitchFamily="18" charset="0"/>
                <a:cs typeface="Times New Roman" pitchFamily="18" charset="0"/>
              </a:rPr>
            </a:br>
            <a:r>
              <a:rPr lang="fr-FR" sz="3800" dirty="0">
                <a:latin typeface="Times New Roman" pitchFamily="18" charset="0"/>
                <a:cs typeface="Times New Roman" pitchFamily="18" charset="0"/>
              </a:rPr>
              <a:t>C'est une forme verbale apparentée à l'adjectif, dont il suit la déclinaison</a:t>
            </a:r>
            <a:r>
              <a:rPr lang="fr-FR" sz="3800" dirty="0" smtClean="0">
                <a:latin typeface="Times New Roman" pitchFamily="18" charset="0"/>
                <a:cs typeface="Times New Roman" pitchFamily="18" charset="0"/>
              </a:rPr>
              <a:t>.</a:t>
            </a:r>
            <a:r>
              <a:rPr lang="fr-FR" dirty="0" smtClean="0"/>
              <a:t/>
            </a:r>
            <a:br>
              <a:rPr lang="fr-FR" dirty="0" smtClean="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fr-FR" dirty="0">
                <a:latin typeface="Times New Roman" pitchFamily="18" charset="0"/>
                <a:cs typeface="Times New Roman" pitchFamily="18" charset="0"/>
              </a:rPr>
              <a:t>Le participe présent </a:t>
            </a:r>
            <a:r>
              <a:rPr lang="fr-FR" dirty="0" smtClean="0">
                <a:latin typeface="Times New Roman" pitchFamily="18" charset="0"/>
                <a:cs typeface="Times New Roman" pitchFamily="18" charset="0"/>
              </a:rPr>
              <a:t>actif</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r>
              <a:rPr lang="fr-FR" b="1" dirty="0">
                <a:latin typeface="Times New Roman" pitchFamily="18" charset="0"/>
                <a:cs typeface="Times New Roman" pitchFamily="18" charset="0"/>
              </a:rPr>
              <a:t>Formation:</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On le forme sur le radical du présent des verbes imperfectifs en remplaçant:</a:t>
            </a:r>
          </a:p>
          <a:p>
            <a:pPr algn="just"/>
            <a:r>
              <a:rPr lang="fr-FR" dirty="0">
                <a:latin typeface="Times New Roman" pitchFamily="18" charset="0"/>
                <a:cs typeface="Times New Roman" pitchFamily="18" charset="0"/>
              </a:rPr>
              <a:t>le -</a:t>
            </a:r>
            <a:r>
              <a:rPr lang="ru-RU" dirty="0">
                <a:latin typeface="Times New Roman" pitchFamily="18" charset="0"/>
                <a:cs typeface="Times New Roman" pitchFamily="18" charset="0"/>
              </a:rPr>
              <a:t>т </a:t>
            </a:r>
            <a:r>
              <a:rPr lang="fr-FR" dirty="0">
                <a:latin typeface="Times New Roman" pitchFamily="18" charset="0"/>
                <a:cs typeface="Times New Roman" pitchFamily="18" charset="0"/>
              </a:rPr>
              <a:t>final de la 3ème personne du pluriel par </a:t>
            </a:r>
            <a:r>
              <a:rPr lang="ru-RU" dirty="0" err="1">
                <a:latin typeface="Times New Roman" pitchFamily="18" charset="0"/>
                <a:cs typeface="Times New Roman" pitchFamily="18" charset="0"/>
              </a:rPr>
              <a:t>щий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щая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щее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щие</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читают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чит</a:t>
            </a:r>
            <a:r>
              <a:rPr lang="ru-RU" b="1" dirty="0">
                <a:latin typeface="Times New Roman" pitchFamily="18" charset="0"/>
                <a:cs typeface="Times New Roman" pitchFamily="18" charset="0"/>
              </a:rPr>
              <a:t>а</a:t>
            </a:r>
            <a:r>
              <a:rPr lang="ru-RU" dirty="0">
                <a:latin typeface="Times New Roman" pitchFamily="18" charset="0"/>
                <a:cs typeface="Times New Roman" pitchFamily="18" charset="0"/>
              </a:rPr>
              <a:t>ющий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lisant)</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говорят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говор</a:t>
            </a:r>
            <a:r>
              <a:rPr lang="ru-RU" b="1" dirty="0">
                <a:latin typeface="Times New Roman" pitchFamily="18" charset="0"/>
                <a:cs typeface="Times New Roman" pitchFamily="18" charset="0"/>
              </a:rPr>
              <a:t>я</a:t>
            </a:r>
            <a:r>
              <a:rPr lang="ru-RU" dirty="0">
                <a:latin typeface="Times New Roman" pitchFamily="18" charset="0"/>
                <a:cs typeface="Times New Roman" pitchFamily="18" charset="0"/>
              </a:rPr>
              <a:t>щий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disant, parlant)</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r>
              <a:rPr lang="ru-RU" dirty="0">
                <a:latin typeface="Times New Roman" pitchFamily="18" charset="0"/>
                <a:cs typeface="Times New Roman" pitchFamily="18" charset="0"/>
              </a:rPr>
              <a:t>идут </a:t>
            </a:r>
            <a:r>
              <a:rPr lang="fr-FR" dirty="0">
                <a:latin typeface="Times New Roman" pitchFamily="18" charset="0"/>
                <a:cs typeface="Times New Roman" pitchFamily="18" charset="0"/>
              </a:rPr>
              <a:t>à </a:t>
            </a:r>
            <a:r>
              <a:rPr lang="ru-RU" dirty="0">
                <a:latin typeface="Times New Roman" pitchFamily="18" charset="0"/>
                <a:cs typeface="Times New Roman" pitchFamily="18" charset="0"/>
              </a:rPr>
              <a:t>ид</a:t>
            </a:r>
            <a:r>
              <a:rPr lang="ru-RU" b="1" dirty="0">
                <a:latin typeface="Times New Roman" pitchFamily="18" charset="0"/>
                <a:cs typeface="Times New Roman" pitchFamily="18" charset="0"/>
              </a:rPr>
              <a:t>у</a:t>
            </a:r>
            <a:r>
              <a:rPr lang="ru-RU" dirty="0">
                <a:latin typeface="Times New Roman" pitchFamily="18" charset="0"/>
                <a:cs typeface="Times New Roman" pitchFamily="18" charset="0"/>
              </a:rPr>
              <a:t>щий </a:t>
            </a:r>
            <a:r>
              <a:rPr lang="ru-RU" i="1" dirty="0">
                <a:latin typeface="Times New Roman" pitchFamily="18" charset="0"/>
                <a:cs typeface="Times New Roman" pitchFamily="18" charset="0"/>
              </a:rPr>
              <a:t>(</a:t>
            </a:r>
            <a:r>
              <a:rPr lang="fr-FR" i="1" dirty="0">
                <a:latin typeface="Times New Roman" pitchFamily="18" charset="0"/>
                <a:cs typeface="Times New Roman" pitchFamily="18" charset="0"/>
              </a:rPr>
              <a:t>allant)</a:t>
            </a:r>
            <a:endParaRPr lang="fr-FR" dirty="0">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algn="just"/>
            <a:r>
              <a:rPr lang="fr-FR" b="1" dirty="0">
                <a:latin typeface="Times New Roman" pitchFamily="18" charset="0"/>
                <a:cs typeface="Times New Roman" pitchFamily="18" charset="0"/>
              </a:rPr>
              <a:t>Emploi:</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Réservé à la langue écrite,  littéraire, scientifique et journalistique, ce participe peut remplacer une proposition relative commençant par который, которая, которое, которые (le pronom relatif est obligatoirement sujet de la relative). Ce participe s'accorde en genre nombre et cas avec le mot dont il dépend.</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pPr algn="just"/>
            <a:r>
              <a:rPr lang="ru-RU" dirty="0" smtClean="0">
                <a:latin typeface="Times New Roman" pitchFamily="18" charset="0"/>
                <a:cs typeface="Times New Roman" pitchFamily="18" charset="0"/>
              </a:rPr>
              <a:t>Человек, сидящий там на скамейке — мой друг, </a:t>
            </a:r>
            <a:r>
              <a:rPr lang="fr-FR" i="1" dirty="0" smtClean="0">
                <a:latin typeface="Times New Roman" pitchFamily="18" charset="0"/>
                <a:cs typeface="Times New Roman" pitchFamily="18" charset="0"/>
              </a:rPr>
              <a:t>l'homme assis là-bas sur le banc est mon ami.</a:t>
            </a:r>
            <a:br>
              <a:rPr lang="fr-FR" i="1" dirty="0" smtClean="0">
                <a:latin typeface="Times New Roman" pitchFamily="18" charset="0"/>
                <a:cs typeface="Times New Roman" pitchFamily="18" charset="0"/>
              </a:rPr>
            </a:br>
            <a:r>
              <a:rPr lang="ru-RU" dirty="0" smtClean="0">
                <a:latin typeface="Times New Roman" pitchFamily="18" charset="0"/>
                <a:cs typeface="Times New Roman" pitchFamily="18" charset="0"/>
              </a:rPr>
              <a:t>Человек, который сидит там на скамейке — мой друг</a:t>
            </a:r>
            <a:r>
              <a:rPr lang="fr-FR" dirty="0" smtClean="0">
                <a:latin typeface="Times New Roman" pitchFamily="18" charset="0"/>
                <a:cs typeface="Times New Roman" pitchFamily="18" charset="0"/>
              </a:rPr>
              <a:t>O</a:t>
            </a:r>
            <a:r>
              <a:rPr lang="ru-RU" dirty="0" err="1" smtClean="0">
                <a:latin typeface="Times New Roman" pitchFamily="18" charset="0"/>
                <a:cs typeface="Times New Roman" pitchFamily="18" charset="0"/>
              </a:rPr>
              <a:t>н</a:t>
            </a:r>
            <a:r>
              <a:rPr lang="ru-RU" dirty="0" smtClean="0">
                <a:latin typeface="Times New Roman" pitchFamily="18" charset="0"/>
                <a:cs typeface="Times New Roman" pitchFamily="18" charset="0"/>
              </a:rPr>
              <a:t> разговаривает с </a:t>
            </a:r>
            <a:r>
              <a:rPr lang="ru-RU" dirty="0" err="1" smtClean="0">
                <a:latin typeface="Times New Roman" pitchFamily="18" charset="0"/>
                <a:cs typeface="Times New Roman" pitchFamily="18" charset="0"/>
              </a:rPr>
              <a:t>женшиной</a:t>
            </a:r>
            <a:r>
              <a:rPr lang="ru-RU" dirty="0" smtClean="0">
                <a:latin typeface="Times New Roman" pitchFamily="18" charset="0"/>
                <a:cs typeface="Times New Roman" pitchFamily="18" charset="0"/>
              </a:rPr>
              <a:t>,   сидящей на скамейке, </a:t>
            </a:r>
            <a:r>
              <a:rPr lang="fr-FR" i="1" dirty="0" smtClean="0">
                <a:latin typeface="Times New Roman" pitchFamily="18" charset="0"/>
                <a:cs typeface="Times New Roman" pitchFamily="18" charset="0"/>
              </a:rPr>
              <a:t>il parle avec la dame qui est assise sur le banc</a:t>
            </a:r>
            <a:br>
              <a:rPr lang="fr-FR" i="1" dirty="0" smtClean="0">
                <a:latin typeface="Times New Roman" pitchFamily="18" charset="0"/>
                <a:cs typeface="Times New Roman" pitchFamily="18" charset="0"/>
              </a:rPr>
            </a:br>
            <a:r>
              <a:rPr lang="fr-FR" dirty="0" smtClean="0">
                <a:latin typeface="Times New Roman" pitchFamily="18" charset="0"/>
                <a:cs typeface="Times New Roman" pitchFamily="18" charset="0"/>
              </a:rPr>
              <a:t>O</a:t>
            </a:r>
            <a:r>
              <a:rPr lang="ru-RU" dirty="0" err="1" smtClean="0">
                <a:latin typeface="Times New Roman" pitchFamily="18" charset="0"/>
                <a:cs typeface="Times New Roman" pitchFamily="18" charset="0"/>
              </a:rPr>
              <a:t>н</a:t>
            </a:r>
            <a:r>
              <a:rPr lang="ru-RU" dirty="0" smtClean="0">
                <a:latin typeface="Times New Roman" pitchFamily="18" charset="0"/>
                <a:cs typeface="Times New Roman" pitchFamily="18" charset="0"/>
              </a:rPr>
              <a:t> разговаривает с </a:t>
            </a:r>
            <a:r>
              <a:rPr lang="ru-RU" dirty="0" err="1" smtClean="0">
                <a:latin typeface="Times New Roman" pitchFamily="18" charset="0"/>
                <a:cs typeface="Times New Roman" pitchFamily="18" charset="0"/>
              </a:rPr>
              <a:t>женшиной</a:t>
            </a:r>
            <a:r>
              <a:rPr lang="ru-RU" dirty="0" smtClean="0">
                <a:latin typeface="Times New Roman" pitchFamily="18" charset="0"/>
                <a:cs typeface="Times New Roman" pitchFamily="18" charset="0"/>
              </a:rPr>
              <a:t>, которая сидит на скамейке</a:t>
            </a:r>
          </a:p>
          <a:p>
            <a:pPr algn="just"/>
            <a:r>
              <a:rPr lang="ru-RU" dirty="0" smtClean="0">
                <a:latin typeface="Times New Roman" pitchFamily="18" charset="0"/>
                <a:cs typeface="Times New Roman" pitchFamily="18" charset="0"/>
              </a:rPr>
              <a:t>Вы знаете детей,  играющих   на стадионе, </a:t>
            </a:r>
            <a:r>
              <a:rPr lang="fr-FR" i="1" dirty="0" smtClean="0">
                <a:latin typeface="Times New Roman" pitchFamily="18" charset="0"/>
                <a:cs typeface="Times New Roman" pitchFamily="18" charset="0"/>
              </a:rPr>
              <a:t>vous connaissez les enfants qui jouent sur le stade</a:t>
            </a:r>
            <a:br>
              <a:rPr lang="fr-FR" i="1"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Вы знаете детей,  которые играют   на стадионе</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303</Words>
  <Application>Microsoft Office PowerPoint</Application>
  <PresentationFormat>Экран (4:3)</PresentationFormat>
  <Paragraphs>68</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B2</vt:lpstr>
      <vt:lpstr>План занятия</vt:lpstr>
      <vt:lpstr>Неадекватные люди 2010</vt:lpstr>
      <vt:lpstr>perfectif vide</vt:lpstr>
      <vt:lpstr>ПО-</vt:lpstr>
      <vt:lpstr>LES PARTICIPES</vt:lpstr>
      <vt:lpstr>Le participe présent actif</vt:lpstr>
      <vt:lpstr>Слайд 8</vt:lpstr>
      <vt:lpstr>Слайд 9</vt:lpstr>
      <vt:lpstr>Le participe présent passif</vt:lpstr>
      <vt:lpstr>Слайд 11</vt:lpstr>
      <vt:lpstr>Слайд 12</vt:lpstr>
      <vt:lpstr>Le participe passé actif</vt:lpstr>
      <vt:lpstr>Слайд 14</vt:lpstr>
      <vt:lpstr>Le participe passé passif</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B2</dc:title>
  <dc:creator>Asus</dc:creator>
  <cp:lastModifiedBy>Asus</cp:lastModifiedBy>
  <cp:revision>1</cp:revision>
  <dcterms:created xsi:type="dcterms:W3CDTF">2019-10-23T13:22:24Z</dcterms:created>
  <dcterms:modified xsi:type="dcterms:W3CDTF">2019-10-23T15:18:32Z</dcterms:modified>
</cp:coreProperties>
</file>