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2" r:id="rId7"/>
    <p:sldId id="275" r:id="rId8"/>
    <p:sldId id="260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4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B193-13B8-4054-A191-3038BBD75E15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1A8D3-8926-41EA-9FAE-68DFBC32CD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B193-13B8-4054-A191-3038BBD75E15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1A8D3-8926-41EA-9FAE-68DFBC32CD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B193-13B8-4054-A191-3038BBD75E15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1A8D3-8926-41EA-9FAE-68DFBC32CD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B193-13B8-4054-A191-3038BBD75E15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1A8D3-8926-41EA-9FAE-68DFBC32CD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B193-13B8-4054-A191-3038BBD75E15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1A8D3-8926-41EA-9FAE-68DFBC32CD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B193-13B8-4054-A191-3038BBD75E15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1A8D3-8926-41EA-9FAE-68DFBC32CD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B193-13B8-4054-A191-3038BBD75E15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1A8D3-8926-41EA-9FAE-68DFBC32CD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B193-13B8-4054-A191-3038BBD75E15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1A8D3-8926-41EA-9FAE-68DFBC32CD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B193-13B8-4054-A191-3038BBD75E15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1A8D3-8926-41EA-9FAE-68DFBC32CD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B193-13B8-4054-A191-3038BBD75E15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1A8D3-8926-41EA-9FAE-68DFBC32CD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B193-13B8-4054-A191-3038BBD75E15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1A8D3-8926-41EA-9FAE-68DFBC32CD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AB193-13B8-4054-A191-3038BBD75E15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1A8D3-8926-41EA-9FAE-68DFBC32CD1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idonline.io/film/semnadcat-mgnovenij-vesny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 4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après consonnes dures: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1°) en dehors de l'accent tonique, /o/ se prononce presque [a] : ОКН</a:t>
            </a:r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= [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kno]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2°) /a/, /o/, /i/, /e/ après l'accent tonique (ou syllabes avant) se prononcent presque [e] muet: Л</a:t>
            </a:r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МПА = [l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mpe] , М</a:t>
            </a:r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СО = [m'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se], МАГАЗ</a:t>
            </a:r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Н [megazin]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après consonnes molles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E, Я en dehors de l'accent tonique se prononcent presque [i]:  МЯСН</a:t>
            </a:r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К = [m'isn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'i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k], ТЕЛЕВ</a:t>
            </a:r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ЗОР = [t'il'i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v'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izer]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1698176"/>
            <a:ext cx="8478530" cy="4395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895820"/>
            <a:ext cx="6336703" cy="384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gerondifs</a:t>
            </a:r>
            <a:br>
              <a:rPr lang="fr-FR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Деепричастие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Le gérondif est une forme verbale invariable apparentée à l'adverbe : comme lui il précise ou modifie l'action exprimée par un autre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verbe.</a:t>
            </a: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En russe, il y a deux gérondifs: le gérondif imperfectif et le gérondif perfectif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Le gérondif imperfectif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Le gérondif imperfectif exprime une action simultanée à celle exprimée par le verbe de la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proposition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dont il dépend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b="1" dirty="0">
                <a:latin typeface="Times New Roman" pitchFamily="18" charset="0"/>
                <a:cs typeface="Times New Roman" pitchFamily="18" charset="0"/>
              </a:rPr>
              <a:t>Formation:</a:t>
            </a: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On le forme en ajoutant -я (-a après chuintante) au radical de la 3ème personne du pluriel du présent des verbes imperfectifs. L'accent tonique est celui de l'infinitif.</a:t>
            </a: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читают à чит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я, 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en lisant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r>
              <a:rPr lang="fr-FR" dirty="0">
                <a:latin typeface="Times New Roman" pitchFamily="18" charset="0"/>
                <a:cs typeface="Times New Roman" pitchFamily="18" charset="0"/>
              </a:rPr>
              <a:t>любят à люб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en aimant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Les verbes pronominaux ajoutent -сь à la forme du gérondif , ce qui donne la forme -ясь (-aсь).</a:t>
            </a: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занимаются à занимаясь, 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en pratiquant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Irrégularités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verbe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давать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et ses composés, les composés en -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ставать, -знавать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perdent le suffixe 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au présent, mais le gardent au gérondif :</a:t>
            </a: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давая (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en donnant),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вставая (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en se levant),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узнавая (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en reconnaissant , en apprenant).</a:t>
            </a: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Le verbe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быть (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être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 a un gérondif irrégulier: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дучи</a:t>
            </a: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Quatre gérondifs très usités ont un accent irrégulier 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я (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debout);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дя (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assis);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ё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жа (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couché),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лча: (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en silence),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гл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дя (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en regardant)</a:t>
            </a: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De nombreux verbes ne possèdent pas de gérondif imperfectif</a:t>
            </a: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r>
              <a:rPr lang="fr-FR" dirty="0">
                <a:latin typeface="Times New Roman" pitchFamily="18" charset="0"/>
                <a:cs typeface="Times New Roman" pitchFamily="18" charset="0"/>
              </a:rPr>
              <a:t>il s'agit des verbes du type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писать,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fr-FR" dirty="0">
                <a:latin typeface="Times New Roman" pitchFamily="18" charset="0"/>
                <a:cs typeface="Times New Roman" pitchFamily="18" charset="0"/>
              </a:rPr>
              <a:t>des monosyllabiques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бить (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battre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),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ждать (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attendre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),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врать(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mentir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),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лгать (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mentir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),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петь(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chanter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),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гнить(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pourrir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),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драть (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déchire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r),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звать (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appeler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Еmploi: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Comme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en français, il ne peut y avoir de proposition gérondivale que si le sujet du verbe de la proposition principale est le même que celui du gérondif.</a:t>
            </a: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r>
              <a:rPr lang="fr-FR" dirty="0">
                <a:latin typeface="Times New Roman" pitchFamily="18" charset="0"/>
                <a:cs typeface="Times New Roman" pitchFamily="18" charset="0"/>
              </a:rPr>
              <a:t>Le gérondif présent exprime une 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action simultanée à celle exprimée par le verbe de la proposition dont il dépend.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Он читает, слушая радио, 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il lit en écoutant la radio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r>
              <a:rPr lang="fr-FR" dirty="0">
                <a:latin typeface="Times New Roman" pitchFamily="18" charset="0"/>
                <a:cs typeface="Times New Roman" pitchFamily="18" charset="0"/>
              </a:rPr>
              <a:t>Oн читал, слушая радио ,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 il lisait en écoutant la radio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r>
              <a:rPr lang="fr-FR" dirty="0">
                <a:latin typeface="Times New Roman" pitchFamily="18" charset="0"/>
                <a:cs typeface="Times New Roman" pitchFamily="18" charset="0"/>
              </a:rPr>
              <a:t>Oн будет читать, слушая радио ,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 il lira en écoutant la radio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Précédé d'une négation, il exprime le plus souvent la tournure du français SANS + INFINITIF</a:t>
            </a: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Он стоял, ничего не понимая,</a:t>
            </a: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r>
              <a:rPr lang="fr-FR" i="1" dirty="0">
                <a:latin typeface="Times New Roman" pitchFamily="18" charset="0"/>
                <a:cs typeface="Times New Roman" pitchFamily="18" charset="0"/>
              </a:rPr>
              <a:t>Il restait là sans rien comprendre.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u="sng" dirty="0">
                <a:latin typeface="Times New Roman" pitchFamily="18" charset="0"/>
                <a:cs typeface="Times New Roman" pitchFamily="18" charset="0"/>
              </a:rPr>
              <a:t>Le gérondif perfectif</a:t>
            </a:r>
            <a:br>
              <a:rPr lang="fr-FR" sz="4000" u="sng" dirty="0">
                <a:latin typeface="Times New Roman" pitchFamily="18" charset="0"/>
                <a:cs typeface="Times New Roman" pitchFamily="18" charset="0"/>
              </a:rPr>
            </a:br>
            <a:r>
              <a:rPr lang="fr-FR" sz="4000" u="sng" dirty="0">
                <a:latin typeface="Times New Roman" pitchFamily="18" charset="0"/>
                <a:cs typeface="Times New Roman" pitchFamily="18" charset="0"/>
              </a:rPr>
              <a:t>(gérondif passé ou gérondif d'antériorité)</a:t>
            </a:r>
            <a:r>
              <a:rPr lang="fr-FR" b="1" dirty="0"/>
              <a:t/>
            </a:r>
            <a:br>
              <a:rPr lang="fr-FR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Le gérondif perfectif exprime une action antérieure à celle exprimée par le verbe de la proposition dont il dépend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Formation:</a:t>
            </a: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On le forme sur le radical du passé des verbes perfectifs en remplaçant</a:t>
            </a: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r>
              <a:rPr lang="fr-FR" dirty="0">
                <a:latin typeface="Times New Roman" pitchFamily="18" charset="0"/>
                <a:cs typeface="Times New Roman" pitchFamily="18" charset="0"/>
              </a:rPr>
              <a:t>le л du passé par -в (-вшись pour les verbes pronominaux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прочитал à прочитав, 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ayant lu;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r>
              <a:rPr lang="fr-FR" dirty="0">
                <a:latin typeface="Times New Roman" pitchFamily="18" charset="0"/>
                <a:cs typeface="Times New Roman" pitchFamily="18" charset="0"/>
              </a:rPr>
              <a:t>оделся à одевшись, 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s'étant habillé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rrégularités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sz="3300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3300" dirty="0">
                <a:latin typeface="Times New Roman" pitchFamily="18" charset="0"/>
                <a:cs typeface="Times New Roman" pitchFamily="18" charset="0"/>
              </a:rPr>
              <a:t>composés de идти, et les verbes dont le radical de l'infinitif est terminé par une consonne,</a:t>
            </a:r>
            <a:br>
              <a:rPr lang="fr-FR" sz="3300" dirty="0">
                <a:latin typeface="Times New Roman" pitchFamily="18" charset="0"/>
                <a:cs typeface="Times New Roman" pitchFamily="18" charset="0"/>
              </a:rPr>
            </a:br>
            <a:r>
              <a:rPr lang="fr-FR" sz="3300" b="1" dirty="0">
                <a:latin typeface="Times New Roman" pitchFamily="18" charset="0"/>
                <a:cs typeface="Times New Roman" pitchFamily="18" charset="0"/>
              </a:rPr>
              <a:t>принести (apporter), провести (passer)</a:t>
            </a:r>
            <a:r>
              <a:rPr lang="fr-FR" sz="3300" dirty="0">
                <a:latin typeface="Times New Roman" pitchFamily="18" charset="0"/>
                <a:cs typeface="Times New Roman" pitchFamily="18" charset="0"/>
              </a:rPr>
              <a:t> ont un </a:t>
            </a:r>
            <a:r>
              <a:rPr lang="fr-FR" sz="3300" u="sng" dirty="0">
                <a:latin typeface="Times New Roman" pitchFamily="18" charset="0"/>
                <a:cs typeface="Times New Roman" pitchFamily="18" charset="0"/>
              </a:rPr>
              <a:t>gérondif passé formé comme le gérondif présent</a:t>
            </a:r>
            <a:r>
              <a:rPr lang="fr-FR" sz="33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fr-FR" sz="3300" dirty="0">
                <a:latin typeface="Times New Roman" pitchFamily="18" charset="0"/>
                <a:cs typeface="Times New Roman" pitchFamily="18" charset="0"/>
              </a:rPr>
              <a:t>уйд</a:t>
            </a:r>
            <a:r>
              <a:rPr lang="fr-FR" sz="3300" b="1" dirty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fr-FR" sz="33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fr-FR" sz="3300" i="1" dirty="0">
                <a:latin typeface="Times New Roman" pitchFamily="18" charset="0"/>
                <a:cs typeface="Times New Roman" pitchFamily="18" charset="0"/>
              </a:rPr>
              <a:t>étant parti</a:t>
            </a:r>
            <a:r>
              <a:rPr lang="fr-FR" sz="3300" dirty="0">
                <a:latin typeface="Times New Roman" pitchFamily="18" charset="0"/>
                <a:cs typeface="Times New Roman" pitchFamily="18" charset="0"/>
              </a:rPr>
              <a:t>, принес</a:t>
            </a:r>
            <a:r>
              <a:rPr lang="fr-FR" sz="3300" b="1" dirty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fr-FR" sz="33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fr-FR" sz="3300" i="1" dirty="0">
                <a:latin typeface="Times New Roman" pitchFamily="18" charset="0"/>
                <a:cs typeface="Times New Roman" pitchFamily="18" charset="0"/>
              </a:rPr>
              <a:t>ayant apporté</a:t>
            </a:r>
            <a:r>
              <a:rPr lang="fr-FR" sz="3300" dirty="0">
                <a:latin typeface="Times New Roman" pitchFamily="18" charset="0"/>
                <a:cs typeface="Times New Roman" pitchFamily="18" charset="0"/>
              </a:rPr>
              <a:t>, провед</a:t>
            </a:r>
            <a:r>
              <a:rPr lang="fr-FR" sz="3300" b="1" dirty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fr-FR" sz="33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fr-FR" sz="3300" i="1" dirty="0">
                <a:latin typeface="Times New Roman" pitchFamily="18" charset="0"/>
                <a:cs typeface="Times New Roman" pitchFamily="18" charset="0"/>
              </a:rPr>
              <a:t>ayant passé.</a:t>
            </a:r>
            <a:endParaRPr lang="fr-FR" sz="33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3300" dirty="0">
                <a:latin typeface="Times New Roman" pitchFamily="18" charset="0"/>
                <a:cs typeface="Times New Roman" pitchFamily="18" charset="0"/>
              </a:rPr>
              <a:t>On les distingue du gérondif présent par le fait qu'ils sont perfectifs.</a:t>
            </a:r>
          </a:p>
          <a:p>
            <a:r>
              <a:rPr lang="fr-FR" sz="3300" dirty="0">
                <a:latin typeface="Times New Roman" pitchFamily="18" charset="0"/>
                <a:cs typeface="Times New Roman" pitchFamily="18" charset="0"/>
              </a:rPr>
              <a:t>Les gérondifs présents correspondants sont    уход</a:t>
            </a:r>
            <a:r>
              <a:rPr lang="fr-FR" sz="3300" b="1" dirty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fr-FR" sz="3300" dirty="0">
                <a:latin typeface="Times New Roman" pitchFamily="18" charset="0"/>
                <a:cs typeface="Times New Roman" pitchFamily="18" charset="0"/>
              </a:rPr>
              <a:t>, принос</a:t>
            </a:r>
            <a:r>
              <a:rPr lang="fr-FR" sz="3300" b="1" dirty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fr-FR" sz="3300" dirty="0">
                <a:latin typeface="Times New Roman" pitchFamily="18" charset="0"/>
                <a:cs typeface="Times New Roman" pitchFamily="18" charset="0"/>
              </a:rPr>
              <a:t>, повод</a:t>
            </a:r>
            <a:r>
              <a:rPr lang="fr-FR" sz="3300" b="1" dirty="0">
                <a:latin typeface="Times New Roman" pitchFamily="18" charset="0"/>
                <a:cs typeface="Times New Roman" pitchFamily="18" charset="0"/>
              </a:rPr>
              <a:t>я</a:t>
            </a:r>
            <a:endParaRPr lang="fr-FR" sz="33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3300" dirty="0">
                <a:latin typeface="Times New Roman" pitchFamily="18" charset="0"/>
                <a:cs typeface="Times New Roman" pitchFamily="18" charset="0"/>
              </a:rPr>
              <a:t>A côté de ces formes modernes, il existe des formes archaïques de gérondif perfectif  en -ши</a:t>
            </a:r>
          </a:p>
          <a:p>
            <a:r>
              <a:rPr lang="fr-FR" sz="3300" dirty="0">
                <a:latin typeface="Times New Roman" pitchFamily="18" charset="0"/>
                <a:cs typeface="Times New Roman" pitchFamily="18" charset="0"/>
              </a:rPr>
              <a:t>ушедши </a:t>
            </a:r>
            <a:r>
              <a:rPr lang="fr-FR" sz="3300" i="1" dirty="0">
                <a:latin typeface="Times New Roman" pitchFamily="18" charset="0"/>
                <a:cs typeface="Times New Roman" pitchFamily="18" charset="0"/>
              </a:rPr>
              <a:t>étant parti</a:t>
            </a:r>
            <a:r>
              <a:rPr lang="fr-FR" sz="3300" dirty="0">
                <a:latin typeface="Times New Roman" pitchFamily="18" charset="0"/>
                <a:cs typeface="Times New Roman" pitchFamily="18" charset="0"/>
              </a:rPr>
              <a:t>, принёсши </a:t>
            </a:r>
            <a:r>
              <a:rPr lang="fr-FR" sz="3300" i="1" dirty="0">
                <a:latin typeface="Times New Roman" pitchFamily="18" charset="0"/>
                <a:cs typeface="Times New Roman" pitchFamily="18" charset="0"/>
              </a:rPr>
              <a:t>ayant apporté</a:t>
            </a:r>
            <a:r>
              <a:rPr lang="fr-FR" sz="3300" dirty="0">
                <a:latin typeface="Times New Roman" pitchFamily="18" charset="0"/>
                <a:cs typeface="Times New Roman" pitchFamily="18" charset="0"/>
              </a:rPr>
              <a:t>, проведши </a:t>
            </a:r>
            <a:r>
              <a:rPr lang="fr-FR" sz="3300" i="1" dirty="0">
                <a:latin typeface="Times New Roman" pitchFamily="18" charset="0"/>
                <a:cs typeface="Times New Roman" pitchFamily="18" charset="0"/>
              </a:rPr>
              <a:t>ayant passé.</a:t>
            </a:r>
            <a:endParaRPr lang="fr-FR" sz="33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занятия: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Разговор о том, как прошли выходные, что делали на неделе.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Аудирование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17 мгновений весны, ответы на вопросы.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Фонтическая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пауза. Редукция гласных.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Грамматика. Деепричастия настоящего времени. Упражнения.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Чтение. Текст про Путина.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>
                <a:latin typeface="Times New Roman" pitchFamily="18" charset="0"/>
                <a:cs typeface="Times New Roman" pitchFamily="18" charset="0"/>
              </a:rPr>
              <a:t>Emploi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Le gérondif passé exprime une action antérieure à celle exprimée par le verbe de la proposition dont il dépend :</a:t>
            </a: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Прочитав газету, он закурил папиросу,</a:t>
            </a: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r>
              <a:rPr lang="fr-FR" i="1" dirty="0">
                <a:latin typeface="Times New Roman" pitchFamily="18" charset="0"/>
                <a:cs typeface="Times New Roman" pitchFamily="18" charset="0"/>
              </a:rPr>
              <a:t>ayant lu le journal (après avoir lu), il alluma une cigarette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Précédé d'une négation, il exprime le plus souvent la tournure du français SANS + INFINITIF PASSE</a:t>
            </a: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Не прочитав надпись, он вошёл в комнату,</a:t>
            </a: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r>
              <a:rPr lang="fr-FR" i="1" dirty="0">
                <a:latin typeface="Times New Roman" pitchFamily="18" charset="0"/>
                <a:cs typeface="Times New Roman" pitchFamily="18" charset="0"/>
              </a:rPr>
              <a:t>Sans avoir lu l'inscription, il entra dans la pièce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Домашнее задание: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Упр.199 и 201 – сделать письменно.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Выучить правило образования деепричастий.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Пересказать статью (50 слов).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«Семнадцать мгновений весны»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Семнадцать_мгновений_весны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1484784"/>
            <a:ext cx="3600400" cy="512457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300" b="1" dirty="0" err="1">
                <a:latin typeface="Times New Roman" pitchFamily="18" charset="0"/>
                <a:cs typeface="Times New Roman" pitchFamily="18" charset="0"/>
              </a:rPr>
              <a:t>Семна́дцать</a:t>
            </a:r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err="1">
                <a:latin typeface="Times New Roman" pitchFamily="18" charset="0"/>
                <a:cs typeface="Times New Roman" pitchFamily="18" charset="0"/>
              </a:rPr>
              <a:t>мгнове́ний</a:t>
            </a:r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 весны́»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 — советский 12-серийный художественный телефильм Татьяны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Лиозновой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. Снят по одноимённому роману Юлиана Семёнова.</a:t>
            </a:r>
          </a:p>
          <a:p>
            <a:pPr algn="just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Военная драма о советском разведчике, внедрённом в высшие эшелоны власти нацистской Германии, снималась с 1971 по 1973 год. Показ фильма должен был начаться ко Дню Победы в мае 1973 года, но был отложен по политическим соображениям, из-за визита в эти дни советского лидера Леонида Брежнева в ФРГ. Первую серию картины зрители увидели 11 августа 1973 года. Фильм приобрёл широкую популярность в Советском Союзе уже во время премьерного показа, в связи с чем повторный показ состоялся уже через три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месяца.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Сюжет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Время и место действия — Германия, канун Победы в Великой Отечественной войне. Советский разведчик полковник Исаев, он же — штандартенфюрер СС Штирлиц, исполняет последние задания Центра, диктуемые ходом военных действий и политическими интригами верхов противоборствующих сторон.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Фильм стал культовым, а персонажи «ушли в народ» и стали персонажами анекдотов.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Анекдоты в целом можно разделить по смыслу на несколько групп: унижение врага, глупость самого Штирлица, беспомощность врагов, языковые шутки.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ушах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звенит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oreilles me tintent; j'entends sonner les cloches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отдать отчет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rendre compte à de 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дать, взять под отчёт — donner, prendre à compte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пособен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capable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оздавшегося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qui a été crée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силы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амое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большее, не больше чем...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Посмотреть бесплатно: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https://gidonline.io/film/semnadcat-mgnovenij-vesny/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ause phonétique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la réduction des voyelles</a:t>
            </a:r>
          </a:p>
          <a:p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hors accent tonique, on procède à la </a:t>
            </a:r>
            <a:r>
              <a:rPr lang="fr-FR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réduction vocalique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On distingue deux degrés de réduction:</a:t>
            </a:r>
            <a:br>
              <a:rPr lang="fr-FR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1° = voyelle initiale ou 1 syllabe avant l'accent,</a:t>
            </a:r>
            <a:br>
              <a:rPr lang="fr-FR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2°= 2 syllabes avant ou une syllabe apres l'accent (en désinence)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357</Words>
  <Application>Microsoft Office PowerPoint</Application>
  <PresentationFormat>Экран (4:3)</PresentationFormat>
  <Paragraphs>73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Б2</vt:lpstr>
      <vt:lpstr>План занятия:</vt:lpstr>
      <vt:lpstr>«Семнадцать мгновений весны»</vt:lpstr>
      <vt:lpstr>Слайд 4</vt:lpstr>
      <vt:lpstr>Сюжет</vt:lpstr>
      <vt:lpstr>Слайд 6</vt:lpstr>
      <vt:lpstr>Слайд 7</vt:lpstr>
      <vt:lpstr>Посмотреть бесплатно:</vt:lpstr>
      <vt:lpstr>Pause phonétique </vt:lpstr>
      <vt:lpstr>Слайд 10</vt:lpstr>
      <vt:lpstr>Слайд 11</vt:lpstr>
      <vt:lpstr>Слайд 12</vt:lpstr>
      <vt:lpstr>Слайд 13</vt:lpstr>
      <vt:lpstr>Les gerondifs Деепричастие</vt:lpstr>
      <vt:lpstr>Le gérondif imperfectif</vt:lpstr>
      <vt:lpstr>Irrégularités</vt:lpstr>
      <vt:lpstr>Еmploi:</vt:lpstr>
      <vt:lpstr>Le gérondif perfectif (gérondif passé ou gérondif d'antériorité) </vt:lpstr>
      <vt:lpstr>Irrégularités</vt:lpstr>
      <vt:lpstr>Emploi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Б2</dc:title>
  <dc:creator>Asus</dc:creator>
  <cp:lastModifiedBy>Asus</cp:lastModifiedBy>
  <cp:revision>1</cp:revision>
  <dcterms:created xsi:type="dcterms:W3CDTF">2019-10-16T12:38:26Z</dcterms:created>
  <dcterms:modified xsi:type="dcterms:W3CDTF">2019-10-16T14:51:25Z</dcterms:modified>
</cp:coreProperties>
</file>