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CAD5-5695-466B-8A2E-5EB7536C86F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F150-1BE1-484A-BD1D-0AA707C29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CAD5-5695-466B-8A2E-5EB7536C86F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F150-1BE1-484A-BD1D-0AA707C29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CAD5-5695-466B-8A2E-5EB7536C86F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F150-1BE1-484A-BD1D-0AA707C29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CAD5-5695-466B-8A2E-5EB7536C86F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F150-1BE1-484A-BD1D-0AA707C29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CAD5-5695-466B-8A2E-5EB7536C86F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F150-1BE1-484A-BD1D-0AA707C29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CAD5-5695-466B-8A2E-5EB7536C86F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F150-1BE1-484A-BD1D-0AA707C29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CAD5-5695-466B-8A2E-5EB7536C86F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F150-1BE1-484A-BD1D-0AA707C29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CAD5-5695-466B-8A2E-5EB7536C86F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F150-1BE1-484A-BD1D-0AA707C29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CAD5-5695-466B-8A2E-5EB7536C86F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F150-1BE1-484A-BD1D-0AA707C29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CAD5-5695-466B-8A2E-5EB7536C86F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F150-1BE1-484A-BD1D-0AA707C29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CAD5-5695-466B-8A2E-5EB7536C86F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F150-1BE1-484A-BD1D-0AA707C29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4CAD5-5695-466B-8A2E-5EB7536C86F7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BF150-1BE1-484A-BD1D-0AA707C29D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lhuFzMDN-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 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" pitchFamily="18" charset="0"/>
                <a:cs typeface="Times" pitchFamily="18" charset="0"/>
              </a:rPr>
              <a:t>Сколько тебе лет?</a:t>
            </a:r>
            <a:r>
              <a:rPr lang="fr-FR" dirty="0" smtClean="0">
                <a:latin typeface="Times" pitchFamily="18" charset="0"/>
                <a:cs typeface="Times" pitchFamily="18" charset="0"/>
              </a:rPr>
              <a:t> Quel âge as-tu?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dirty="0" smtClean="0">
                <a:latin typeface="Times" pitchFamily="18" charset="0"/>
                <a:cs typeface="Times" pitchFamily="18" charset="0"/>
              </a:rPr>
              <a:t>Ско́лько тебе лет?</a:t>
            </a:r>
            <a:r>
              <a:rPr lang="fr-FR" i="1" dirty="0" smtClean="0">
                <a:latin typeface="Times" pitchFamily="18" charset="0"/>
                <a:cs typeface="Times" pitchFamily="18" charset="0"/>
              </a:rPr>
              <a:t>Quel âge as-tu?</a:t>
            </a:r>
          </a:p>
          <a:p>
            <a:r>
              <a:rPr lang="vi-VN" dirty="0" smtClean="0">
                <a:latin typeface="Times" pitchFamily="18" charset="0"/>
                <a:cs typeface="Times" pitchFamily="18" charset="0"/>
              </a:rPr>
              <a:t>Ско́лько вам лет?</a:t>
            </a:r>
            <a:r>
              <a:rPr lang="fr-FR" i="1" dirty="0" smtClean="0">
                <a:latin typeface="Times" pitchFamily="18" charset="0"/>
                <a:cs typeface="Times" pitchFamily="18" charset="0"/>
              </a:rPr>
              <a:t>Quel âge avez-vous?</a:t>
            </a:r>
          </a:p>
          <a:p>
            <a:r>
              <a:rPr lang="vi-VN" dirty="0" smtClean="0">
                <a:latin typeface="Times" pitchFamily="18" charset="0"/>
                <a:cs typeface="Times" pitchFamily="18" charset="0"/>
              </a:rPr>
              <a:t>Ско́лько ему́ лет?</a:t>
            </a:r>
            <a:r>
              <a:rPr lang="fr-FR" i="1" dirty="0" smtClean="0">
                <a:latin typeface="Times" pitchFamily="18" charset="0"/>
                <a:cs typeface="Times" pitchFamily="18" charset="0"/>
              </a:rPr>
              <a:t>Quel âge a-t-il?</a:t>
            </a:r>
          </a:p>
          <a:p>
            <a:r>
              <a:rPr lang="vi-VN" dirty="0" smtClean="0">
                <a:latin typeface="Times" pitchFamily="18" charset="0"/>
                <a:cs typeface="Times" pitchFamily="18" charset="0"/>
              </a:rPr>
              <a:t>Ско́лько ей лет?</a:t>
            </a:r>
            <a:r>
              <a:rPr lang="fr-FR" i="1" dirty="0" smtClean="0">
                <a:latin typeface="Times" pitchFamily="18" charset="0"/>
                <a:cs typeface="Times" pitchFamily="18" charset="0"/>
              </a:rPr>
              <a:t>Quel âge a-t-elle?</a:t>
            </a:r>
          </a:p>
          <a:p>
            <a:r>
              <a:rPr lang="vi-VN" dirty="0" smtClean="0">
                <a:latin typeface="Times" pitchFamily="18" charset="0"/>
                <a:cs typeface="Times" pitchFamily="18" charset="0"/>
              </a:rPr>
              <a:t>Мне два́дцать лет.</a:t>
            </a:r>
            <a:r>
              <a:rPr lang="fr-FR" i="1" dirty="0" smtClean="0">
                <a:latin typeface="Times" pitchFamily="18" charset="0"/>
                <a:cs typeface="Times" pitchFamily="18" charset="0"/>
              </a:rPr>
              <a:t>J’ai 20 ans.</a:t>
            </a:r>
          </a:p>
          <a:p>
            <a:r>
              <a:rPr lang="vi-VN" dirty="0" smtClean="0">
                <a:latin typeface="Times" pitchFamily="18" charset="0"/>
                <a:cs typeface="Times" pitchFamily="18" charset="0"/>
              </a:rPr>
              <a:t>Ему́ оди́н год.</a:t>
            </a:r>
            <a:r>
              <a:rPr lang="fr-FR" i="1" dirty="0" smtClean="0">
                <a:latin typeface="Times" pitchFamily="18" charset="0"/>
                <a:cs typeface="Times" pitchFamily="18" charset="0"/>
              </a:rPr>
              <a:t>Il a un an.</a:t>
            </a:r>
          </a:p>
          <a:p>
            <a:r>
              <a:rPr lang="vi-VN" dirty="0" smtClean="0">
                <a:latin typeface="Times" pitchFamily="18" charset="0"/>
                <a:cs typeface="Times" pitchFamily="18" charset="0"/>
              </a:rPr>
              <a:t>Ей два (три, четы́ре) го́да.</a:t>
            </a:r>
            <a:r>
              <a:rPr lang="fr-FR" i="1" dirty="0" smtClean="0">
                <a:latin typeface="Times" pitchFamily="18" charset="0"/>
                <a:cs typeface="Times" pitchFamily="18" charset="0"/>
              </a:rPr>
              <a:t>Elle a deux (trois, quatre) ans.</a:t>
            </a:r>
          </a:p>
          <a:p>
            <a:r>
              <a:rPr lang="vi-VN" dirty="0" smtClean="0">
                <a:latin typeface="Times" pitchFamily="18" charset="0"/>
                <a:cs typeface="Times" pitchFamily="18" charset="0"/>
              </a:rPr>
              <a:t>Мне пять лет.</a:t>
            </a:r>
            <a:r>
              <a:rPr lang="fr-FR" i="1" dirty="0" smtClean="0">
                <a:latin typeface="Times" pitchFamily="18" charset="0"/>
                <a:cs typeface="Times" pitchFamily="18" charset="0"/>
              </a:rPr>
              <a:t>J’ai 5 ans.</a:t>
            </a:r>
          </a:p>
          <a:p>
            <a:r>
              <a:rPr lang="vi-VN" dirty="0" smtClean="0">
                <a:latin typeface="Times" pitchFamily="18" charset="0"/>
                <a:cs typeface="Times" pitchFamily="18" charset="0"/>
              </a:rPr>
              <a:t>Тебе шесть лет.</a:t>
            </a:r>
            <a:r>
              <a:rPr lang="fr-FR" i="1" dirty="0" smtClean="0">
                <a:latin typeface="Times" pitchFamily="18" charset="0"/>
                <a:cs typeface="Times" pitchFamily="18" charset="0"/>
              </a:rPr>
              <a:t>Tu as 6 ans.</a:t>
            </a:r>
          </a:p>
          <a:p>
            <a:r>
              <a:rPr lang="vi-VN" dirty="0" smtClean="0">
                <a:latin typeface="Times" pitchFamily="18" charset="0"/>
                <a:cs typeface="Times" pitchFamily="18" charset="0"/>
              </a:rPr>
              <a:t>Вам три́дцать оди́н год.</a:t>
            </a:r>
            <a:r>
              <a:rPr lang="fr-FR" i="1" dirty="0" smtClean="0">
                <a:latin typeface="Times" pitchFamily="18" charset="0"/>
                <a:cs typeface="Times" pitchFamily="18" charset="0"/>
              </a:rPr>
              <a:t>Vous avez 31 ans.</a:t>
            </a:r>
          </a:p>
          <a:p>
            <a:r>
              <a:rPr lang="vi-VN" dirty="0" smtClean="0">
                <a:latin typeface="Times" pitchFamily="18" charset="0"/>
                <a:cs typeface="Times" pitchFamily="18" charset="0"/>
              </a:rPr>
              <a:t>Мне ско́ро три́дцать.</a:t>
            </a:r>
            <a:r>
              <a:rPr lang="fr-FR" i="1" dirty="0" smtClean="0">
                <a:latin typeface="Times" pitchFamily="18" charset="0"/>
                <a:cs typeface="Times" pitchFamily="18" charset="0"/>
              </a:rPr>
              <a:t>Je vais bientôt avoir 30 ans.</a:t>
            </a:r>
            <a:endParaRPr lang="fr-FR" dirty="0" smtClean="0">
              <a:latin typeface="Times" pitchFamily="18" charset="0"/>
              <a:cs typeface="Times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Times" pitchFamily="18" charset="0"/>
                <a:cs typeface="Times" pitchFamily="18" charset="0"/>
              </a:rPr>
              <a:t>traduction de ans (années) (cf syntaxe des numéraux)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" pitchFamily="18" charset="0"/>
                <a:cs typeface="Times" pitchFamily="18" charset="0"/>
              </a:rPr>
              <a:t>1 (один) 21, 31,41,51,61,71,81,91,101</a:t>
            </a:r>
            <a:r>
              <a:rPr lang="fr-FR" dirty="0" smtClean="0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  </a:t>
            </a:r>
            <a:r>
              <a:rPr lang="fr-FR" b="1" dirty="0" smtClean="0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год</a:t>
            </a:r>
          </a:p>
          <a:p>
            <a:r>
              <a:rPr lang="fr-FR" dirty="0" smtClean="0">
                <a:latin typeface="Times" pitchFamily="18" charset="0"/>
                <a:cs typeface="Times" pitchFamily="18" charset="0"/>
              </a:rPr>
              <a:t>2, 3,4 22,</a:t>
            </a:r>
            <a:r>
              <a:rPr lang="ru-RU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fr-FR" dirty="0" smtClean="0">
                <a:latin typeface="Times" pitchFamily="18" charset="0"/>
                <a:cs typeface="Times" pitchFamily="18" charset="0"/>
              </a:rPr>
              <a:t>23,24,32,33,34,42,43,44,52,53,54,62,63,64…</a:t>
            </a:r>
            <a:r>
              <a:rPr lang="fr-FR" dirty="0" smtClean="0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г</a:t>
            </a:r>
            <a:r>
              <a:rPr lang="fr-FR" b="1" dirty="0" smtClean="0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о</a:t>
            </a:r>
            <a:r>
              <a:rPr lang="fr-FR" dirty="0" smtClean="0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да</a:t>
            </a:r>
          </a:p>
          <a:p>
            <a:r>
              <a:rPr lang="fr-FR" dirty="0" smtClean="0">
                <a:latin typeface="Times" pitchFamily="18" charset="0"/>
                <a:cs typeface="Times" pitchFamily="18" charset="0"/>
              </a:rPr>
              <a:t>5, 6,7,8,9,10,11,12,13,14,15,16,17,18,19,20  </a:t>
            </a:r>
            <a:r>
              <a:rPr lang="fr-FR" b="1" dirty="0" smtClean="0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лет</a:t>
            </a:r>
          </a:p>
          <a:p>
            <a:r>
              <a:rPr lang="fr-FR" dirty="0" smtClean="0">
                <a:latin typeface="Times" pitchFamily="18" charset="0"/>
                <a:cs typeface="Times" pitchFamily="18" charset="0"/>
              </a:rPr>
              <a:t>25à30, 35à40, 45à50, 55à60, 65à70, 75à80, 85à90, 95à100 </a:t>
            </a:r>
            <a:r>
              <a:rPr lang="ru-RU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Times" pitchFamily="18" charset="0"/>
                <a:cs typeface="Times" pitchFamily="18" charset="0"/>
              </a:rPr>
              <a:t>лет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" pitchFamily="18" charset="0"/>
                <a:cs typeface="Times" pitchFamily="18" charset="0"/>
              </a:rPr>
              <a:t>Datif des pronoms personels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>
                <a:latin typeface="Times" pitchFamily="18" charset="0"/>
                <a:cs typeface="Times" pitchFamily="18" charset="0"/>
              </a:rPr>
              <a:t>Les pronoms personnels changent au datif:</a:t>
            </a:r>
          </a:p>
          <a:p>
            <a:r>
              <a:rPr lang="vi-VN" dirty="0" smtClean="0">
                <a:latin typeface="Times" pitchFamily="18" charset="0"/>
                <a:cs typeface="Times" pitchFamily="18" charset="0"/>
              </a:rPr>
              <a:t>я – мне</a:t>
            </a:r>
            <a:br>
              <a:rPr lang="vi-VN" dirty="0" smtClean="0">
                <a:latin typeface="Times" pitchFamily="18" charset="0"/>
                <a:cs typeface="Times" pitchFamily="18" charset="0"/>
              </a:rPr>
            </a:br>
            <a:r>
              <a:rPr lang="vi-VN" dirty="0" smtClean="0">
                <a:latin typeface="Times" pitchFamily="18" charset="0"/>
                <a:cs typeface="Times" pitchFamily="18" charset="0"/>
              </a:rPr>
              <a:t>ты – тебе́</a:t>
            </a:r>
            <a:br>
              <a:rPr lang="vi-VN" dirty="0" smtClean="0">
                <a:latin typeface="Times" pitchFamily="18" charset="0"/>
                <a:cs typeface="Times" pitchFamily="18" charset="0"/>
              </a:rPr>
            </a:br>
            <a:r>
              <a:rPr lang="vi-VN" dirty="0" smtClean="0">
                <a:latin typeface="Times" pitchFamily="18" charset="0"/>
                <a:cs typeface="Times" pitchFamily="18" charset="0"/>
              </a:rPr>
              <a:t>он – ему́ / нему́*</a:t>
            </a:r>
            <a:br>
              <a:rPr lang="vi-VN" dirty="0" smtClean="0">
                <a:latin typeface="Times" pitchFamily="18" charset="0"/>
                <a:cs typeface="Times" pitchFamily="18" charset="0"/>
              </a:rPr>
            </a:br>
            <a:r>
              <a:rPr lang="vi-VN" dirty="0" smtClean="0">
                <a:latin typeface="Times" pitchFamily="18" charset="0"/>
                <a:cs typeface="Times" pitchFamily="18" charset="0"/>
              </a:rPr>
              <a:t>она – ей / ней*</a:t>
            </a:r>
            <a:br>
              <a:rPr lang="vi-VN" dirty="0" smtClean="0">
                <a:latin typeface="Times" pitchFamily="18" charset="0"/>
                <a:cs typeface="Times" pitchFamily="18" charset="0"/>
              </a:rPr>
            </a:br>
            <a:r>
              <a:rPr lang="vi-VN" dirty="0" smtClean="0">
                <a:latin typeface="Times" pitchFamily="18" charset="0"/>
                <a:cs typeface="Times" pitchFamily="18" charset="0"/>
              </a:rPr>
              <a:t>оно – ему́ / нему́*</a:t>
            </a:r>
            <a:br>
              <a:rPr lang="vi-VN" dirty="0" smtClean="0">
                <a:latin typeface="Times" pitchFamily="18" charset="0"/>
                <a:cs typeface="Times" pitchFamily="18" charset="0"/>
              </a:rPr>
            </a:br>
            <a:r>
              <a:rPr lang="vi-VN" dirty="0" smtClean="0">
                <a:latin typeface="Times" pitchFamily="18" charset="0"/>
                <a:cs typeface="Times" pitchFamily="18" charset="0"/>
              </a:rPr>
              <a:t>мы – нам</a:t>
            </a:r>
            <a:br>
              <a:rPr lang="vi-VN" dirty="0" smtClean="0">
                <a:latin typeface="Times" pitchFamily="18" charset="0"/>
                <a:cs typeface="Times" pitchFamily="18" charset="0"/>
              </a:rPr>
            </a:br>
            <a:r>
              <a:rPr lang="vi-VN" dirty="0" smtClean="0">
                <a:latin typeface="Times" pitchFamily="18" charset="0"/>
                <a:cs typeface="Times" pitchFamily="18" charset="0"/>
              </a:rPr>
              <a:t>вы – вам</a:t>
            </a:r>
            <a:br>
              <a:rPr lang="vi-VN" dirty="0" smtClean="0">
                <a:latin typeface="Times" pitchFamily="18" charset="0"/>
                <a:cs typeface="Times" pitchFamily="18" charset="0"/>
              </a:rPr>
            </a:br>
            <a:r>
              <a:rPr lang="vi-VN" dirty="0" smtClean="0">
                <a:latin typeface="Times" pitchFamily="18" charset="0"/>
                <a:cs typeface="Times" pitchFamily="18" charset="0"/>
              </a:rPr>
              <a:t>они – им / ним*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Сколько градусов?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Combien de degrés fait-il?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лько гр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дусов сег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дня?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Сег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дня 13 гр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дусов.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лько гр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дусов б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 вчер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Вчера б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 15 гр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дусов.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лько гр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дусов б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 з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втра?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втра б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 16 гр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дусов?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Еда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Картинки по запросу рки еда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0442" y="1600200"/>
            <a:ext cx="640311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Диалог «Магазин»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Сколько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 стоит?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Я хочу…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Дайте мне, пожалуйста,….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 не могли бы вы дать мне….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Мне 5 штук.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Мне 1 упаковку.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Мне 2 бутылки.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Мне один стакан.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Мне 3 куска.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Вот.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Спасибо.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Пожалуйста.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LE GENITIF PLURIEL DES SUBSTANTIFS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Il y a trois désinences pour le génitif pluriel: ОВ (ЕВ/ ЁВ) pour les masculins durs, la désinence ø zéro (absence de désinence, pour les féminins en /-А/  et les neutres, la désinence ЕЙ pour les masculins en Ш   et pour les masculins et féminins en Ь.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Pour faciliter l'étude de cette forme complexe qu'est le génitif pluriel, suivent deux tableaux des formes: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dirty="0">
                <a:latin typeface="Times New Roman" pitchFamily="18" charset="0"/>
                <a:cs typeface="Times New Roman" pitchFamily="18" charset="0"/>
              </a:rPr>
              <a:t>-par 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type de déclinaison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par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 type de désinence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690235"/>
            <a:ext cx="8229600" cy="2345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занятия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вы делали на каникулах?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Это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твое́й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ма́тери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 (PRC, 35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Слушаем песню.</a:t>
            </a:r>
            <a:r>
              <a:rPr lang="ru-RU" b="1" dirty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 вас нету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тёти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Пишем контрольную.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Говорим о еде.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Повторяем цифры.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Завершаем родительный падеж.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«Если у вас нету тёти»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7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https://www.youtube.com/watch?v=plhuFzMDN-U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Благодаря фильму «Ирония судьбы, или С легким паром» Эльдара Рязанова музыкальную композицию «Если у вас нету тети» знают почти все совершеннолетние жители постсоветских стран. Но спросите у друзей и знакомых, кто написал всенародно любимый шлягер. Вряд ли многие дадут правильный ответ. Впрочем, стоит ли удивляться, если даже в титрах всенародно любимой мелодрамы автор произведения долгое время не был указан.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Ирония судьбы, или С лёгким паром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Иро́ния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судьбы́,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и́ли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 лёгким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па́ром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!»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— советский двухсерийный телевизионный фильм режиссёра Эльдара Рязанова, созданный в 1975 году и впервые показанный в СССР 1 января 1976 года в 17:45 по первой программе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Постер фильм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60648"/>
            <a:ext cx="4032448" cy="62604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Картинки по запросу ирония судьб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40768"/>
            <a:ext cx="7680853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Сколько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? Combien?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Цифры.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 Chiffres</a:t>
            </a:r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3" y="1772816"/>
            <a:ext cx="7488593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Mis à part quelques nuances, nous avons pris le chiffre des unités et nous avons ajouté la terminaison "надцать" "natsat'".</a:t>
            </a:r>
          </a:p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Attention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: l'accent tonique se déplace sur le "а" de ..н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дцать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sauf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pour 11 et 14.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Il ne nous reste plus qu'à assembler les dizaines et les unités pour avoir les intermédiaires. Pour 62 par exemple, 60 "шестьдес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т" "chistdissiat'" et 2 "два""dva"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Même composition pour les nombres supérieurs</a:t>
            </a:r>
            <a:r>
              <a:rPr lang="fr-FR" dirty="0" smtClean="0"/>
              <a:t>.</a:t>
            </a:r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7799195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386</Words>
  <Application>Microsoft Office PowerPoint</Application>
  <PresentationFormat>Экран (4:3)</PresentationFormat>
  <Paragraphs>65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A 2</vt:lpstr>
      <vt:lpstr>План занятия</vt:lpstr>
      <vt:lpstr>«Если у вас нету тёти» https://www.youtube.com/watch?v=plhuFzMDN-U</vt:lpstr>
      <vt:lpstr>Ирония судьбы, или С лёгким паром!</vt:lpstr>
      <vt:lpstr>Слайд 5</vt:lpstr>
      <vt:lpstr>Слайд 6</vt:lpstr>
      <vt:lpstr>Сколько? Combien? Цифры. Chiffres</vt:lpstr>
      <vt:lpstr>Слайд 8</vt:lpstr>
      <vt:lpstr>Même composition pour les nombres supérieurs.</vt:lpstr>
      <vt:lpstr>Сколько тебе лет? Quel âge as-tu?</vt:lpstr>
      <vt:lpstr>traduction de ans (années) (cf syntaxe des numéraux)</vt:lpstr>
      <vt:lpstr>Datif des pronoms personels</vt:lpstr>
      <vt:lpstr>Сколько градусов? Combien de degrés fait-il?</vt:lpstr>
      <vt:lpstr>Еда</vt:lpstr>
      <vt:lpstr>Диалог «Магазин»</vt:lpstr>
      <vt:lpstr>LE GENITIF PLURIEL DES SUBSTANTIFS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2</dc:title>
  <dc:creator>Asus</dc:creator>
  <cp:lastModifiedBy>Asus</cp:lastModifiedBy>
  <cp:revision>2</cp:revision>
  <dcterms:created xsi:type="dcterms:W3CDTF">2019-11-05T15:42:58Z</dcterms:created>
  <dcterms:modified xsi:type="dcterms:W3CDTF">2019-11-06T15:21:17Z</dcterms:modified>
</cp:coreProperties>
</file>