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3" r:id="rId5"/>
    <p:sldId id="294" r:id="rId6"/>
    <p:sldId id="295" r:id="rId7"/>
    <p:sldId id="296" r:id="rId8"/>
    <p:sldId id="263" r:id="rId9"/>
    <p:sldId id="265" r:id="rId10"/>
    <p:sldId id="266" r:id="rId11"/>
    <p:sldId id="267" r:id="rId12"/>
    <p:sldId id="268" r:id="rId13"/>
    <p:sldId id="258" r:id="rId14"/>
    <p:sldId id="262" r:id="rId15"/>
    <p:sldId id="284" r:id="rId16"/>
    <p:sldId id="298" r:id="rId17"/>
    <p:sldId id="261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59" r:id="rId33"/>
    <p:sldId id="285" r:id="rId34"/>
    <p:sldId id="283" r:id="rId35"/>
    <p:sldId id="260" r:id="rId36"/>
    <p:sldId id="286" r:id="rId37"/>
    <p:sldId id="290" r:id="rId38"/>
    <p:sldId id="287" r:id="rId39"/>
    <p:sldId id="291" r:id="rId40"/>
    <p:sldId id="288" r:id="rId41"/>
    <p:sldId id="289" r:id="rId42"/>
    <p:sldId id="292" r:id="rId43"/>
    <p:sldId id="264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72DCA-6F52-46AB-84B9-279D902EE1DE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E06AE-3D11-487D-94A4-F07B04442B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russianstepbystep.com/fr/verbes-de-mouvement-prefixes/" TargetMode="External"/><Relationship Id="rId2" Type="http://schemas.openxmlformats.org/officeDocument/2006/relationships/hyperlink" Target="http://russe.inalco.chez.com/L0GRAM/GRAM_LO/verbe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sse.inalco.chez.com/L0GRAM/GRAM_LO/asp_gen.ht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2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907867" cy="3849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>
                <a:latin typeface="Times New Roman" pitchFamily="18" charset="0"/>
                <a:cs typeface="Times New Roman" pitchFamily="18" charset="0"/>
              </a:rPr>
              <a:t>La conjugaison en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Cette conjugaison est caractérisée par la chute de la voyelle de liaison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(le и, а, е devant le ть de l'infinitif) , 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l'apparition d'un yod à la 1</a:t>
            </a:r>
            <a:r>
              <a:rPr lang="fr-FR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ère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personne singulier , et les  terminaisons suivantes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- Ю -ИШЬ -ИТ -ИМ -ИТЕ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–ЯТ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8086493" cy="3434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LES VERBES DE MOUVEMENT SIMPLES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8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Е́хать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Е́здить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Я Е́Д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ТЫ Е́Д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ЕШЬ</a:t>
                      </a:r>
                    </a:p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ОН/ОНА Е́Д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ЕТ</a:t>
                      </a:r>
                    </a:p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МЫ Е́Д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ЕМ</a:t>
                      </a:r>
                    </a:p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ВЫ Е́Д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ЕТЕ</a:t>
                      </a:r>
                    </a:p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ОНИ Е́Д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</a:t>
                      </a:r>
                    </a:p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Я 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Е́ЗЖ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lang="ru-RU" sz="3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ТЫ 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Е́ЗД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ИШЬ </a:t>
                      </a:r>
                      <a:b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ОН</a:t>
                      </a:r>
                      <a:r>
                        <a:rPr lang="ru-RU" sz="32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Е́ЗД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</a:t>
                      </a:r>
                      <a:r>
                        <a:rPr lang="ru-RU" sz="3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МЫ  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Е́ЗД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 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Е́ЗД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ИТЕ</a:t>
                      </a:r>
                      <a:r>
                        <a:rPr lang="ru-RU" sz="3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ОНИ 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Е́ЗД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ЯТ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8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ИДТ</a:t>
                      </a:r>
                      <a:r>
                        <a:rPr lang="vi-VN" sz="32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И́</a:t>
                      </a:r>
                      <a:endParaRPr lang="ru-RU" sz="32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ХОД</a:t>
                      </a:r>
                      <a:r>
                        <a:rPr lang="vi-VN" sz="32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И́</a:t>
                      </a:r>
                      <a:r>
                        <a:rPr lang="ru-RU" sz="32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32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Я ИД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У́</a:t>
                      </a:r>
                    </a:p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ТЫ ИД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ЁШЬ</a:t>
                      </a:r>
                    </a:p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ОН/ОНА ИД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ЁТ</a:t>
                      </a:r>
                    </a:p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МЫ ИД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ЁМ</a:t>
                      </a:r>
                    </a:p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ВЫ ИД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ЁТЕ</a:t>
                      </a:r>
                    </a:p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ОНИ ИД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У́Т</a:t>
                      </a:r>
                    </a:p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Я ХОЖ</a:t>
                      </a:r>
                      <a:r>
                        <a:rPr lang="ru-RU" sz="3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У́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2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2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ТЫ Х</a:t>
                      </a:r>
                      <a:r>
                        <a:rPr lang="el-GR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Ὸ</a:t>
                      </a: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32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ИШЬ</a:t>
                      </a:r>
                      <a:r>
                        <a:rPr lang="ru-RU" sz="3200" u="none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2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2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ОН Х</a:t>
                      </a:r>
                      <a:r>
                        <a:rPr lang="el-GR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Ὸ</a:t>
                      </a: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32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</a:t>
                      </a:r>
                      <a:r>
                        <a:rPr lang="ru-RU" sz="32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2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МЫ Х</a:t>
                      </a:r>
                      <a:r>
                        <a:rPr lang="el-GR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Ὸ</a:t>
                      </a: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32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</a:t>
                      </a:r>
                      <a:r>
                        <a:rPr lang="ru-RU" sz="32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2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 Х</a:t>
                      </a:r>
                      <a:r>
                        <a:rPr lang="el-GR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Ὸ</a:t>
                      </a: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32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ИТЕ</a:t>
                      </a:r>
                      <a:r>
                        <a:rPr lang="ru-RU" sz="32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2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ОНИ Х</a:t>
                      </a:r>
                      <a:r>
                        <a:rPr lang="el-GR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Ὸ</a:t>
                      </a: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32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ЯТ</a:t>
                      </a:r>
                      <a:r>
                        <a:rPr lang="ru-RU" sz="32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PRINCIPAUX CAS D'EMPLOI DES VERBES DÉTERMINÉS (UNIDIRECTIONNEL)</a:t>
            </a:r>
            <a:r>
              <a:rPr lang="fr-FR" dirty="0" smtClean="0"/>
              <a:t/>
            </a:r>
            <a:br>
              <a:rPr lang="fr-FR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verbe déterminé indique un déplacement en train de se faire en direction d'un but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précis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Procès en cours au moment de l'énonciation (je suis en train d'aller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…):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Narration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descriptive (j'étais sur le chemin de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et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Toile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 fond pour un autre procès (quand je suis (étais) sur le chemin de, alors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Procès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pris dans une succession ( aller dans un sens : идти = partir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Durée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d'un trajet (trajet dans un sens) 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Moyen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 transport utilisé ou chemin suivi (dans un sens):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Anticipation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sur une action à venir (futur proche)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Impératif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: Injonction en situation 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PRINCIPAUX CAS D'EMPLOI DES VERBES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INDÉTERMINÉS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Acte générique (Action générale) :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Déplacement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fonctionnel habituel (activité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Déplacement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fonctionnel dans une situation passée unique (Aller-retour au passé, action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globale)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Mouvement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 va-et-vient (faire les cent pas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Enoncés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négatifs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здить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Aller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ездить верхом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aller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monter ()) à cheval; chevaucher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ездить на велосипеде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aller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monter) à bicyclette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ездить на автомобиле, на трамвае и т.д.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aller en auto, en tramway,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ездить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комадировки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aller en mission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ездить по всему свету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parcourir le monde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ходѝть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marcher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ходить большими шагами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marcher à grands pas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ходить взад и вперёд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aller et venir, marcher de long en large; faire la navette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arpenter la chambre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комнате) ;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faire les cent pas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ходить на лыжах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faire du ski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ходить под парусами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aller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voile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ходить в разведку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aller en reconnaissance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ходить по траве запрещается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défense de marcher sur le gazon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тучи ходят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nuages flottent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L’aspect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verbe russe a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temps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(passé, présent, futur).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MAIS il possède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système aspectuel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L'aspect est la manière dont on envisage l'action.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Tout verbe russe se présente à l'infinitif sous la forme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d'un couple verbal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Chaque unité du couple verbal a un aspect: on dira qu'un verbe est à l'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aspect imperfectif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que l'autre verbe est à l'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aspect perfectif.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Plan du cours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Pause phonétique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les sons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’], [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’].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Consonnes dures et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molles.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Répetez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les verbes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идти, ехать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adverbes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домой, туда, сюда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), locutions figées.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Répetez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 génitif.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Écrire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contrôle (10 minutes).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Les verbes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ходить, ездить.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lexique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транспорт,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verbes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(садиться, сесть).</a:t>
            </a: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Présent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Pour chaque verbe, il existe donc 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 infinitifs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 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un   imperfectif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 (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читать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lire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),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un  perfectif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прочитать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lire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 n'existe qu'un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présent: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читаю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...   c'est le verbe 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imperfectif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conjugué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Comme vous le voyez: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temps en russe est lié au systhème aspectuel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Vous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 pouvez pas exprimer le temps sans connaître le systhème aspectuel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On a besoin d’aspect en russe parce qu’il n’y a pas de possibilité d’exprimer le temps « à la française 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Passé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 passé, on parle de 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passé imperfectif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  si c'est le verbe imperfectif qui est au passé   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читал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de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 passé perfectif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si c'est le verbe  perfectif qui est au passé  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прочитал 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Futur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 futur, on a de même un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futur imperfectif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(verbe être au futur  + infinitif imperfectif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  буду читать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...)  et un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futur perfectif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(verbe perfectif conjugué)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   прочитаю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Impératif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 existe également 2 impératifs , un impératif imperfectif  (verbe imperfectif à l'impératif)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читай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  et un  impératif perfectif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(verbe perfectif à l'impératif)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 прочитай.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Le verbe à l'aspect imperfectif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 exprime l'action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envisagée dans son déroulement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dans sa durée, dans sa répétition, sa permanence (les exemples ci-dessous sont au passé).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вчера я гулял в лесу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hier je me suis promené dans la forêt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(on insiste sur l'action de se promener)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он всегда отдыхал на море.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=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il s'est toujours reposé au bord de la mer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(оn insiste sur la répétition, la permanence)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я открывал окно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=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j'ai (avais) ouvert la fenêtre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(j'ai effectivement ouvert une fenêtre, mais, au moment où je dis cela, la fenêtre est fermée).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Le verbe à l'aspect perfectif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 exprime l'action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envisagée dans sa globalité, dans son résultat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(les exemples ci-dessous sont au passé).</a:t>
            </a: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я открыл окно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j'ai ouvert la fenêtre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(on envisage, on constate le résultat = la fenêtre est ouverte au moment , où je dis cela)</a:t>
            </a: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он бросил свою работу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il a quitté sоn travail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 globalité de l'action sans détail + résultat envisagé= il n'a plus de travail).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Règles de formation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1. Un verbe simple est imperfectif (ipf).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lire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(ipf),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писать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écrire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(ipf)</a:t>
            </a: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! quelques verbes simples sont perfectifs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дать (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donner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стать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(devenir)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бросить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(jeter)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кончить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(finir)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взять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(prendre)!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Un verbe préverbé est perfectif (pf).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lire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(pf),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relire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(pf)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исать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écrire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(pf),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писать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récrire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(pf)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3. Un verbe préverbé-suffixé est imperfectif (on l'appelle imperfectif dérivé).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relire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(ipf),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récrire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(ipf)</a:t>
            </a:r>
          </a:p>
          <a:p>
            <a:pPr algn="just"/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existe deux suffixes imperfectivants: ­a ( qui peut prendre les formes 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я, ­в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et ­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ыва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qui peut se rencontrer sous la forme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­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ива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Ces suffixes s'utilisent lorsque le préverbe (qui rend toujours le verbe perfectif) modifie sensiblement le sens du verbe (par exemple relire par rapport à lire): le russe a alors besoin   de pouvoir exprimer les nuances et les temps spécifiques à l'aspect imperfectif.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Pause phonétique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га, с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дыр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кам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ш, мал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ть, 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ти, П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тя, 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душка, 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ржит, теп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ть, стел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ть, л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б, л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рд, л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да, л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м, дн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м, дв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рь, 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р, 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ргать, 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д, 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м, 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ра, 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м, туд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тя, 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р, те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тр, 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рка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Questions qui vous aideront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дедал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Что делаю? Что буду делать?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– imp.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сделал? Что сделаю?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– pf.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Aspect-du-verbe-en-russ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4488" y="1600200"/>
            <a:ext cx="5975024" cy="4525963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Транспорт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29600" cy="512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сад</a:t>
                      </a:r>
                      <a:r>
                        <a:rPr lang="ru-RU" sz="36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ться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36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сть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Я саж</a:t>
                      </a:r>
                      <a:r>
                        <a:rPr lang="ru-RU" sz="3600" u="sng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сь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Ты сад</a:t>
                      </a:r>
                      <a:r>
                        <a:rPr lang="ru-RU" sz="3600" u="sng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шься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Он сад</a:t>
                      </a:r>
                      <a:r>
                        <a:rPr lang="ru-RU" sz="3600" u="sng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тся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Мы сад</a:t>
                      </a:r>
                      <a:r>
                        <a:rPr lang="ru-RU" sz="3600" u="sng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мся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 сад</a:t>
                      </a:r>
                      <a:r>
                        <a:rPr lang="ru-RU" sz="3600" u="sng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тесь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Они сад</a:t>
                      </a:r>
                      <a:r>
                        <a:rPr lang="ru-RU" sz="3600" u="sng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тся</a:t>
                      </a:r>
                      <a:endParaRPr lang="ru-RU" sz="3600" u="non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Я се</a:t>
                      </a:r>
                      <a:r>
                        <a:rPr lang="ru-RU" sz="3600" u="non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Ты се</a:t>
                      </a:r>
                      <a:r>
                        <a:rPr lang="ru-RU" sz="3600" u="non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Он се</a:t>
                      </a:r>
                      <a:r>
                        <a:rPr lang="ru-RU" sz="3600" u="non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Она с</a:t>
                      </a:r>
                      <a:r>
                        <a:rPr lang="ru-RU" sz="3600" u="sng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3600" u="non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Оно с</a:t>
                      </a:r>
                      <a:r>
                        <a:rPr lang="ru-RU" sz="3600" u="sng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3600" u="non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Мы с</a:t>
                      </a:r>
                      <a:r>
                        <a:rPr lang="ru-RU" sz="3600" u="sng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3600" u="non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 с</a:t>
                      </a:r>
                      <a:r>
                        <a:rPr lang="ru-RU" sz="3600" u="sng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3600" u="non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3600" u="non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3600" u="none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Они с</a:t>
                      </a:r>
                      <a:r>
                        <a:rPr lang="ru-RU" sz="3600" u="sng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3600" u="non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r>
                        <a:rPr lang="ru-RU" sz="3600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3600" u="non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Zagadki-pro-transpor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702940"/>
            <a:ext cx="6840760" cy="4275475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ться и сесть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algn="just">
              <a:buNone/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S’il s ’agit du transport:</a:t>
            </a:r>
          </a:p>
          <a:p>
            <a:pPr algn="just"/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PRENDRE LE....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лѐксика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Трамв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Велосип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Мотоц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Маш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Тролл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йбус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Такс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езд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 пик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Пешк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génitif</a:t>
            </a:r>
            <a:br>
              <a:rPr lang="fr-FR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NOM singulier</a:t>
            </a:r>
            <a:endParaRPr lang="ru-RU" u="sn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48968"/>
            <a:ext cx="8229600" cy="2228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pluriel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590" y="2598261"/>
            <a:ext cx="8084820" cy="252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ADJECTIF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91815"/>
            <a:ext cx="8229600" cy="2342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1560" y="2560161"/>
            <a:ext cx="7040880" cy="260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Consonnes dures et molles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russe, la plupart des consonnes ont deux prononciations possibles, en fonction de la voyelle qui les suit.</a:t>
            </a:r>
          </a:p>
          <a:p>
            <a:pPr algn="just"/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1.Si la consonne est suivie de « а », « э », « ы », « о », « у  », on dit qu'elle est 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dure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Exemples: на, вэ, пы, ро, лу</a:t>
            </a:r>
          </a:p>
          <a:p>
            <a:pPr algn="just"/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fin de mot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 consonne seule est dure aussi. Exemples: ан, ев, оп, ёр, ул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pronoms personnels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546402"/>
            <a:ext cx="8229600" cy="633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adjectifs et pronoms possessifs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97107"/>
            <a:ext cx="8229600" cy="113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3550" y="3173571"/>
            <a:ext cx="5676900" cy="1379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Sources: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http://russe.inalco.chez.com/L0GRAM/GRAM_LO/verbe.htm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https://learnrussianstepbystep.com/fr/verbes-de-mouvement-prefixes/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http://russe.inalco.chez.com/L0GRAM/GRAM_LO/asp_gen.htm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2.Si la consonne est suivie d'une </a:t>
            </a:r>
            <a:r>
              <a:rPr lang="fr-FR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voyelle de deuxième série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(я, е, и, ё, ю), on dit qu'elle est 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molle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ou 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mouillée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Exemples: дя, ме, ти, зё, лю</a:t>
            </a:r>
          </a:p>
          <a:p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fin de mot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 consonne est molle si elle est suivie du signe mou 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"ь"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Exemples: ань, еть.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CONSONNES TOUJOURS DURES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Trois consonnes sont toujours dures: 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Ц, Ж, Ш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elles sont suivies d'une 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voyelle de deuxième série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 prononciation de la voyelle change sous l'influence de la consonne: on prononcera l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voyelle de première série correspondante.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Exemples: 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С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ЛН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[Э]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soleil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 (ski) [Ы]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МА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fr-F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 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[Ы] (voitures)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CONSONNES TOUJOURS MOLLES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Deux consonnes sont toujours molles: 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Ч, Щ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elles sont suivies d'une 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voyelle de première série (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 а », « э », « ы », « о », « у  »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 prononciation de la voyelle </a:t>
            </a: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sous l'influence de la consonne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on prononcera l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voyelle de deuxième série correspondante.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Exemples: 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СВЕ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fr-F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[Я]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fr-F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[Ю]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СПРЯЖЕНИЯ /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CONJUGAISONS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Le verbe russe se remarque à l'infinitif par sa désinence -ТЬ (-ТИ ou encore -ЧЬ). Il se compose d'une racine et d'une désinence marquant le temps et la personne. Il peut également comporter un suffixe et/ou un préfixe.</a:t>
            </a:r>
          </a:p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Le verbe russe possède des formes temporelles conjuguées (présent, futur, passé)   et deux formes aspectuelles (aspect perfectif et aspect imperfectif)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conjugaison en -E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Cette conjugaison est caractérisée par la conservation de la voyelle de liaison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yod à toutes les personnes et les terminaisons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-Ю, -ЕШЬ, -ЕТ, -ЕМ, -ЕТЕ, -ЮТ.  Attention aux verbes en -овать (ую, уешь...) et aux verbes du type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писать.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995</Words>
  <Application>Microsoft Office PowerPoint</Application>
  <PresentationFormat>Экран (4:3)</PresentationFormat>
  <Paragraphs>165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А2</vt:lpstr>
      <vt:lpstr>Plan du cours</vt:lpstr>
      <vt:lpstr>Pause phonétique</vt:lpstr>
      <vt:lpstr>Consonnes dures et molles</vt:lpstr>
      <vt:lpstr>Слайд 5</vt:lpstr>
      <vt:lpstr>LES CONSONNES TOUJOURS DURES</vt:lpstr>
      <vt:lpstr>LES CONSONNES TOUJOURS MOLLES</vt:lpstr>
      <vt:lpstr>СПРЯЖЕНИЯ / CONJUGAISONS</vt:lpstr>
      <vt:lpstr>Lа conjugaison en -E</vt:lpstr>
      <vt:lpstr>Слайд 10</vt:lpstr>
      <vt:lpstr>La conjugaison en -И</vt:lpstr>
      <vt:lpstr>Слайд 12</vt:lpstr>
      <vt:lpstr>LES VERBES DE MOUVEMENT SIMPLES</vt:lpstr>
      <vt:lpstr>Слайд 14</vt:lpstr>
      <vt:lpstr>PRINCIPAUX CAS D'EMPLOI DES VERBES DÉTERMINÉS (UNIDIRECTIONNEL) </vt:lpstr>
      <vt:lpstr>PRINCIPAUX CAS D'EMPLOI DES VERBES INDÉTERMINÉS</vt:lpstr>
      <vt:lpstr>éздить</vt:lpstr>
      <vt:lpstr>ходѝть</vt:lpstr>
      <vt:lpstr>L’aspect</vt:lpstr>
      <vt:lpstr>Présent</vt:lpstr>
      <vt:lpstr>Слайд 21</vt:lpstr>
      <vt:lpstr>Passé</vt:lpstr>
      <vt:lpstr>Futur</vt:lpstr>
      <vt:lpstr>Impératif</vt:lpstr>
      <vt:lpstr>Le verbe à l'aspect imperfectif exprime l'action</vt:lpstr>
      <vt:lpstr>Le verbe à l'aspect perfectif exprime l'action</vt:lpstr>
      <vt:lpstr>Règles de formation</vt:lpstr>
      <vt:lpstr>Слайд 28</vt:lpstr>
      <vt:lpstr>Слайд 29</vt:lpstr>
      <vt:lpstr>Questions qui vous aideront</vt:lpstr>
      <vt:lpstr>Слайд 31</vt:lpstr>
      <vt:lpstr>Транспорт</vt:lpstr>
      <vt:lpstr>Слайд 33</vt:lpstr>
      <vt:lpstr>Садиться и сесть</vt:lpstr>
      <vt:lpstr>лѐксика</vt:lpstr>
      <vt:lpstr>le génitif NOM singulier</vt:lpstr>
      <vt:lpstr>pluriel</vt:lpstr>
      <vt:lpstr>ADJECTIF</vt:lpstr>
      <vt:lpstr>Слайд 39</vt:lpstr>
      <vt:lpstr>pronoms personnels</vt:lpstr>
      <vt:lpstr>adjectifs et pronoms possessifs</vt:lpstr>
      <vt:lpstr>Слайд 42</vt:lpstr>
      <vt:lpstr>Sources: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А2</dc:title>
  <dc:creator>Asus</dc:creator>
  <cp:lastModifiedBy>Asus</cp:lastModifiedBy>
  <cp:revision>2</cp:revision>
  <dcterms:created xsi:type="dcterms:W3CDTF">2019-10-01T11:17:30Z</dcterms:created>
  <dcterms:modified xsi:type="dcterms:W3CDTF">2019-10-03T09:08:35Z</dcterms:modified>
</cp:coreProperties>
</file>