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71" r:id="rId10"/>
    <p:sldId id="284" r:id="rId11"/>
    <p:sldId id="285" r:id="rId12"/>
    <p:sldId id="286" r:id="rId13"/>
    <p:sldId id="287" r:id="rId14"/>
    <p:sldId id="288" r:id="rId15"/>
    <p:sldId id="290" r:id="rId16"/>
    <p:sldId id="291" r:id="rId17"/>
    <p:sldId id="292" r:id="rId18"/>
    <p:sldId id="293" r:id="rId19"/>
    <p:sldId id="264" r:id="rId20"/>
    <p:sldId id="265" r:id="rId21"/>
    <p:sldId id="294" r:id="rId22"/>
    <p:sldId id="266" r:id="rId23"/>
    <p:sldId id="267" r:id="rId24"/>
    <p:sldId id="268" r:id="rId25"/>
    <p:sldId id="278" r:id="rId26"/>
    <p:sldId id="279" r:id="rId27"/>
    <p:sldId id="269" r:id="rId28"/>
    <p:sldId id="275" r:id="rId29"/>
    <p:sldId id="276" r:id="rId30"/>
    <p:sldId id="277" r:id="rId31"/>
    <p:sldId id="280" r:id="rId32"/>
    <p:sldId id="281" r:id="rId33"/>
    <p:sldId id="282" r:id="rId34"/>
    <p:sldId id="273" r:id="rId35"/>
    <p:sldId id="295" r:id="rId36"/>
    <p:sldId id="274" r:id="rId37"/>
    <p:sldId id="296" r:id="rId38"/>
    <p:sldId id="270" r:id="rId39"/>
    <p:sldId id="283" r:id="rId40"/>
    <p:sldId id="289"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85469-7D61-4088-9687-BDB634D4730D}" type="datetimeFigureOut">
              <a:rPr lang="ru-RU" smtClean="0"/>
              <a:pPr/>
              <a:t>25.09.2019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A6C5C-39BC-4534-9B8A-FD876106E71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9839C9-C311-49A0-9986-42285154DFD6}" type="datetime1">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929E43-5966-4DCA-922F-BEF9FEDEEF0F}" type="datetime1">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616431-D666-4009-BC4C-F9CAE22EDA09}" type="datetime1">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06D291-8D6C-48B7-A848-AD0464FD13AD}" type="datetime1">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EACC00-1B5D-41C5-96AB-DF5FEED67D2F}" type="datetime1">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53FF5A-FC51-493C-BDD1-B5B70853308D}" type="datetime1">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1A98FA-68C6-423C-9CAD-45700872C930}" type="datetime1">
              <a:rPr lang="ru-RU" smtClean="0"/>
              <a:pPr/>
              <a:t>25.09.2019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588BC1-45EF-43D2-B8E9-BDCB0F22F15F}" type="datetime1">
              <a:rPr lang="ru-RU" smtClean="0"/>
              <a:pPr/>
              <a:t>25.09.2019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D69348-F920-46E8-94E2-211AD53F4D91}" type="datetime1">
              <a:rPr lang="ru-RU" smtClean="0"/>
              <a:pPr/>
              <a:t>25.09.2019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14BCAE-31CA-47E3-AC65-C5FC2886B575}" type="datetime1">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28C88D-CF8A-453E-8B5E-8665A4410627}" type="datetime1">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C16DE-4369-4D13-A9EF-88BD68A342C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0AC49-1F15-480B-9F15-F3824BB903C0}" type="datetime1">
              <a:rPr lang="ru-RU" smtClean="0"/>
              <a:pPr/>
              <a:t>25.09.2019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C16DE-4369-4D13-A9EF-88BD68A342C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urupo.com/ru/genitive-case-russian-endings-r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urupo.com/ru/genitive-case-russian-endings-ru/"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russe.inalco.chez.com/L0GRAM/GRAM_LO/verb_mvt_simpl.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sp>
        <p:nvSpPr>
          <p:cNvPr id="4" name="Заголовок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Russe</a:t>
            </a:r>
            <a:r>
              <a:rPr kumimoji="0" lang="ru-RU"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 </a:t>
            </a:r>
            <a:r>
              <a:rPr kumimoji="0" lang="fr-FR"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niveau A</a:t>
            </a:r>
            <a:r>
              <a:rPr kumimoji="0" lang="ru-RU"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a:t>
            </a:r>
            <a:r>
              <a:rPr kumimoji="0" lang="fr-FR"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fr-FR"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44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Урок 1</a:t>
            </a:r>
            <a:endParaRPr kumimoji="0" lang="ru-RU" sz="4400" b="0"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Нижний колонтитул 3"/>
          <p:cNvSpPr>
            <a:spLocks noGrp="1"/>
          </p:cNvSpPr>
          <p:nvPr>
            <p:ph type="ftr" sz="quarter" idx="11"/>
          </p:nvPr>
        </p:nvSpPr>
        <p:spPr>
          <a:xfrm>
            <a:off x="467544" y="6237312"/>
            <a:ext cx="8208912" cy="432048"/>
          </a:xfrm>
        </p:spPr>
        <p:txBody>
          <a:bodyPr/>
          <a:lstStyle/>
          <a:p>
            <a:endParaRPr lang="ru-RU" dirty="0"/>
          </a:p>
        </p:txBody>
      </p:sp>
      <p:pic>
        <p:nvPicPr>
          <p:cNvPr id="7" name="Picture 2" descr="Картинки по запросу русский язык картинка"/>
          <p:cNvPicPr>
            <a:picLocks noChangeAspect="1" noChangeArrowheads="1"/>
          </p:cNvPicPr>
          <p:nvPr/>
        </p:nvPicPr>
        <p:blipFill>
          <a:blip r:embed="rId2" cstate="print"/>
          <a:srcRect/>
          <a:stretch>
            <a:fillRect/>
          </a:stretch>
        </p:blipFill>
        <p:spPr bwMode="auto">
          <a:xfrm>
            <a:off x="1331640" y="1700808"/>
            <a:ext cx="6191250" cy="4248151"/>
          </a:xfrm>
          <a:prstGeom prst="rect">
            <a:avLst/>
          </a:prstGeom>
          <a:noFill/>
        </p:spPr>
      </p:pic>
      <p:sp>
        <p:nvSpPr>
          <p:cNvPr id="8" name="Номер слайда 7"/>
          <p:cNvSpPr>
            <a:spLocks noGrp="1"/>
          </p:cNvSpPr>
          <p:nvPr>
            <p:ph type="sldNum" sz="quarter" idx="12"/>
          </p:nvPr>
        </p:nvSpPr>
        <p:spPr/>
        <p:txBody>
          <a:bodyPr/>
          <a:lstStyle/>
          <a:p>
            <a:fld id="{D6EC16DE-4369-4D13-A9EF-88BD68A342C7}"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u="sng" dirty="0" smtClean="0">
                <a:latin typeface="Times New Roman" pitchFamily="18" charset="0"/>
                <a:cs typeface="Times New Roman" pitchFamily="18" charset="0"/>
              </a:rPr>
              <a:t>LES VERBES DE MOUVEMENT SIMPLES</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dirty="0" smtClean="0">
                <a:latin typeface="Times New Roman" pitchFamily="18" charset="0"/>
                <a:cs typeface="Times New Roman" pitchFamily="18" charset="0"/>
              </a:rPr>
              <a:t>Les verbes de mouvement simples sont imperfectifs.</a:t>
            </a:r>
            <a:br>
              <a:rPr lang="fr-FR" dirty="0" smtClean="0">
                <a:latin typeface="Times New Roman" pitchFamily="18" charset="0"/>
                <a:cs typeface="Times New Roman" pitchFamily="18" charset="0"/>
              </a:rPr>
            </a:b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Ils </a:t>
            </a:r>
            <a:r>
              <a:rPr lang="fr-FR" dirty="0" smtClean="0">
                <a:latin typeface="Times New Roman" pitchFamily="18" charset="0"/>
                <a:cs typeface="Times New Roman" pitchFamily="18" charset="0"/>
              </a:rPr>
              <a:t>se divisent en deux catégories qu l'on appelle sous-aspect: les verbes déterminés et indéterminés.</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Les verbes déterminés</a:t>
            </a:r>
            <a:endParaRPr lang="ru-RU" u="sng" dirty="0"/>
          </a:p>
        </p:txBody>
      </p:sp>
      <p:sp>
        <p:nvSpPr>
          <p:cNvPr id="3" name="Содержимое 2"/>
          <p:cNvSpPr>
            <a:spLocks noGrp="1"/>
          </p:cNvSpPr>
          <p:nvPr>
            <p:ph idx="1"/>
          </p:nvPr>
        </p:nvSpPr>
        <p:spPr/>
        <p:txBody>
          <a:bodyPr>
            <a:normAutofit/>
          </a:bodyPr>
          <a:lstStyle/>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Les </a:t>
            </a:r>
            <a:r>
              <a:rPr lang="fr-FR" dirty="0" smtClean="0">
                <a:latin typeface="Times New Roman" pitchFamily="18" charset="0"/>
                <a:cs typeface="Times New Roman" pitchFamily="18" charset="0"/>
              </a:rPr>
              <a:t>verbes </a:t>
            </a:r>
            <a:r>
              <a:rPr lang="fr-FR" dirty="0" smtClean="0">
                <a:latin typeface="Times New Roman" pitchFamily="18" charset="0"/>
                <a:cs typeface="Times New Roman" pitchFamily="18" charset="0"/>
              </a:rPr>
              <a:t>déterminés         </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action </a:t>
            </a:r>
            <a:r>
              <a:rPr lang="fr-FR" dirty="0" smtClean="0">
                <a:latin typeface="Times New Roman" pitchFamily="18" charset="0"/>
                <a:cs typeface="Times New Roman" pitchFamily="18" charset="0"/>
              </a:rPr>
              <a:t>en train de se faire vers un but précis (je suis en train d'aller quelque part</a:t>
            </a:r>
            <a:r>
              <a:rPr lang="fr-FR" dirty="0" smtClean="0">
                <a:latin typeface="Times New Roman" pitchFamily="18" charset="0"/>
                <a:cs typeface="Times New Roman" pitchFamily="18" charset="0"/>
              </a:rPr>
              <a:t>).  Un autre nom des </a:t>
            </a:r>
            <a:r>
              <a:rPr lang="fr-FR" dirty="0" smtClean="0">
                <a:latin typeface="Times New Roman" pitchFamily="18" charset="0"/>
                <a:cs typeface="Times New Roman" pitchFamily="18" charset="0"/>
              </a:rPr>
              <a:t>verbes déterminés </a:t>
            </a:r>
            <a:r>
              <a:rPr lang="fr-FR" dirty="0" smtClean="0">
                <a:latin typeface="Times New Roman" pitchFamily="18" charset="0"/>
                <a:cs typeface="Times New Roman" pitchFamily="18" charset="0"/>
              </a:rPr>
              <a:t> - verbes unidirectionnels.</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11</a:t>
            </a:fld>
            <a:endParaRPr lang="ru-RU"/>
          </a:p>
        </p:txBody>
      </p:sp>
      <p:sp>
        <p:nvSpPr>
          <p:cNvPr id="6" name="Стрелка вправо 5"/>
          <p:cNvSpPr/>
          <p:nvPr/>
        </p:nvSpPr>
        <p:spPr>
          <a:xfrm>
            <a:off x="4788024" y="299695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Regardez!</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dirty="0" smtClean="0">
                <a:latin typeface="Times New Roman" pitchFamily="18" charset="0"/>
                <a:cs typeface="Times New Roman" pitchFamily="18" charset="0"/>
              </a:rPr>
              <a:t>он идёт в театр </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il </a:t>
            </a:r>
            <a:r>
              <a:rPr lang="fr-FR" i="1" dirty="0" smtClean="0">
                <a:latin typeface="Times New Roman" pitchFamily="18" charset="0"/>
                <a:cs typeface="Times New Roman" pitchFamily="18" charset="0"/>
              </a:rPr>
              <a:t>va au théâtre </a:t>
            </a:r>
            <a:r>
              <a:rPr lang="fr-FR" i="1" dirty="0" smtClean="0">
                <a:latin typeface="Times New Roman" pitchFamily="18" charset="0"/>
                <a:cs typeface="Times New Roman" pitchFamily="18" charset="0"/>
              </a:rPr>
              <a:t>(il </a:t>
            </a:r>
            <a:r>
              <a:rPr lang="fr-FR" i="1" dirty="0" smtClean="0">
                <a:latin typeface="Times New Roman" pitchFamily="18" charset="0"/>
                <a:cs typeface="Times New Roman" pitchFamily="18" charset="0"/>
              </a:rPr>
              <a:t>est sur le chemin du théâtre)</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он шёл в </a:t>
            </a:r>
            <a:r>
              <a:rPr lang="fr-FR" dirty="0" smtClean="0">
                <a:latin typeface="Times New Roman" pitchFamily="18" charset="0"/>
                <a:cs typeface="Times New Roman" pitchFamily="18" charset="0"/>
              </a:rPr>
              <a:t>театр          </a:t>
            </a:r>
            <a:r>
              <a:rPr lang="fr-FR" i="1" dirty="0" smtClean="0">
                <a:latin typeface="Times New Roman" pitchFamily="18" charset="0"/>
                <a:cs typeface="Times New Roman" pitchFamily="18" charset="0"/>
              </a:rPr>
              <a:t> il </a:t>
            </a:r>
            <a:r>
              <a:rPr lang="fr-FR" b="1" i="1" dirty="0" smtClean="0">
                <a:latin typeface="Times New Roman" pitchFamily="18" charset="0"/>
                <a:cs typeface="Times New Roman" pitchFamily="18" charset="0"/>
              </a:rPr>
              <a:t>allait</a:t>
            </a:r>
            <a:r>
              <a:rPr lang="fr-FR" i="1" dirty="0" smtClean="0">
                <a:latin typeface="Times New Roman" pitchFamily="18" charset="0"/>
                <a:cs typeface="Times New Roman" pitchFamily="18" charset="0"/>
              </a:rPr>
              <a:t> au théâtre (il </a:t>
            </a:r>
            <a:r>
              <a:rPr lang="fr-FR" b="1" i="1" dirty="0" smtClean="0">
                <a:latin typeface="Times New Roman" pitchFamily="18" charset="0"/>
                <a:cs typeface="Times New Roman" pitchFamily="18" charset="0"/>
              </a:rPr>
              <a:t>était en train</a:t>
            </a:r>
            <a:r>
              <a:rPr lang="fr-FR" i="1" dirty="0" smtClean="0">
                <a:latin typeface="Times New Roman" pitchFamily="18" charset="0"/>
                <a:cs typeface="Times New Roman" pitchFamily="18" charset="0"/>
              </a:rPr>
              <a:t> d'y aller, il </a:t>
            </a:r>
            <a:r>
              <a:rPr lang="fr-FR" b="1" i="1" dirty="0" smtClean="0">
                <a:latin typeface="Times New Roman" pitchFamily="18" charset="0"/>
                <a:cs typeface="Times New Roman" pitchFamily="18" charset="0"/>
              </a:rPr>
              <a:t>était sur le chemin </a:t>
            </a:r>
            <a:r>
              <a:rPr lang="fr-FR" i="1" dirty="0" smtClean="0">
                <a:latin typeface="Times New Roman" pitchFamily="18" charset="0"/>
                <a:cs typeface="Times New Roman" pitchFamily="18" charset="0"/>
              </a:rPr>
              <a:t>du théâtre)</a:t>
            </a:r>
            <a:endParaRPr lang="ru-RU" dirty="0" smtClean="0">
              <a:latin typeface="Times New Roman" pitchFamily="18" charset="0"/>
              <a:cs typeface="Times New Roman" pitchFamily="18" charset="0"/>
            </a:endParaRP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12</a:t>
            </a:fld>
            <a:endParaRPr lang="ru-RU"/>
          </a:p>
        </p:txBody>
      </p:sp>
      <p:sp>
        <p:nvSpPr>
          <p:cNvPr id="6" name="Стрелка вправо 5"/>
          <p:cNvSpPr/>
          <p:nvPr/>
        </p:nvSpPr>
        <p:spPr>
          <a:xfrm>
            <a:off x="3707904" y="177281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3635896" y="2780928"/>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Les verbes indéterminés</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fr-FR" dirty="0" smtClean="0">
                <a:latin typeface="Times New Roman" pitchFamily="18" charset="0"/>
                <a:cs typeface="Times New Roman" pitchFamily="18" charset="0"/>
              </a:rPr>
              <a:t>Les verbes indéterminés </a:t>
            </a:r>
            <a:r>
              <a:rPr lang="fr-FR" dirty="0" smtClean="0">
                <a:latin typeface="Times New Roman" pitchFamily="18" charset="0"/>
                <a:cs typeface="Times New Roman" pitchFamily="18" charset="0"/>
              </a:rPr>
              <a:t>indiquent</a:t>
            </a:r>
            <a:r>
              <a:rPr lang="fr-FR" i="1" dirty="0" smtClean="0">
                <a:latin typeface="Times New Roman" pitchFamily="18" charset="0"/>
                <a:cs typeface="Times New Roman" pitchFamily="18" charset="0"/>
              </a:rPr>
              <a:t> </a:t>
            </a:r>
            <a:r>
              <a:rPr lang="fr-FR" b="1" i="1" dirty="0" smtClean="0">
                <a:latin typeface="Times New Roman" pitchFamily="18" charset="0"/>
                <a:cs typeface="Times New Roman" pitchFamily="18" charset="0"/>
              </a:rPr>
              <a:t>une action générale, habituelle, </a:t>
            </a:r>
            <a:r>
              <a:rPr lang="fr-FR" b="1" i="1" dirty="0" smtClean="0">
                <a:latin typeface="Times New Roman" pitchFamily="18" charset="0"/>
                <a:cs typeface="Times New Roman" pitchFamily="18" charset="0"/>
              </a:rPr>
              <a:t>qui se répéte </a:t>
            </a:r>
            <a:r>
              <a:rPr lang="fr-FR" b="1" i="1" dirty="0" smtClean="0">
                <a:latin typeface="Times New Roman" pitchFamily="18" charset="0"/>
                <a:cs typeface="Times New Roman" pitchFamily="18" charset="0"/>
              </a:rPr>
              <a:t>ou une action sans but défini (tous les jours je vais au cinéma, je marche dans le parc</a:t>
            </a:r>
            <a:r>
              <a:rPr lang="fr-FR" b="1" i="1"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a:t>
            </a:r>
          </a:p>
          <a:p>
            <a:pPr algn="just"/>
            <a:r>
              <a:rPr lang="fr-FR" dirty="0" smtClean="0">
                <a:latin typeface="Times New Roman" pitchFamily="18" charset="0"/>
                <a:cs typeface="Times New Roman" pitchFamily="18" charset="0"/>
              </a:rPr>
              <a:t>Les </a:t>
            </a:r>
            <a:r>
              <a:rPr lang="fr-FR" dirty="0" smtClean="0">
                <a:latin typeface="Times New Roman" pitchFamily="18" charset="0"/>
                <a:cs typeface="Times New Roman" pitchFamily="18" charset="0"/>
              </a:rPr>
              <a:t>verbes indéterminés sont aussi parfois appelés verbes </a:t>
            </a:r>
            <a:r>
              <a:rPr lang="fr-FR" dirty="0" smtClean="0">
                <a:latin typeface="Times New Roman" pitchFamily="18" charset="0"/>
                <a:cs typeface="Times New Roman" pitchFamily="18" charset="0"/>
              </a:rPr>
              <a:t>multidirectionnels.</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Regardez!</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fr-FR" dirty="0" smtClean="0">
                <a:latin typeface="Times New Roman" pitchFamily="18" charset="0"/>
                <a:cs typeface="Times New Roman" pitchFamily="18" charset="0"/>
              </a:rPr>
              <a:t>он часто ходит в театр </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il </a:t>
            </a:r>
            <a:r>
              <a:rPr lang="fr-FR" i="1" dirty="0" smtClean="0">
                <a:latin typeface="Times New Roman" pitchFamily="18" charset="0"/>
                <a:cs typeface="Times New Roman" pitchFamily="18" charset="0"/>
              </a:rPr>
              <a:t>va souvent au théâtre (car il aime le théâtre et il y va </a:t>
            </a:r>
            <a:r>
              <a:rPr lang="fr-FR" i="1" dirty="0" smtClean="0">
                <a:latin typeface="Times New Roman" pitchFamily="18" charset="0"/>
                <a:cs typeface="Times New Roman" pitchFamily="18" charset="0"/>
              </a:rPr>
              <a:t>souvent)</a:t>
            </a:r>
          </a:p>
          <a:p>
            <a:r>
              <a:rPr lang="fr-FR" dirty="0" smtClean="0">
                <a:latin typeface="Times New Roman" pitchFamily="18" charset="0"/>
                <a:cs typeface="Times New Roman" pitchFamily="18" charset="0"/>
              </a:rPr>
              <a:t>он </a:t>
            </a:r>
            <a:r>
              <a:rPr lang="fr-FR" dirty="0" smtClean="0">
                <a:latin typeface="Times New Roman" pitchFamily="18" charset="0"/>
                <a:cs typeface="Times New Roman" pitchFamily="18" charset="0"/>
              </a:rPr>
              <a:t>редко ходит в кино</a:t>
            </a:r>
            <a:r>
              <a:rPr lang="fr-FR" i="1"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       il </a:t>
            </a:r>
            <a:r>
              <a:rPr lang="fr-FR" i="1" dirty="0" smtClean="0">
                <a:latin typeface="Times New Roman" pitchFamily="18" charset="0"/>
                <a:cs typeface="Times New Roman" pitchFamily="18" charset="0"/>
              </a:rPr>
              <a:t>va rarement au cinéma ( car il n'aime pas et y va </a:t>
            </a:r>
            <a:r>
              <a:rPr lang="fr-FR" i="1" dirty="0" smtClean="0">
                <a:latin typeface="Times New Roman" pitchFamily="18" charset="0"/>
                <a:cs typeface="Times New Roman" pitchFamily="18" charset="0"/>
              </a:rPr>
              <a:t>rarement)</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он любит </a:t>
            </a:r>
            <a:r>
              <a:rPr lang="fr-FR" dirty="0" smtClean="0">
                <a:latin typeface="Times New Roman" pitchFamily="18" charset="0"/>
                <a:cs typeface="Times New Roman" pitchFamily="18" charset="0"/>
              </a:rPr>
              <a:t>ходить в театр</a:t>
            </a:r>
            <a:r>
              <a:rPr lang="fr-FR" i="1"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      il </a:t>
            </a:r>
            <a:r>
              <a:rPr lang="fr-FR" i="1" dirty="0" smtClean="0">
                <a:latin typeface="Times New Roman" pitchFamily="18" charset="0"/>
                <a:cs typeface="Times New Roman" pitchFamily="18" charset="0"/>
              </a:rPr>
              <a:t>aime aller au théâtre (= il aime le </a:t>
            </a:r>
            <a:r>
              <a:rPr lang="fr-FR" i="1" dirty="0" smtClean="0">
                <a:latin typeface="Times New Roman" pitchFamily="18" charset="0"/>
                <a:cs typeface="Times New Roman" pitchFamily="18" charset="0"/>
              </a:rPr>
              <a:t>théâtre)</a:t>
            </a:r>
          </a:p>
          <a:p>
            <a:r>
              <a:rPr lang="fr-FR" dirty="0" smtClean="0">
                <a:latin typeface="Times New Roman" pitchFamily="18" charset="0"/>
                <a:cs typeface="Times New Roman" pitchFamily="18" charset="0"/>
              </a:rPr>
              <a:t>oн </a:t>
            </a:r>
            <a:r>
              <a:rPr lang="fr-FR" dirty="0" smtClean="0">
                <a:latin typeface="Times New Roman" pitchFamily="18" charset="0"/>
                <a:cs typeface="Times New Roman" pitchFamily="18" charset="0"/>
              </a:rPr>
              <a:t>ходит по комнате </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il </a:t>
            </a:r>
            <a:r>
              <a:rPr lang="fr-FR" i="1" dirty="0" smtClean="0">
                <a:latin typeface="Times New Roman" pitchFamily="18" charset="0"/>
                <a:cs typeface="Times New Roman" pitchFamily="18" charset="0"/>
              </a:rPr>
              <a:t>marche dans la pièce (il fait les cent pas</a:t>
            </a:r>
            <a:r>
              <a:rPr lang="fr-FR" i="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14</a:t>
            </a:fld>
            <a:endParaRPr lang="ru-RU"/>
          </a:p>
        </p:txBody>
      </p:sp>
      <p:sp>
        <p:nvSpPr>
          <p:cNvPr id="6" name="Стрелка вправо 5"/>
          <p:cNvSpPr/>
          <p:nvPr/>
        </p:nvSpPr>
        <p:spPr>
          <a:xfrm>
            <a:off x="5004048" y="1700808"/>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4788024" y="3068960"/>
            <a:ext cx="576064" cy="432048"/>
          </a:xfrm>
          <a:prstGeom prst="rightArrow">
            <a:avLst>
              <a:gd name="adj1" fmla="val 50000"/>
              <a:gd name="adj2" fmla="val 21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148064" y="414908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499992" y="515719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u="sng" dirty="0" smtClean="0"/>
              <a:t>ИДТИ́</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b="1" dirty="0" smtClean="0">
                <a:latin typeface="Times New Roman" pitchFamily="18" charset="0"/>
                <a:cs typeface="Times New Roman" pitchFamily="18" charset="0"/>
              </a:rPr>
              <a:t>1) aller () ; (re)venir () (</a:t>
            </a:r>
            <a:r>
              <a:rPr lang="ru-RU" b="1" dirty="0" smtClean="0">
                <a:latin typeface="Times New Roman" pitchFamily="18" charset="0"/>
                <a:cs typeface="Times New Roman" pitchFamily="18" charset="0"/>
              </a:rPr>
              <a:t>откуда-либо) ; </a:t>
            </a:r>
            <a:r>
              <a:rPr lang="fr-FR" b="1" dirty="0" smtClean="0">
                <a:latin typeface="Times New Roman" pitchFamily="18" charset="0"/>
                <a:cs typeface="Times New Roman" pitchFamily="18" charset="0"/>
              </a:rPr>
              <a:t>marcher (</a:t>
            </a:r>
            <a:r>
              <a:rPr lang="ru-RU" b="1" dirty="0" smtClean="0">
                <a:latin typeface="Times New Roman" pitchFamily="18" charset="0"/>
                <a:cs typeface="Times New Roman" pitchFamily="18" charset="0"/>
              </a:rPr>
              <a:t>передвигаться</a:t>
            </a:r>
            <a:r>
              <a:rPr lang="ru-RU" b="1"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идти в библиотеку — </a:t>
            </a:r>
            <a:r>
              <a:rPr lang="fr-FR" dirty="0" smtClean="0">
                <a:latin typeface="Times New Roman" pitchFamily="18" charset="0"/>
                <a:cs typeface="Times New Roman" pitchFamily="18" charset="0"/>
              </a:rPr>
              <a:t>aller à la </a:t>
            </a:r>
            <a:r>
              <a:rPr lang="fr-FR" dirty="0" smtClean="0">
                <a:latin typeface="Times New Roman" pitchFamily="18" charset="0"/>
                <a:cs typeface="Times New Roman" pitchFamily="18" charset="0"/>
              </a:rPr>
              <a:t>bibliothèque</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идти </a:t>
            </a:r>
            <a:r>
              <a:rPr lang="ru-RU" dirty="0" smtClean="0">
                <a:latin typeface="Times New Roman" pitchFamily="18" charset="0"/>
                <a:cs typeface="Times New Roman" pitchFamily="18" charset="0"/>
              </a:rPr>
              <a:t>из библиотеки — </a:t>
            </a:r>
            <a:r>
              <a:rPr lang="fr-FR" dirty="0" smtClean="0">
                <a:latin typeface="Times New Roman" pitchFamily="18" charset="0"/>
                <a:cs typeface="Times New Roman" pitchFamily="18" charset="0"/>
              </a:rPr>
              <a:t>revenir de la </a:t>
            </a:r>
            <a:r>
              <a:rPr lang="fr-FR" dirty="0" smtClean="0">
                <a:latin typeface="Times New Roman" pitchFamily="18" charset="0"/>
                <a:cs typeface="Times New Roman" pitchFamily="18" charset="0"/>
              </a:rPr>
              <a:t>bibliothèque</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идти </a:t>
            </a:r>
            <a:r>
              <a:rPr lang="ru-RU" dirty="0" smtClean="0">
                <a:latin typeface="Times New Roman" pitchFamily="18" charset="0"/>
                <a:cs typeface="Times New Roman" pitchFamily="18" charset="0"/>
              </a:rPr>
              <a:t>медленно — </a:t>
            </a:r>
            <a:r>
              <a:rPr lang="fr-FR" dirty="0" smtClean="0">
                <a:latin typeface="Times New Roman" pitchFamily="18" charset="0"/>
                <a:cs typeface="Times New Roman" pitchFamily="18" charset="0"/>
              </a:rPr>
              <a:t>marcher </a:t>
            </a:r>
            <a:r>
              <a:rPr lang="fr-FR" dirty="0" smtClean="0">
                <a:latin typeface="Times New Roman" pitchFamily="18" charset="0"/>
                <a:cs typeface="Times New Roman" pitchFamily="18" charset="0"/>
              </a:rPr>
              <a:t>lentement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идти </a:t>
            </a:r>
            <a:r>
              <a:rPr lang="ru-RU" dirty="0" smtClean="0">
                <a:latin typeface="Times New Roman" pitchFamily="18" charset="0"/>
                <a:cs typeface="Times New Roman" pitchFamily="18" charset="0"/>
              </a:rPr>
              <a:t>лесом, полем — </a:t>
            </a:r>
            <a:r>
              <a:rPr lang="fr-FR" dirty="0" smtClean="0">
                <a:latin typeface="Times New Roman" pitchFamily="18" charset="0"/>
                <a:cs typeface="Times New Roman" pitchFamily="18" charset="0"/>
              </a:rPr>
              <a:t>aller à travers bois, à travers champs</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latin typeface="Times New Roman" pitchFamily="18" charset="0"/>
                <a:cs typeface="Times New Roman" pitchFamily="18" charset="0"/>
              </a:rPr>
              <a:t>2) (приближаться) </a:t>
            </a:r>
            <a:r>
              <a:rPr lang="fr-FR" b="1" dirty="0" smtClean="0">
                <a:latin typeface="Times New Roman" pitchFamily="18" charset="0"/>
                <a:cs typeface="Times New Roman" pitchFamily="18" charset="0"/>
              </a:rPr>
              <a:t>arriver </a:t>
            </a:r>
            <a:r>
              <a:rPr lang="fr-FR"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поезд идёт — le train arrive </a:t>
            </a:r>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весна </a:t>
            </a:r>
            <a:r>
              <a:rPr lang="fr-FR" dirty="0" smtClean="0">
                <a:latin typeface="Times New Roman" pitchFamily="18" charset="0"/>
                <a:cs typeface="Times New Roman" pitchFamily="18" charset="0"/>
              </a:rPr>
              <a:t>идёт — le printemps </a:t>
            </a:r>
            <a:r>
              <a:rPr lang="fr-FR" dirty="0" smtClean="0">
                <a:latin typeface="Times New Roman" pitchFamily="18" charset="0"/>
                <a:cs typeface="Times New Roman" pitchFamily="18" charset="0"/>
              </a:rPr>
              <a:t>approche</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3) </a:t>
            </a:r>
            <a:r>
              <a:rPr lang="ru-RU" b="1" dirty="0" smtClean="0">
                <a:latin typeface="Times New Roman" pitchFamily="18" charset="0"/>
                <a:cs typeface="Times New Roman" pitchFamily="18" charset="0"/>
              </a:rPr>
              <a:t>(пролегать - о горах, лесе и т.п.) </a:t>
            </a:r>
            <a:r>
              <a:rPr lang="fr-FR" b="1" dirty="0" smtClean="0">
                <a:latin typeface="Times New Roman" pitchFamily="18" charset="0"/>
                <a:cs typeface="Times New Roman" pitchFamily="18" charset="0"/>
              </a:rPr>
              <a:t>s'étendre; aller ()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улица </a:t>
            </a:r>
            <a:r>
              <a:rPr lang="ru-RU" dirty="0" smtClean="0">
                <a:latin typeface="Times New Roman" pitchFamily="18" charset="0"/>
                <a:cs typeface="Times New Roman" pitchFamily="18" charset="0"/>
              </a:rPr>
              <a:t>идёт через весь город — </a:t>
            </a:r>
            <a:r>
              <a:rPr lang="fr-FR" dirty="0" smtClean="0">
                <a:latin typeface="Times New Roman" pitchFamily="18" charset="0"/>
                <a:cs typeface="Times New Roman" pitchFamily="18" charset="0"/>
              </a:rPr>
              <a:t>la rue traverse toute la ville</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b="1" dirty="0" smtClean="0">
                <a:latin typeface="Times New Roman" pitchFamily="18" charset="0"/>
                <a:cs typeface="Times New Roman" pitchFamily="18" charset="0"/>
              </a:rPr>
              <a:t>4</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(протекать, проходить - о времени) </a:t>
            </a:r>
            <a:r>
              <a:rPr lang="ru-RU" b="1" dirty="0" err="1" smtClean="0">
                <a:latin typeface="Times New Roman" pitchFamily="18" charset="0"/>
                <a:cs typeface="Times New Roman" pitchFamily="18" charset="0"/>
              </a:rPr>
              <a:t>passer</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s'écouler</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время </a:t>
            </a:r>
            <a:r>
              <a:rPr lang="ru-RU" dirty="0" smtClean="0">
                <a:latin typeface="Times New Roman" pitchFamily="18" charset="0"/>
                <a:cs typeface="Times New Roman" pitchFamily="18" charset="0"/>
              </a:rPr>
              <a:t>идёт — </a:t>
            </a:r>
            <a:r>
              <a:rPr lang="ru-RU" dirty="0" err="1" smtClean="0">
                <a:latin typeface="Times New Roman" pitchFamily="18" charset="0"/>
                <a:cs typeface="Times New Roman" pitchFamily="18" charset="0"/>
              </a:rPr>
              <a:t>le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temps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passe</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5</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(действовать - о механизмах) </a:t>
            </a:r>
            <a:r>
              <a:rPr lang="ru-RU" b="1" dirty="0" err="1" smtClean="0">
                <a:latin typeface="Times New Roman" pitchFamily="18" charset="0"/>
                <a:cs typeface="Times New Roman" pitchFamily="18" charset="0"/>
              </a:rPr>
              <a:t>marcher</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часы </a:t>
            </a:r>
            <a:r>
              <a:rPr lang="ru-RU" dirty="0" smtClean="0">
                <a:latin typeface="Times New Roman" pitchFamily="18" charset="0"/>
                <a:cs typeface="Times New Roman" pitchFamily="18" charset="0"/>
              </a:rPr>
              <a:t>идут хорошо — </a:t>
            </a:r>
            <a:r>
              <a:rPr lang="ru-RU" dirty="0" err="1" smtClean="0">
                <a:latin typeface="Times New Roman" pitchFamily="18" charset="0"/>
                <a:cs typeface="Times New Roman" pitchFamily="18" charset="0"/>
              </a:rPr>
              <a:t>la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montre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marche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bien</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6</a:t>
            </a:r>
            <a:r>
              <a:rPr lang="ru-RU" b="1" dirty="0" smtClean="0">
                <a:latin typeface="Times New Roman" pitchFamily="18" charset="0"/>
                <a:cs typeface="Times New Roman" pitchFamily="18" charset="0"/>
              </a:rPr>
              <a:t>) (подходить, соответствовать) </a:t>
            </a:r>
            <a:r>
              <a:rPr lang="fr-FR" b="1" dirty="0" smtClean="0">
                <a:latin typeface="Times New Roman" pitchFamily="18" charset="0"/>
                <a:cs typeface="Times New Roman" pitchFamily="18" charset="0"/>
              </a:rPr>
              <a:t>aller () (</a:t>
            </a:r>
            <a:r>
              <a:rPr lang="ru-RU" b="1" dirty="0" smtClean="0">
                <a:latin typeface="Times New Roman" pitchFamily="18" charset="0"/>
                <a:cs typeface="Times New Roman" pitchFamily="18" charset="0"/>
              </a:rPr>
              <a:t>быть к лицу) ; </a:t>
            </a:r>
            <a:r>
              <a:rPr lang="fr-FR" b="1" dirty="0" smtClean="0">
                <a:latin typeface="Times New Roman" pitchFamily="18" charset="0"/>
                <a:cs typeface="Times New Roman" pitchFamily="18" charset="0"/>
              </a:rPr>
              <a:t>convenir () (</a:t>
            </a:r>
            <a:r>
              <a:rPr lang="ru-RU" b="1" dirty="0" smtClean="0">
                <a:latin typeface="Times New Roman" pitchFamily="18" charset="0"/>
                <a:cs typeface="Times New Roman" pitchFamily="18" charset="0"/>
              </a:rPr>
              <a:t>годиться</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зелёное </a:t>
            </a:r>
            <a:r>
              <a:rPr lang="ru-RU" dirty="0" smtClean="0">
                <a:latin typeface="Times New Roman" pitchFamily="18" charset="0"/>
                <a:cs typeface="Times New Roman" pitchFamily="18" charset="0"/>
              </a:rPr>
              <a:t>не идёт к голубому — </a:t>
            </a:r>
            <a:r>
              <a:rPr lang="fr-FR" dirty="0" smtClean="0">
                <a:latin typeface="Times New Roman" pitchFamily="18" charset="0"/>
                <a:cs typeface="Times New Roman" pitchFamily="18" charset="0"/>
              </a:rPr>
              <a:t>le vert ne se marie pas bien avec le bleu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эта </a:t>
            </a:r>
            <a:r>
              <a:rPr lang="ru-RU" dirty="0" smtClean="0">
                <a:latin typeface="Times New Roman" pitchFamily="18" charset="0"/>
                <a:cs typeface="Times New Roman" pitchFamily="18" charset="0"/>
              </a:rPr>
              <a:t>шляпа тебе идёт — </a:t>
            </a:r>
            <a:r>
              <a:rPr lang="fr-FR" dirty="0" smtClean="0">
                <a:latin typeface="Times New Roman" pitchFamily="18" charset="0"/>
                <a:cs typeface="Times New Roman" pitchFamily="18" charset="0"/>
              </a:rPr>
              <a:t>ce chapeau te va </a:t>
            </a:r>
            <a:r>
              <a:rPr lang="fr-FR" dirty="0" smtClean="0">
                <a:latin typeface="Times New Roman" pitchFamily="18" charset="0"/>
                <a:cs typeface="Times New Roman" pitchFamily="18" charset="0"/>
              </a:rPr>
              <a:t>bien</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этот </a:t>
            </a:r>
            <a:r>
              <a:rPr lang="ru-RU" dirty="0" smtClean="0">
                <a:latin typeface="Times New Roman" pitchFamily="18" charset="0"/>
                <a:cs typeface="Times New Roman" pitchFamily="18" charset="0"/>
              </a:rPr>
              <a:t>цвет ей идёт — </a:t>
            </a:r>
            <a:r>
              <a:rPr lang="fr-FR" dirty="0" smtClean="0">
                <a:latin typeface="Times New Roman" pitchFamily="18" charset="0"/>
                <a:cs typeface="Times New Roman" pitchFamily="18" charset="0"/>
              </a:rPr>
              <a:t>cette couleur lui </a:t>
            </a:r>
            <a:r>
              <a:rPr lang="fr-FR" dirty="0" smtClean="0">
                <a:latin typeface="Times New Roman" pitchFamily="18" charset="0"/>
                <a:cs typeface="Times New Roman" pitchFamily="18" charset="0"/>
              </a:rPr>
              <a:t>va</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u="sng" dirty="0" smtClean="0"/>
              <a:t>Е́ХАТЬ</a:t>
            </a:r>
            <a:endParaRPr lang="ru-RU" dirty="0"/>
          </a:p>
        </p:txBody>
      </p:sp>
      <p:sp>
        <p:nvSpPr>
          <p:cNvPr id="3" name="Содержимое 2"/>
          <p:cNvSpPr>
            <a:spLocks noGrp="1"/>
          </p:cNvSpPr>
          <p:nvPr>
            <p:ph idx="1"/>
          </p:nvPr>
        </p:nvSpPr>
        <p:spPr/>
        <p:txBody>
          <a:bodyPr/>
          <a:lstStyle/>
          <a:p>
            <a:r>
              <a:rPr lang="ru-RU" b="1" dirty="0" smtClean="0">
                <a:latin typeface="Times New Roman" pitchFamily="18" charset="0"/>
                <a:cs typeface="Times New Roman" pitchFamily="18" charset="0"/>
              </a:rPr>
              <a:t>1) (на чём-либо) </a:t>
            </a:r>
            <a:r>
              <a:rPr lang="fr-FR" b="1" dirty="0" smtClean="0">
                <a:latin typeface="Times New Roman" pitchFamily="18" charset="0"/>
                <a:cs typeface="Times New Roman" pitchFamily="18" charset="0"/>
              </a:rPr>
              <a:t>aller ()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ехать </a:t>
            </a:r>
            <a:r>
              <a:rPr lang="ru-RU" dirty="0" smtClean="0">
                <a:latin typeface="Times New Roman" pitchFamily="18" charset="0"/>
                <a:cs typeface="Times New Roman" pitchFamily="18" charset="0"/>
              </a:rPr>
              <a:t>на пароходе, на автомобиле — </a:t>
            </a:r>
            <a:r>
              <a:rPr lang="fr-FR" dirty="0" smtClean="0">
                <a:latin typeface="Times New Roman" pitchFamily="18" charset="0"/>
                <a:cs typeface="Times New Roman" pitchFamily="18" charset="0"/>
              </a:rPr>
              <a:t>aller en bateau, en auto </a:t>
            </a:r>
            <a:r>
              <a:rPr lang="ru-RU" dirty="0" smtClean="0">
                <a:latin typeface="Times New Roman" pitchFamily="18" charset="0"/>
                <a:cs typeface="Times New Roman" pitchFamily="18" charset="0"/>
              </a:rPr>
              <a:t>ехать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верхом</a:t>
            </a:r>
            <a:r>
              <a:rPr lang="ru-RU" dirty="0" smtClean="0">
                <a:latin typeface="Times New Roman" pitchFamily="18" charset="0"/>
                <a:cs typeface="Times New Roman" pitchFamily="18" charset="0"/>
              </a:rPr>
              <a:t>, на велосипеде — </a:t>
            </a:r>
            <a:r>
              <a:rPr lang="fr-FR" dirty="0" smtClean="0">
                <a:latin typeface="Times New Roman" pitchFamily="18" charset="0"/>
                <a:cs typeface="Times New Roman" pitchFamily="18" charset="0"/>
              </a:rPr>
              <a:t>aller à cheval; à bicyclette </a:t>
            </a:r>
            <a:endParaRPr lang="ru-RU"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уезжать) </a:t>
            </a:r>
            <a:r>
              <a:rPr lang="fr-FR" b="1" dirty="0" smtClean="0">
                <a:latin typeface="Times New Roman" pitchFamily="18" charset="0"/>
                <a:cs typeface="Times New Roman" pitchFamily="18" charset="0"/>
              </a:rPr>
              <a:t>partir </a:t>
            </a:r>
            <a:r>
              <a:rPr lang="fr-FR"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дальше </a:t>
            </a:r>
            <a:r>
              <a:rPr lang="ru-RU" dirty="0" smtClean="0">
                <a:latin typeface="Times New Roman" pitchFamily="18" charset="0"/>
                <a:cs typeface="Times New Roman" pitchFamily="18" charset="0"/>
              </a:rPr>
              <a:t>ехать некуда! — </a:t>
            </a:r>
            <a:r>
              <a:rPr lang="fr-FR" dirty="0" smtClean="0">
                <a:latin typeface="Times New Roman" pitchFamily="18" charset="0"/>
                <a:cs typeface="Times New Roman" pitchFamily="18" charset="0"/>
              </a:rPr>
              <a:t>ça dépasse les bornes!</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u="sng" dirty="0" smtClean="0"/>
              <a:t>ИДТИ́ – Е́ХАТЬ</a:t>
            </a:r>
            <a:endParaRPr lang="ru-RU" u="sng" dirty="0"/>
          </a:p>
        </p:txBody>
      </p:sp>
      <p:graphicFrame>
        <p:nvGraphicFramePr>
          <p:cNvPr id="4" name="Содержимое 3"/>
          <p:cNvGraphicFramePr>
            <a:graphicFrameLocks noGrp="1"/>
          </p:cNvGraphicFramePr>
          <p:nvPr>
            <p:ph idx="1"/>
          </p:nvPr>
        </p:nvGraphicFramePr>
        <p:xfrm>
          <a:off x="457200" y="1600200"/>
          <a:ext cx="8229600" cy="301752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ru-RU" sz="3200" dirty="0" smtClean="0">
                          <a:latin typeface="Times New Roman" pitchFamily="18" charset="0"/>
                          <a:cs typeface="Times New Roman" pitchFamily="18" charset="0"/>
                        </a:rPr>
                        <a:t>Я ИД</a:t>
                      </a:r>
                      <a:r>
                        <a:rPr lang="ru-RU" sz="3200" dirty="0" smtClean="0">
                          <a:solidFill>
                            <a:srgbClr val="00B050"/>
                          </a:solidFill>
                          <a:latin typeface="Times New Roman" pitchFamily="18" charset="0"/>
                          <a:cs typeface="Times New Roman" pitchFamily="18" charset="0"/>
                        </a:rPr>
                        <a:t>У́</a:t>
                      </a:r>
                    </a:p>
                    <a:p>
                      <a:r>
                        <a:rPr lang="ru-RU" sz="3200" dirty="0" smtClean="0">
                          <a:latin typeface="Times New Roman" pitchFamily="18" charset="0"/>
                          <a:cs typeface="Times New Roman" pitchFamily="18" charset="0"/>
                        </a:rPr>
                        <a:t>ТЫ ИД</a:t>
                      </a:r>
                      <a:r>
                        <a:rPr lang="ru-RU" sz="3200" dirty="0" smtClean="0">
                          <a:solidFill>
                            <a:srgbClr val="00B050"/>
                          </a:solidFill>
                          <a:latin typeface="Times New Roman" pitchFamily="18" charset="0"/>
                          <a:cs typeface="Times New Roman" pitchFamily="18" charset="0"/>
                        </a:rPr>
                        <a:t>ЁШЬ</a:t>
                      </a:r>
                    </a:p>
                    <a:p>
                      <a:r>
                        <a:rPr lang="ru-RU" sz="3200" dirty="0" smtClean="0">
                          <a:latin typeface="Times New Roman" pitchFamily="18" charset="0"/>
                          <a:cs typeface="Times New Roman" pitchFamily="18" charset="0"/>
                        </a:rPr>
                        <a:t>ОН/ОНА ИД</a:t>
                      </a:r>
                      <a:r>
                        <a:rPr lang="ru-RU" sz="3200" dirty="0" smtClean="0">
                          <a:solidFill>
                            <a:srgbClr val="00B050"/>
                          </a:solidFill>
                          <a:latin typeface="Times New Roman" pitchFamily="18" charset="0"/>
                          <a:cs typeface="Times New Roman" pitchFamily="18" charset="0"/>
                        </a:rPr>
                        <a:t>ЁТ</a:t>
                      </a:r>
                    </a:p>
                    <a:p>
                      <a:r>
                        <a:rPr lang="ru-RU" sz="3200" dirty="0" smtClean="0">
                          <a:latin typeface="Times New Roman" pitchFamily="18" charset="0"/>
                          <a:cs typeface="Times New Roman" pitchFamily="18" charset="0"/>
                        </a:rPr>
                        <a:t>МЫ ИД</a:t>
                      </a:r>
                      <a:r>
                        <a:rPr lang="ru-RU" sz="3200" dirty="0" smtClean="0">
                          <a:solidFill>
                            <a:srgbClr val="00B050"/>
                          </a:solidFill>
                          <a:latin typeface="Times New Roman" pitchFamily="18" charset="0"/>
                          <a:cs typeface="Times New Roman" pitchFamily="18" charset="0"/>
                        </a:rPr>
                        <a:t>ЁМ</a:t>
                      </a:r>
                    </a:p>
                    <a:p>
                      <a:r>
                        <a:rPr lang="ru-RU" sz="3200" dirty="0" smtClean="0">
                          <a:latin typeface="Times New Roman" pitchFamily="18" charset="0"/>
                          <a:cs typeface="Times New Roman" pitchFamily="18" charset="0"/>
                        </a:rPr>
                        <a:t>ВЫ ИД</a:t>
                      </a:r>
                      <a:r>
                        <a:rPr lang="ru-RU" sz="3200" dirty="0" smtClean="0">
                          <a:solidFill>
                            <a:srgbClr val="00B050"/>
                          </a:solidFill>
                          <a:latin typeface="Times New Roman" pitchFamily="18" charset="0"/>
                          <a:cs typeface="Times New Roman" pitchFamily="18" charset="0"/>
                        </a:rPr>
                        <a:t>ЁТЕ</a:t>
                      </a:r>
                    </a:p>
                    <a:p>
                      <a:r>
                        <a:rPr lang="ru-RU" sz="3200" dirty="0" smtClean="0">
                          <a:latin typeface="Times New Roman" pitchFamily="18" charset="0"/>
                          <a:cs typeface="Times New Roman" pitchFamily="18" charset="0"/>
                        </a:rPr>
                        <a:t>ОНИ ИД</a:t>
                      </a:r>
                      <a:r>
                        <a:rPr lang="ru-RU" sz="3200" dirty="0" smtClean="0">
                          <a:solidFill>
                            <a:srgbClr val="00B050"/>
                          </a:solidFill>
                          <a:latin typeface="Times New Roman" pitchFamily="18" charset="0"/>
                          <a:cs typeface="Times New Roman" pitchFamily="18" charset="0"/>
                        </a:rPr>
                        <a:t>У́Т</a:t>
                      </a:r>
                      <a:endParaRPr lang="ru-RU" sz="3200" dirty="0">
                        <a:solidFill>
                          <a:srgbClr val="00B050"/>
                        </a:solidFill>
                        <a:latin typeface="Times New Roman" pitchFamily="18" charset="0"/>
                        <a:cs typeface="Times New Roman" pitchFamily="18" charset="0"/>
                      </a:endParaRPr>
                    </a:p>
                  </a:txBody>
                  <a:tcPr/>
                </a:tc>
                <a:tc>
                  <a:txBody>
                    <a:bodyPr/>
                    <a:lstStyle/>
                    <a:p>
                      <a:r>
                        <a:rPr lang="ru-RU" sz="3200" dirty="0" smtClean="0">
                          <a:latin typeface="Times New Roman" pitchFamily="18" charset="0"/>
                          <a:cs typeface="Times New Roman" pitchFamily="18" charset="0"/>
                        </a:rPr>
                        <a:t>Я Е́Д</a:t>
                      </a:r>
                      <a:r>
                        <a:rPr lang="ru-RU" sz="3200" dirty="0" smtClean="0">
                          <a:solidFill>
                            <a:srgbClr val="00B050"/>
                          </a:solidFill>
                          <a:latin typeface="Times New Roman" pitchFamily="18" charset="0"/>
                          <a:cs typeface="Times New Roman" pitchFamily="18" charset="0"/>
                        </a:rPr>
                        <a:t>У</a:t>
                      </a:r>
                    </a:p>
                    <a:p>
                      <a:r>
                        <a:rPr lang="ru-RU" sz="3200" dirty="0" smtClean="0">
                          <a:latin typeface="Times New Roman" pitchFamily="18" charset="0"/>
                          <a:cs typeface="Times New Roman" pitchFamily="18" charset="0"/>
                        </a:rPr>
                        <a:t>ТЫ Е́Д</a:t>
                      </a:r>
                      <a:r>
                        <a:rPr lang="ru-RU" sz="3200" dirty="0" smtClean="0">
                          <a:solidFill>
                            <a:srgbClr val="00B050"/>
                          </a:solidFill>
                          <a:latin typeface="Times New Roman" pitchFamily="18" charset="0"/>
                          <a:cs typeface="Times New Roman" pitchFamily="18" charset="0"/>
                        </a:rPr>
                        <a:t>ЕШЬ</a:t>
                      </a:r>
                    </a:p>
                    <a:p>
                      <a:r>
                        <a:rPr lang="ru-RU" sz="3200" dirty="0" smtClean="0">
                          <a:latin typeface="Times New Roman" pitchFamily="18" charset="0"/>
                          <a:cs typeface="Times New Roman" pitchFamily="18" charset="0"/>
                        </a:rPr>
                        <a:t>ОН/ОНА Е́Д</a:t>
                      </a:r>
                      <a:r>
                        <a:rPr lang="ru-RU" sz="3200" dirty="0" smtClean="0">
                          <a:solidFill>
                            <a:srgbClr val="00B050"/>
                          </a:solidFill>
                          <a:latin typeface="Times New Roman" pitchFamily="18" charset="0"/>
                          <a:cs typeface="Times New Roman" pitchFamily="18" charset="0"/>
                        </a:rPr>
                        <a:t>ЕТ</a:t>
                      </a:r>
                    </a:p>
                    <a:p>
                      <a:r>
                        <a:rPr lang="ru-RU" sz="3200" dirty="0" smtClean="0">
                          <a:latin typeface="Times New Roman" pitchFamily="18" charset="0"/>
                          <a:cs typeface="Times New Roman" pitchFamily="18" charset="0"/>
                        </a:rPr>
                        <a:t>МЫ Е́Д</a:t>
                      </a:r>
                      <a:r>
                        <a:rPr lang="ru-RU" sz="3200" dirty="0" smtClean="0">
                          <a:solidFill>
                            <a:srgbClr val="00B050"/>
                          </a:solidFill>
                          <a:latin typeface="Times New Roman" pitchFamily="18" charset="0"/>
                          <a:cs typeface="Times New Roman" pitchFamily="18" charset="0"/>
                        </a:rPr>
                        <a:t>ЕМ</a:t>
                      </a:r>
                    </a:p>
                    <a:p>
                      <a:r>
                        <a:rPr lang="ru-RU" sz="3200" dirty="0" smtClean="0">
                          <a:latin typeface="Times New Roman" pitchFamily="18" charset="0"/>
                          <a:cs typeface="Times New Roman" pitchFamily="18" charset="0"/>
                        </a:rPr>
                        <a:t>ВЫ Е́Д</a:t>
                      </a:r>
                      <a:r>
                        <a:rPr lang="ru-RU" sz="3200" dirty="0" smtClean="0">
                          <a:solidFill>
                            <a:srgbClr val="00B050"/>
                          </a:solidFill>
                          <a:latin typeface="Times New Roman" pitchFamily="18" charset="0"/>
                          <a:cs typeface="Times New Roman" pitchFamily="18" charset="0"/>
                        </a:rPr>
                        <a:t>ЕТЕ</a:t>
                      </a:r>
                    </a:p>
                    <a:p>
                      <a:r>
                        <a:rPr lang="ru-RU" sz="3200" dirty="0" smtClean="0">
                          <a:latin typeface="Times New Roman" pitchFamily="18" charset="0"/>
                          <a:cs typeface="Times New Roman" pitchFamily="18" charset="0"/>
                        </a:rPr>
                        <a:t>ОНИ Е́Д</a:t>
                      </a:r>
                      <a:r>
                        <a:rPr lang="ru-RU" sz="3200" dirty="0" smtClean="0">
                          <a:solidFill>
                            <a:srgbClr val="00B050"/>
                          </a:solidFill>
                          <a:latin typeface="Times New Roman" pitchFamily="18" charset="0"/>
                          <a:cs typeface="Times New Roman" pitchFamily="18" charset="0"/>
                        </a:rPr>
                        <a:t>УТ</a:t>
                      </a:r>
                      <a:endParaRPr lang="ru-RU" sz="3200" dirty="0">
                        <a:solidFill>
                          <a:srgbClr val="00B050"/>
                        </a:solidFill>
                        <a:latin typeface="Times New Roman" pitchFamily="18" charset="0"/>
                        <a:cs typeface="Times New Roman" pitchFamily="18" charset="0"/>
                      </a:endParaRPr>
                    </a:p>
                  </a:txBody>
                  <a:tcPr/>
                </a:tc>
              </a:tr>
            </a:tbl>
          </a:graphicData>
        </a:graphic>
      </p:graphicFrame>
      <p:pic>
        <p:nvPicPr>
          <p:cNvPr id="1026" name="Picture 2" descr="Картинки по запросу идти картинка"/>
          <p:cNvPicPr>
            <a:picLocks noChangeAspect="1" noChangeArrowheads="1"/>
          </p:cNvPicPr>
          <p:nvPr/>
        </p:nvPicPr>
        <p:blipFill>
          <a:blip r:embed="rId2" cstate="print"/>
          <a:srcRect/>
          <a:stretch>
            <a:fillRect/>
          </a:stretch>
        </p:blipFill>
        <p:spPr bwMode="auto">
          <a:xfrm>
            <a:off x="1835696" y="4941168"/>
            <a:ext cx="1279511" cy="1683568"/>
          </a:xfrm>
          <a:prstGeom prst="rect">
            <a:avLst/>
          </a:prstGeom>
          <a:noFill/>
        </p:spPr>
      </p:pic>
      <p:pic>
        <p:nvPicPr>
          <p:cNvPr id="1028" name="Picture 4" descr="Похожее изображение"/>
          <p:cNvPicPr>
            <a:picLocks noChangeAspect="1" noChangeArrowheads="1"/>
          </p:cNvPicPr>
          <p:nvPr/>
        </p:nvPicPr>
        <p:blipFill>
          <a:blip r:embed="rId3" cstate="print"/>
          <a:srcRect/>
          <a:stretch>
            <a:fillRect/>
          </a:stretch>
        </p:blipFill>
        <p:spPr bwMode="auto">
          <a:xfrm>
            <a:off x="5796136" y="4797152"/>
            <a:ext cx="2278210" cy="1710478"/>
          </a:xfrm>
          <a:prstGeom prst="rect">
            <a:avLst/>
          </a:prstGeom>
          <a:noFill/>
        </p:spPr>
      </p:pic>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D6EC16DE-4369-4D13-A9EF-88BD68A342C7}"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Polina Kuznetsova</a:t>
            </a:r>
            <a:endParaRPr lang="ru-RU" dirty="0"/>
          </a:p>
        </p:txBody>
      </p:sp>
      <p:sp>
        <p:nvSpPr>
          <p:cNvPr id="3" name="Содержимое 2"/>
          <p:cNvSpPr>
            <a:spLocks noGrp="1"/>
          </p:cNvSpPr>
          <p:nvPr>
            <p:ph idx="1"/>
          </p:nvPr>
        </p:nvSpPr>
        <p:spPr>
          <a:xfrm>
            <a:off x="2699792" y="1600200"/>
            <a:ext cx="5987008" cy="4525963"/>
          </a:xfrm>
        </p:spPr>
        <p:txBody>
          <a:bodyPr>
            <a:normAutofit fontScale="70000" lnSpcReduction="20000"/>
          </a:bodyPr>
          <a:lstStyle/>
          <a:p>
            <a:pPr algn="just"/>
            <a:r>
              <a:rPr lang="fr-FR" b="1" u="sng" dirty="0" smtClean="0">
                <a:solidFill>
                  <a:schemeClr val="tx1"/>
                </a:solidFill>
                <a:latin typeface="Times New Roman" pitchFamily="18" charset="0"/>
                <a:cs typeface="Times New Roman" pitchFamily="18" charset="0"/>
              </a:rPr>
              <a:t>Formations</a:t>
            </a:r>
          </a:p>
          <a:p>
            <a:pPr algn="just"/>
            <a:r>
              <a:rPr lang="fr-FR" b="1" dirty="0" smtClean="0">
                <a:solidFill>
                  <a:schemeClr val="tx1"/>
                </a:solidFill>
                <a:latin typeface="Times New Roman" pitchFamily="18" charset="0"/>
                <a:cs typeface="Times New Roman" pitchFamily="18" charset="0"/>
              </a:rPr>
              <a:t>2017-2020</a:t>
            </a:r>
            <a:r>
              <a:rPr lang="fr-FR" dirty="0" smtClean="0">
                <a:solidFill>
                  <a:schemeClr val="tx1"/>
                </a:solidFill>
                <a:latin typeface="Times New Roman" pitchFamily="18" charset="0"/>
                <a:cs typeface="Times New Roman" pitchFamily="18" charset="0"/>
              </a:rPr>
              <a:t> – Université d’État de Moscou Lomonossov, Département de linguistique française de la Faculté des Lettres, doctorante.</a:t>
            </a:r>
          </a:p>
          <a:p>
            <a:pPr algn="just"/>
            <a:r>
              <a:rPr lang="fr-FR" b="1" dirty="0" smtClean="0">
                <a:solidFill>
                  <a:schemeClr val="tx1"/>
                </a:solidFill>
                <a:latin typeface="Times New Roman" pitchFamily="18" charset="0"/>
                <a:cs typeface="Times New Roman" pitchFamily="18" charset="0"/>
              </a:rPr>
              <a:t>2015-2017</a:t>
            </a:r>
            <a:r>
              <a:rPr lang="fr-FR" dirty="0" smtClean="0">
                <a:solidFill>
                  <a:schemeClr val="tx1"/>
                </a:solidFill>
                <a:latin typeface="Times New Roman" pitchFamily="18" charset="0"/>
                <a:cs typeface="Times New Roman" pitchFamily="18" charset="0"/>
              </a:rPr>
              <a:t> – Université d’État de Moscou Lomonossov, Département de linguistique française de la Faculté des Lettres. Master en philologie, diplôme avec la mention «distinction».</a:t>
            </a:r>
          </a:p>
          <a:p>
            <a:pPr algn="just"/>
            <a:r>
              <a:rPr lang="fr-FR" b="1" dirty="0" smtClean="0">
                <a:solidFill>
                  <a:schemeClr val="tx1"/>
                </a:solidFill>
                <a:latin typeface="Times New Roman" pitchFamily="18" charset="0"/>
                <a:cs typeface="Times New Roman" pitchFamily="18" charset="0"/>
              </a:rPr>
              <a:t>2011-2015</a:t>
            </a:r>
            <a:r>
              <a:rPr lang="fr-FR" dirty="0" smtClean="0">
                <a:solidFill>
                  <a:schemeClr val="tx1"/>
                </a:solidFill>
                <a:latin typeface="Times New Roman" pitchFamily="18" charset="0"/>
                <a:cs typeface="Times New Roman" pitchFamily="18" charset="0"/>
              </a:rPr>
              <a:t> – Université d’État de Moscou Lomonossov, Département d’histoire de la littérature</a:t>
            </a:r>
          </a:p>
          <a:p>
            <a:pPr algn="just"/>
            <a:r>
              <a:rPr lang="fr-FR" dirty="0" smtClean="0">
                <a:solidFill>
                  <a:schemeClr val="tx1"/>
                </a:solidFill>
                <a:latin typeface="Times New Roman" pitchFamily="18" charset="0"/>
                <a:cs typeface="Times New Roman" pitchFamily="18" charset="0"/>
              </a:rPr>
              <a:t>étrangère de la Faculté des Lettres. Bachelier en philologie, diplôme avec la mention «distinction».</a:t>
            </a:r>
            <a:endParaRPr lang="ru-RU" dirty="0" smtClean="0">
              <a:solidFill>
                <a:schemeClr val="tx1"/>
              </a:solidFill>
              <a:latin typeface="Times New Roman" pitchFamily="18" charset="0"/>
              <a:cs typeface="Times New Roman" pitchFamily="18" charset="0"/>
            </a:endParaRPr>
          </a:p>
        </p:txBody>
      </p:sp>
      <p:pic>
        <p:nvPicPr>
          <p:cNvPr id="7" name="Picture 2" descr="https://1.downloader.disk.yandex.ru/preview/a328a9be48cfe57f3d46cb4d3b72818c227d2e5651ef37763e5e683810e76621/5d7fb194/YKg9D0bzCRs_BewTSFPhw-jwNPRM6Lxtlot8VAcwwhMyPUZ-JHxiPX94cq0bcuGP7mphkauhG3M7pgki2I0DcA%3D%3D?uid=0&amp;filename=polina_16.jpg&amp;disposition=inline&amp;hash=&amp;limit=0&amp;content_type=image%2Fjpeg&amp;owner_uid=0&amp;tknv=v2&amp;size=977x346"/>
          <p:cNvPicPr>
            <a:picLocks noChangeAspect="1" noChangeArrowheads="1"/>
          </p:cNvPicPr>
          <p:nvPr/>
        </p:nvPicPr>
        <p:blipFill>
          <a:blip r:embed="rId2" cstate="print"/>
          <a:srcRect/>
          <a:stretch>
            <a:fillRect/>
          </a:stretch>
        </p:blipFill>
        <p:spPr bwMode="auto">
          <a:xfrm>
            <a:off x="467544" y="1628800"/>
            <a:ext cx="2067212" cy="3096344"/>
          </a:xfrm>
          <a:prstGeom prst="rect">
            <a:avLst/>
          </a:prstGeom>
          <a:noFill/>
        </p:spPr>
      </p:pic>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EC16DE-4369-4D13-A9EF-88BD68A342C7}"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vi-VN" u="sng" dirty="0" smtClean="0"/>
              <a:t>ИДТИ́/Е́ХАТЬ – </a:t>
            </a:r>
            <a:r>
              <a:rPr lang="vi-VN" u="sng" dirty="0" smtClean="0">
                <a:solidFill>
                  <a:srgbClr val="FF0000"/>
                </a:solidFill>
              </a:rPr>
              <a:t>КУДА́</a:t>
            </a:r>
            <a:r>
              <a:rPr lang="vi-VN" u="sng" dirty="0" smtClean="0"/>
              <a:t>?</a:t>
            </a:r>
            <a:endParaRPr lang="ru-RU" u="sng" dirty="0"/>
          </a:p>
        </p:txBody>
      </p:sp>
      <p:sp>
        <p:nvSpPr>
          <p:cNvPr id="3" name="Содержимое 2"/>
          <p:cNvSpPr>
            <a:spLocks noGrp="1"/>
          </p:cNvSpPr>
          <p:nvPr>
            <p:ph idx="1"/>
          </p:nvPr>
        </p:nvSpPr>
        <p:spPr/>
        <p:txBody>
          <a:bodyPr>
            <a:normAutofit/>
          </a:bodyPr>
          <a:lstStyle/>
          <a:p>
            <a:pPr algn="ctr">
              <a:buNone/>
            </a:pPr>
            <a:r>
              <a:rPr lang="vi-VN" dirty="0" smtClean="0">
                <a:latin typeface="Times New Roman" pitchFamily="18" charset="0"/>
                <a:cs typeface="Times New Roman" pitchFamily="18" charset="0"/>
              </a:rPr>
              <a:t>ИДТИ́/Е́ХАТЬ + </a:t>
            </a:r>
            <a:r>
              <a:rPr lang="fr-FR" dirty="0" smtClean="0">
                <a:solidFill>
                  <a:srgbClr val="FF0000"/>
                </a:solidFill>
                <a:latin typeface="Times New Roman" pitchFamily="18" charset="0"/>
                <a:cs typeface="Times New Roman" pitchFamily="18" charset="0"/>
              </a:rPr>
              <a:t>Accusatif</a:t>
            </a:r>
            <a:r>
              <a:rPr lang="fr-FR" dirty="0" smtClean="0">
                <a:latin typeface="Times New Roman" pitchFamily="18" charset="0"/>
                <a:cs typeface="Times New Roman" pitchFamily="18" charset="0"/>
              </a:rPr>
              <a:t> !</a:t>
            </a:r>
          </a:p>
          <a:p>
            <a:r>
              <a:rPr lang="vi-VN" dirty="0" smtClean="0">
                <a:latin typeface="Times New Roman" pitchFamily="18" charset="0"/>
                <a:cs typeface="Times New Roman" pitchFamily="18" charset="0"/>
              </a:rPr>
              <a:t>Я е́ду </a:t>
            </a:r>
            <a:r>
              <a:rPr lang="vi-VN" dirty="0" smtClean="0">
                <a:solidFill>
                  <a:srgbClr val="00B050"/>
                </a:solidFill>
                <a:latin typeface="Times New Roman" pitchFamily="18" charset="0"/>
                <a:cs typeface="Times New Roman" pitchFamily="18" charset="0"/>
              </a:rPr>
              <a:t>домо́й</a:t>
            </a:r>
            <a:r>
              <a:rPr lang="vi-VN" dirty="0" smtClean="0">
                <a:latin typeface="Times New Roman" pitchFamily="18" charset="0"/>
                <a:cs typeface="Times New Roman" pitchFamily="18" charset="0"/>
              </a:rPr>
              <a:t>. Он е́дет </a:t>
            </a:r>
            <a:r>
              <a:rPr lang="vi-VN" dirty="0" smtClean="0">
                <a:solidFill>
                  <a:srgbClr val="00B050"/>
                </a:solidFill>
                <a:latin typeface="Times New Roman" pitchFamily="18" charset="0"/>
                <a:cs typeface="Times New Roman" pitchFamily="18" charset="0"/>
              </a:rPr>
              <a:t>туда́</a:t>
            </a:r>
            <a:r>
              <a:rPr lang="ru-RU"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Они едут </a:t>
            </a:r>
            <a:r>
              <a:rPr lang="vi-VN" dirty="0" smtClean="0">
                <a:solidFill>
                  <a:srgbClr val="00B050"/>
                </a:solidFill>
                <a:latin typeface="Times New Roman" pitchFamily="18" charset="0"/>
                <a:cs typeface="Times New Roman" pitchFamily="18" charset="0"/>
              </a:rPr>
              <a:t>сюда́</a:t>
            </a:r>
            <a:r>
              <a:rPr lang="ru-RU"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Я иду </a:t>
            </a:r>
            <a:r>
              <a:rPr lang="vi-VN" dirty="0" smtClean="0">
                <a:solidFill>
                  <a:srgbClr val="00B050"/>
                </a:solidFill>
                <a:latin typeface="Times New Roman" pitchFamily="18" charset="0"/>
                <a:cs typeface="Times New Roman" pitchFamily="18" charset="0"/>
              </a:rPr>
              <a:t>домо́й</a:t>
            </a:r>
            <a:r>
              <a:rPr lang="vi-VN" dirty="0" smtClean="0">
                <a:latin typeface="Times New Roman" pitchFamily="18" charset="0"/>
                <a:cs typeface="Times New Roman" pitchFamily="18" charset="0"/>
              </a:rPr>
              <a:t>. Он идёт </a:t>
            </a:r>
            <a:r>
              <a:rPr lang="vi-VN" dirty="0" smtClean="0">
                <a:solidFill>
                  <a:srgbClr val="00B050"/>
                </a:solidFill>
                <a:latin typeface="Times New Roman" pitchFamily="18" charset="0"/>
                <a:cs typeface="Times New Roman" pitchFamily="18" charset="0"/>
              </a:rPr>
              <a:t>туда́</a:t>
            </a:r>
            <a:r>
              <a:rPr lang="ru-RU"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Они идут </a:t>
            </a:r>
            <a:r>
              <a:rPr lang="vi-VN" dirty="0" smtClean="0">
                <a:solidFill>
                  <a:srgbClr val="00B050"/>
                </a:solidFill>
                <a:latin typeface="Times New Roman" pitchFamily="18" charset="0"/>
                <a:cs typeface="Times New Roman" pitchFamily="18" charset="0"/>
              </a:rPr>
              <a:t>сюда́</a:t>
            </a:r>
            <a:r>
              <a:rPr lang="ru-RU"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Adverbes à retenir</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ru-RU" b="1" dirty="0" smtClean="0">
                <a:latin typeface="Times New Roman" pitchFamily="18" charset="0"/>
                <a:cs typeface="Times New Roman" pitchFamily="18" charset="0"/>
              </a:rPr>
              <a:t>Д</a:t>
            </a:r>
            <a:r>
              <a:rPr lang="vi-VN" b="1" dirty="0" smtClean="0">
                <a:latin typeface="Times New Roman" pitchFamily="18" charset="0"/>
                <a:cs typeface="Times New Roman" pitchFamily="18" charset="0"/>
              </a:rPr>
              <a:t>омо́й</a:t>
            </a:r>
            <a:r>
              <a:rPr lang="fr-FR" b="1" dirty="0" smtClean="0">
                <a:latin typeface="Times New Roman" pitchFamily="18" charset="0"/>
                <a:cs typeface="Times New Roman" pitchFamily="18" charset="0"/>
              </a:rPr>
              <a:t> -  </a:t>
            </a:r>
            <a:r>
              <a:rPr lang="fr-FR" b="1" dirty="0" smtClean="0">
                <a:latin typeface="Times New Roman" pitchFamily="18" charset="0"/>
                <a:cs typeface="Times New Roman" pitchFamily="18" charset="0"/>
              </a:rPr>
              <a:t>à la maison; chez soi </a:t>
            </a:r>
            <a:r>
              <a:rPr lang="fr-FR" dirty="0" smtClean="0">
                <a:latin typeface="Times New Roman" pitchFamily="18" charset="0"/>
                <a:cs typeface="Times New Roman" pitchFamily="18" charset="0"/>
              </a:rPr>
              <a:t>(moi, toi, ) пора домой — il est temps de rentrer (à la maison)</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Т</a:t>
            </a:r>
            <a:r>
              <a:rPr lang="vi-VN" b="1" dirty="0" smtClean="0">
                <a:latin typeface="Times New Roman" pitchFamily="18" charset="0"/>
                <a:cs typeface="Times New Roman" pitchFamily="18" charset="0"/>
              </a:rPr>
              <a:t>уда́</a:t>
            </a:r>
            <a:r>
              <a:rPr lang="fr-FR" b="1" dirty="0" smtClean="0">
                <a:latin typeface="Times New Roman" pitchFamily="18" charset="0"/>
                <a:cs typeface="Times New Roman" pitchFamily="18" charset="0"/>
              </a:rPr>
              <a:t> - y, là, </a:t>
            </a:r>
            <a:r>
              <a:rPr lang="fr-FR" b="1" dirty="0" smtClean="0">
                <a:latin typeface="Times New Roman" pitchFamily="18" charset="0"/>
                <a:cs typeface="Times New Roman" pitchFamily="18" charset="0"/>
              </a:rPr>
              <a:t>là-bas</a:t>
            </a:r>
          </a:p>
          <a:p>
            <a:pPr algn="just">
              <a:buNone/>
            </a:pPr>
            <a:r>
              <a:rPr lang="ru-RU" dirty="0" smtClean="0">
                <a:latin typeface="Times New Roman" pitchFamily="18" charset="0"/>
                <a:cs typeface="Times New Roman" pitchFamily="18" charset="0"/>
              </a:rPr>
              <a:t>идите </a:t>
            </a:r>
            <a:r>
              <a:rPr lang="ru-RU" dirty="0" smtClean="0">
                <a:latin typeface="Times New Roman" pitchFamily="18" charset="0"/>
                <a:cs typeface="Times New Roman" pitchFamily="18" charset="0"/>
              </a:rPr>
              <a:t>туда — </a:t>
            </a:r>
            <a:r>
              <a:rPr lang="fr-FR" dirty="0" smtClean="0">
                <a:latin typeface="Times New Roman" pitchFamily="18" charset="0"/>
                <a:cs typeface="Times New Roman" pitchFamily="18" charset="0"/>
              </a:rPr>
              <a:t>allez-y, allez là-bas </a:t>
            </a:r>
            <a:endParaRPr lang="fr-FR"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положите </a:t>
            </a:r>
            <a:r>
              <a:rPr lang="ru-RU" dirty="0" smtClean="0">
                <a:latin typeface="Times New Roman" pitchFamily="18" charset="0"/>
                <a:cs typeface="Times New Roman" pitchFamily="18" charset="0"/>
              </a:rPr>
              <a:t>туда эту книгу — </a:t>
            </a:r>
            <a:r>
              <a:rPr lang="fr-FR" dirty="0" smtClean="0">
                <a:latin typeface="Times New Roman" pitchFamily="18" charset="0"/>
                <a:cs typeface="Times New Roman" pitchFamily="18" charset="0"/>
              </a:rPr>
              <a:t>mettez là ce </a:t>
            </a:r>
            <a:r>
              <a:rPr lang="fr-FR" dirty="0" smtClean="0">
                <a:latin typeface="Times New Roman" pitchFamily="18" charset="0"/>
                <a:cs typeface="Times New Roman" pitchFamily="18" charset="0"/>
              </a:rPr>
              <a:t>livre</a:t>
            </a:r>
          </a:p>
          <a:p>
            <a:pPr algn="just">
              <a:buNone/>
            </a:pPr>
            <a:r>
              <a:rPr lang="ru-RU" dirty="0" smtClean="0">
                <a:latin typeface="Times New Roman" pitchFamily="18" charset="0"/>
                <a:cs typeface="Times New Roman" pitchFamily="18" charset="0"/>
              </a:rPr>
              <a:t>туда </a:t>
            </a:r>
            <a:r>
              <a:rPr lang="ru-RU" dirty="0" smtClean="0">
                <a:latin typeface="Times New Roman" pitchFamily="18" charset="0"/>
                <a:cs typeface="Times New Roman" pitchFamily="18" charset="0"/>
              </a:rPr>
              <a:t>и обратно (о билете) — </a:t>
            </a:r>
            <a:r>
              <a:rPr lang="fr-FR" dirty="0" smtClean="0">
                <a:latin typeface="Times New Roman" pitchFamily="18" charset="0"/>
                <a:cs typeface="Times New Roman" pitchFamily="18" charset="0"/>
              </a:rPr>
              <a:t>aller et retour </a:t>
            </a:r>
            <a:endParaRPr lang="fr-FR"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взять </a:t>
            </a:r>
            <a:r>
              <a:rPr lang="ru-RU" dirty="0" smtClean="0">
                <a:latin typeface="Times New Roman" pitchFamily="18" charset="0"/>
                <a:cs typeface="Times New Roman" pitchFamily="18" charset="0"/>
              </a:rPr>
              <a:t>билет туда и обратно — </a:t>
            </a:r>
            <a:r>
              <a:rPr lang="fr-FR" dirty="0" smtClean="0">
                <a:latin typeface="Times New Roman" pitchFamily="18" charset="0"/>
                <a:cs typeface="Times New Roman" pitchFamily="18" charset="0"/>
              </a:rPr>
              <a:t>prendre un</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С</a:t>
            </a:r>
            <a:r>
              <a:rPr lang="vi-VN" b="1" dirty="0" smtClean="0">
                <a:latin typeface="Times New Roman" pitchFamily="18" charset="0"/>
                <a:cs typeface="Times New Roman" pitchFamily="18" charset="0"/>
              </a:rPr>
              <a:t>юда́</a:t>
            </a:r>
            <a:r>
              <a:rPr lang="ru-RU"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 ici</a:t>
            </a:r>
          </a:p>
          <a:p>
            <a:pPr>
              <a:buNone/>
            </a:pPr>
            <a:r>
              <a:rPr lang="ru-RU" dirty="0" smtClean="0">
                <a:latin typeface="Times New Roman" pitchFamily="18" charset="0"/>
                <a:cs typeface="Times New Roman" pitchFamily="18" charset="0"/>
              </a:rPr>
              <a:t>положи </a:t>
            </a:r>
            <a:r>
              <a:rPr lang="ru-RU" dirty="0" smtClean="0">
                <a:latin typeface="Times New Roman" pitchFamily="18" charset="0"/>
                <a:cs typeface="Times New Roman" pitchFamily="18" charset="0"/>
              </a:rPr>
              <a:t>вещи сюда — </a:t>
            </a:r>
            <a:r>
              <a:rPr lang="fr-FR" dirty="0" smtClean="0">
                <a:latin typeface="Times New Roman" pitchFamily="18" charset="0"/>
                <a:cs typeface="Times New Roman" pitchFamily="18" charset="0"/>
              </a:rPr>
              <a:t>mets les valises </a:t>
            </a:r>
            <a:r>
              <a:rPr lang="fr-FR" dirty="0" smtClean="0">
                <a:latin typeface="Times New Roman" pitchFamily="18" charset="0"/>
                <a:cs typeface="Times New Roman" pitchFamily="18" charset="0"/>
              </a:rPr>
              <a:t>ici</a:t>
            </a:r>
          </a:p>
          <a:p>
            <a:pPr>
              <a:buNone/>
            </a:pPr>
            <a:r>
              <a:rPr lang="ru-RU" dirty="0" smtClean="0">
                <a:latin typeface="Times New Roman" pitchFamily="18" charset="0"/>
                <a:cs typeface="Times New Roman" pitchFamily="18" charset="0"/>
              </a:rPr>
              <a:t>пожалуйста</a:t>
            </a:r>
            <a:r>
              <a:rPr lang="ru-RU" dirty="0" smtClean="0">
                <a:latin typeface="Times New Roman" pitchFamily="18" charset="0"/>
                <a:cs typeface="Times New Roman" pitchFamily="18" charset="0"/>
              </a:rPr>
              <a:t>, сюда (указание дороги) — </a:t>
            </a:r>
            <a:r>
              <a:rPr lang="fr-FR" dirty="0" smtClean="0">
                <a:latin typeface="Times New Roman" pitchFamily="18" charset="0"/>
                <a:cs typeface="Times New Roman" pitchFamily="18" charset="0"/>
              </a:rPr>
              <a:t>par ici, s'il vous </a:t>
            </a:r>
            <a:r>
              <a:rPr lang="fr-FR" dirty="0" smtClean="0">
                <a:latin typeface="Times New Roman" pitchFamily="18" charset="0"/>
                <a:cs typeface="Times New Roman" pitchFamily="18" charset="0"/>
              </a:rPr>
              <a:t>plaît</a:t>
            </a:r>
          </a:p>
          <a:p>
            <a:pPr>
              <a:buNone/>
            </a:pPr>
            <a:r>
              <a:rPr lang="ru-RU" dirty="0" smtClean="0">
                <a:latin typeface="Times New Roman" pitchFamily="18" charset="0"/>
                <a:cs typeface="Times New Roman" pitchFamily="18" charset="0"/>
              </a:rPr>
              <a:t>пожалуйте </a:t>
            </a:r>
            <a:r>
              <a:rPr lang="ru-RU" dirty="0" smtClean="0">
                <a:latin typeface="Times New Roman" pitchFamily="18" charset="0"/>
                <a:cs typeface="Times New Roman" pitchFamily="18" charset="0"/>
              </a:rPr>
              <a:t>сюда! — </a:t>
            </a:r>
            <a:r>
              <a:rPr lang="fr-FR" dirty="0" smtClean="0">
                <a:latin typeface="Times New Roman" pitchFamily="18" charset="0"/>
                <a:cs typeface="Times New Roman" pitchFamily="18" charset="0"/>
              </a:rPr>
              <a:t>venez ici!</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ИДТИ́/Е́ХАТЬ – </a:t>
            </a:r>
            <a:r>
              <a:rPr lang="ru-RU" dirty="0" smtClean="0">
                <a:solidFill>
                  <a:srgbClr val="FF0000"/>
                </a:solidFill>
                <a:latin typeface="Times New Roman" pitchFamily="18" charset="0"/>
                <a:cs typeface="Times New Roman" pitchFamily="18" charset="0"/>
              </a:rPr>
              <a:t>КАК</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smtClean="0">
                <a:latin typeface="Times New Roman" pitchFamily="18" charset="0"/>
                <a:cs typeface="Times New Roman" pitchFamily="18" charset="0"/>
              </a:rPr>
              <a:t>Я иду́ </a:t>
            </a:r>
            <a:r>
              <a:rPr lang="ru-RU" dirty="0" err="1" smtClean="0">
                <a:latin typeface="Times New Roman" pitchFamily="18" charset="0"/>
                <a:cs typeface="Times New Roman" pitchFamily="18" charset="0"/>
              </a:rPr>
              <a:t>домо́й</a:t>
            </a:r>
            <a:r>
              <a:rPr lang="ru-RU" dirty="0" smtClean="0">
                <a:latin typeface="Times New Roman" pitchFamily="18" charset="0"/>
                <a:cs typeface="Times New Roman" pitchFamily="18" charset="0"/>
              </a:rPr>
              <a:t> </a:t>
            </a:r>
            <a:r>
              <a:rPr lang="ru-RU" dirty="0" err="1" smtClean="0">
                <a:solidFill>
                  <a:srgbClr val="00B050"/>
                </a:solidFill>
                <a:latin typeface="Times New Roman" pitchFamily="18" charset="0"/>
                <a:cs typeface="Times New Roman" pitchFamily="18" charset="0"/>
              </a:rPr>
              <a:t>пешко́м</a:t>
            </a:r>
            <a:r>
              <a:rPr lang="fr-FR" dirty="0" smtClean="0">
                <a:solidFill>
                  <a:srgbClr val="00B050"/>
                </a:solidFill>
                <a:latin typeface="Times New Roman" pitchFamily="18" charset="0"/>
                <a:cs typeface="Times New Roman" pitchFamily="18" charset="0"/>
              </a:rPr>
              <a:t> </a:t>
            </a:r>
            <a:r>
              <a:rPr lang="fr-FR" dirty="0" smtClean="0">
                <a:solidFill>
                  <a:srgbClr val="00B050"/>
                </a:solidFill>
                <a:latin typeface="Times New Roman" pitchFamily="18" charset="0"/>
                <a:cs typeface="Times New Roman" pitchFamily="18" charset="0"/>
              </a:rPr>
              <a:t>(à pied)</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Е́хать</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маши́н</a:t>
            </a:r>
            <a:r>
              <a:rPr lang="ru-RU" dirty="0" err="1" smtClean="0">
                <a:solidFill>
                  <a:srgbClr val="FF0000"/>
                </a:solidFill>
                <a:latin typeface="Times New Roman" pitchFamily="18" charset="0"/>
                <a:cs typeface="Times New Roman" pitchFamily="18" charset="0"/>
              </a:rPr>
              <a:t>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авто́бус</a:t>
            </a:r>
            <a:r>
              <a:rPr lang="ru-RU" dirty="0" err="1" smtClean="0">
                <a:solidFill>
                  <a:srgbClr val="FF0000"/>
                </a:solidFill>
                <a:latin typeface="Times New Roman" pitchFamily="18" charset="0"/>
                <a:cs typeface="Times New Roman" pitchFamily="18" charset="0"/>
              </a:rPr>
              <a:t>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по́езд</a:t>
            </a:r>
            <a:r>
              <a:rPr lang="ru-RU" dirty="0" err="1" smtClean="0">
                <a:solidFill>
                  <a:srgbClr val="FF0000"/>
                </a:solidFill>
                <a:latin typeface="Times New Roman" pitchFamily="18" charset="0"/>
                <a:cs typeface="Times New Roman" pitchFamily="18" charset="0"/>
              </a:rPr>
              <a:t>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у́бер</a:t>
            </a:r>
            <a:r>
              <a:rPr lang="ru-RU" dirty="0" err="1" smtClean="0">
                <a:solidFill>
                  <a:srgbClr val="FF0000"/>
                </a:solidFill>
                <a:latin typeface="Times New Roman" pitchFamily="18" charset="0"/>
                <a:cs typeface="Times New Roman" pitchFamily="18" charset="0"/>
              </a:rPr>
              <a:t>Е</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е́хать</a:t>
            </a:r>
            <a:r>
              <a:rPr lang="ru-RU" dirty="0" smtClean="0">
                <a:latin typeface="Times New Roman" pitchFamily="18" charset="0"/>
                <a:cs typeface="Times New Roman" pitchFamily="18" charset="0"/>
              </a:rPr>
              <a:t> на </a:t>
            </a:r>
            <a:r>
              <a:rPr lang="ru-RU" dirty="0" smtClean="0">
                <a:solidFill>
                  <a:srgbClr val="FF0000"/>
                </a:solidFill>
                <a:latin typeface="Times New Roman" pitchFamily="18" charset="0"/>
                <a:cs typeface="Times New Roman" pitchFamily="18" charset="0"/>
              </a:rPr>
              <a:t>такси́</a:t>
            </a:r>
            <a:r>
              <a:rPr lang="ru-RU" dirty="0" smtClean="0">
                <a:latin typeface="Times New Roman" pitchFamily="18" charset="0"/>
                <a:cs typeface="Times New Roman" pitchFamily="18" charset="0"/>
              </a:rPr>
              <a:t>, на </a:t>
            </a:r>
            <a:r>
              <a:rPr lang="ru-RU" dirty="0" smtClean="0">
                <a:solidFill>
                  <a:srgbClr val="FF0000"/>
                </a:solidFill>
                <a:latin typeface="Times New Roman" pitchFamily="18" charset="0"/>
                <a:cs typeface="Times New Roman" pitchFamily="18" charset="0"/>
              </a:rPr>
              <a:t>метро́</a:t>
            </a:r>
            <a:endParaRPr lang="ru-RU" dirty="0">
              <a:solidFill>
                <a:srgbClr val="FF0000"/>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C16DE-4369-4D13-A9EF-88BD68A342C7}"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latin typeface="Times New Roman" pitchFamily="18" charset="0"/>
                <a:cs typeface="Times New Roman" pitchFamily="18" charset="0"/>
              </a:rPr>
              <a:t>Устойчивые выражения: идти</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Ид</a:t>
            </a:r>
            <a:r>
              <a:rPr lang="ru-RU" u="sng" dirty="0" smtClean="0">
                <a:latin typeface="Times New Roman" pitchFamily="18" charset="0"/>
                <a:cs typeface="Times New Roman" pitchFamily="18" charset="0"/>
              </a:rPr>
              <a:t>ё</a:t>
            </a:r>
            <a:r>
              <a:rPr lang="ru-RU" dirty="0" smtClean="0">
                <a:latin typeface="Times New Roman" pitchFamily="18" charset="0"/>
                <a:cs typeface="Times New Roman" pitchFamily="18" charset="0"/>
              </a:rPr>
              <a:t>т! </a:t>
            </a:r>
            <a:r>
              <a:rPr lang="fr-FR" dirty="0" smtClean="0">
                <a:latin typeface="Times New Roman" pitchFamily="18" charset="0"/>
                <a:cs typeface="Times New Roman" pitchFamily="18" charset="0"/>
              </a:rPr>
              <a:t>– D’accord!</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Час</a:t>
            </a:r>
            <a:r>
              <a:rPr lang="ru-RU" u="sng" dirty="0" smtClean="0">
                <a:latin typeface="Times New Roman" pitchFamily="18" charset="0"/>
                <a:cs typeface="Times New Roman" pitchFamily="18" charset="0"/>
              </a:rPr>
              <a:t>ы</a:t>
            </a:r>
            <a:r>
              <a:rPr lang="ru-RU" dirty="0" smtClean="0">
                <a:latin typeface="Times New Roman" pitchFamily="18" charset="0"/>
                <a:cs typeface="Times New Roman" pitchFamily="18" charset="0"/>
              </a:rPr>
              <a:t> ид</a:t>
            </a:r>
            <a:r>
              <a:rPr lang="ru-RU" u="sng" dirty="0" smtClean="0">
                <a:latin typeface="Times New Roman" pitchFamily="18" charset="0"/>
                <a:cs typeface="Times New Roman" pitchFamily="18" charset="0"/>
              </a:rPr>
              <a:t>у</a:t>
            </a:r>
            <a:r>
              <a:rPr lang="ru-RU" dirty="0" smtClean="0">
                <a:latin typeface="Times New Roman" pitchFamily="18" charset="0"/>
                <a:cs typeface="Times New Roman" pitchFamily="18" charset="0"/>
              </a:rPr>
              <a:t>т</a:t>
            </a:r>
            <a:r>
              <a:rPr lang="fr-FR" dirty="0" smtClean="0">
                <a:latin typeface="Times New Roman" pitchFamily="18" charset="0"/>
                <a:cs typeface="Times New Roman" pitchFamily="18" charset="0"/>
              </a:rPr>
              <a:t> - l'heure tourne</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l'aiguille tourne </a:t>
            </a:r>
            <a:r>
              <a:rPr lang="ru-RU"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cette</a:t>
            </a:r>
            <a:r>
              <a:rPr lang="fr-FR" dirty="0">
                <a:latin typeface="Times New Roman" pitchFamily="18" charset="0"/>
                <a:cs typeface="Times New Roman" pitchFamily="18" charset="0"/>
              </a:rPr>
              <a:t> montre </a:t>
            </a:r>
            <a:r>
              <a:rPr lang="fr-FR" dirty="0" smtClean="0">
                <a:latin typeface="Times New Roman" pitchFamily="18" charset="0"/>
                <a:cs typeface="Times New Roman" pitchFamily="18" charset="0"/>
              </a:rPr>
              <a:t>marche</a:t>
            </a:r>
            <a:r>
              <a:rPr lang="fr-FR"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Снег ид</a:t>
            </a:r>
            <a:r>
              <a:rPr lang="ru-RU" u="sng" dirty="0" smtClean="0">
                <a:latin typeface="Times New Roman" pitchFamily="18" charset="0"/>
                <a:cs typeface="Times New Roman" pitchFamily="18" charset="0"/>
              </a:rPr>
              <a:t>ё</a:t>
            </a:r>
            <a:r>
              <a:rPr lang="ru-RU" dirty="0" smtClean="0">
                <a:latin typeface="Times New Roman" pitchFamily="18" charset="0"/>
                <a:cs typeface="Times New Roman" pitchFamily="18" charset="0"/>
              </a:rPr>
              <a:t>т</a:t>
            </a:r>
            <a:r>
              <a:rPr lang="fr-FR" dirty="0" smtClean="0">
                <a:latin typeface="Times New Roman" pitchFamily="18" charset="0"/>
                <a:cs typeface="Times New Roman" pitchFamily="18" charset="0"/>
              </a:rPr>
              <a:t> – Il neige.</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Теб</a:t>
            </a:r>
            <a:r>
              <a:rPr lang="ru-RU" u="sng" dirty="0" smtClean="0">
                <a:latin typeface="Times New Roman" pitchFamily="18" charset="0"/>
                <a:cs typeface="Times New Roman" pitchFamily="18" charset="0"/>
              </a:rPr>
              <a:t>е</a:t>
            </a:r>
            <a:r>
              <a:rPr lang="ru-RU" dirty="0" smtClean="0">
                <a:latin typeface="Times New Roman" pitchFamily="18" charset="0"/>
                <a:cs typeface="Times New Roman" pitchFamily="18" charset="0"/>
              </a:rPr>
              <a:t> ид</a:t>
            </a:r>
            <a:r>
              <a:rPr lang="ru-RU" u="sng" dirty="0" smtClean="0">
                <a:latin typeface="Times New Roman" pitchFamily="18" charset="0"/>
                <a:cs typeface="Times New Roman" pitchFamily="18" charset="0"/>
              </a:rPr>
              <a:t>ё</a:t>
            </a:r>
            <a:r>
              <a:rPr lang="ru-RU" dirty="0" smtClean="0">
                <a:latin typeface="Times New Roman" pitchFamily="18" charset="0"/>
                <a:cs typeface="Times New Roman" pitchFamily="18" charset="0"/>
              </a:rPr>
              <a:t>т</a:t>
            </a:r>
            <a:r>
              <a:rPr lang="fr-FR" dirty="0" smtClean="0">
                <a:latin typeface="Times New Roman" pitchFamily="18" charset="0"/>
                <a:cs typeface="Times New Roman" pitchFamily="18" charset="0"/>
              </a:rPr>
              <a:t> – ça te va.</a:t>
            </a:r>
            <a:endParaRPr lang="ru-RU" dirty="0" smtClean="0">
              <a:latin typeface="Times New Roman" pitchFamily="18" charset="0"/>
              <a:cs typeface="Times New Roman" pitchFamily="18" charset="0"/>
            </a:endParaRPr>
          </a:p>
          <a:p>
            <a:r>
              <a:rPr lang="ru-RU" u="sng" dirty="0" smtClean="0">
                <a:latin typeface="Times New Roman" pitchFamily="18" charset="0"/>
                <a:cs typeface="Times New Roman" pitchFamily="18" charset="0"/>
              </a:rPr>
              <a:t>Э</a:t>
            </a:r>
            <a:r>
              <a:rPr lang="ru-RU" dirty="0" smtClean="0">
                <a:latin typeface="Times New Roman" pitchFamily="18" charset="0"/>
                <a:cs typeface="Times New Roman" pitchFamily="18" charset="0"/>
              </a:rPr>
              <a:t>тот фильм идёт в кин</a:t>
            </a:r>
            <a:r>
              <a:rPr lang="ru-RU" u="sng"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 Ce film passe au cinéma.</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latin typeface="Times New Roman" pitchFamily="18" charset="0"/>
                <a:cs typeface="Times New Roman" pitchFamily="18" charset="0"/>
              </a:rPr>
              <a:t>Устойчивые выражения: ехать</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1396752"/>
          </a:xfrm>
        </p:spPr>
        <p:txBody>
          <a:bodyPr>
            <a:normAutofit fontScale="92500" lnSpcReduction="20000"/>
          </a:bodyPr>
          <a:lstStyle/>
          <a:p>
            <a:r>
              <a:rPr lang="ru-RU" dirty="0" smtClean="0">
                <a:latin typeface="Times New Roman" pitchFamily="18" charset="0"/>
                <a:cs typeface="Times New Roman" pitchFamily="18" charset="0"/>
              </a:rPr>
              <a:t>У мен</a:t>
            </a:r>
            <a:r>
              <a:rPr lang="ru-RU" u="sng" dirty="0" smtClean="0">
                <a:latin typeface="Times New Roman" pitchFamily="18" charset="0"/>
                <a:cs typeface="Times New Roman" pitchFamily="18" charset="0"/>
              </a:rPr>
              <a:t>я</a:t>
            </a:r>
            <a:r>
              <a:rPr lang="ru-RU" dirty="0" smtClean="0">
                <a:latin typeface="Times New Roman" pitchFamily="18" charset="0"/>
                <a:cs typeface="Times New Roman" pitchFamily="18" charset="0"/>
              </a:rPr>
              <a:t> кр</a:t>
            </a:r>
            <a:r>
              <a:rPr lang="ru-RU" u="sng" dirty="0" smtClean="0">
                <a:latin typeface="Times New Roman" pitchFamily="18" charset="0"/>
                <a:cs typeface="Times New Roman" pitchFamily="18" charset="0"/>
              </a:rPr>
              <a:t>ы</a:t>
            </a:r>
            <a:r>
              <a:rPr lang="ru-RU" dirty="0" smtClean="0">
                <a:latin typeface="Times New Roman" pitchFamily="18" charset="0"/>
                <a:cs typeface="Times New Roman" pitchFamily="18" charset="0"/>
              </a:rPr>
              <a:t>ша </a:t>
            </a:r>
            <a:r>
              <a:rPr lang="ru-RU" u="sng" dirty="0" smtClean="0">
                <a:latin typeface="Times New Roman" pitchFamily="18" charset="0"/>
                <a:cs typeface="Times New Roman" pitchFamily="18" charset="0"/>
              </a:rPr>
              <a:t>е</a:t>
            </a:r>
            <a:r>
              <a:rPr lang="ru-RU" dirty="0" smtClean="0">
                <a:latin typeface="Times New Roman" pitchFamily="18" charset="0"/>
                <a:cs typeface="Times New Roman" pitchFamily="18" charset="0"/>
              </a:rPr>
              <a:t>дет от чег</a:t>
            </a:r>
            <a:r>
              <a:rPr lang="ru-RU" u="sng"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-то – </a:t>
            </a:r>
            <a:r>
              <a:rPr lang="fr-FR" dirty="0" smtClean="0">
                <a:latin typeface="Times New Roman" pitchFamily="18" charset="0"/>
                <a:cs typeface="Times New Roman" pitchFamily="18" charset="0"/>
              </a:rPr>
              <a:t>ça me rend fou </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folle</a:t>
            </a:r>
          </a:p>
          <a:p>
            <a:pPr>
              <a:buNone/>
            </a:pPr>
            <a:r>
              <a:rPr lang="ru-RU" dirty="0" smtClean="0"/>
              <a:t> </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24</a:t>
            </a:fld>
            <a:endParaRPr lang="ru-RU"/>
          </a:p>
        </p:txBody>
      </p:sp>
      <p:pic>
        <p:nvPicPr>
          <p:cNvPr id="23554" name="Picture 2" descr="Картинки по запросу крыша едет"/>
          <p:cNvPicPr>
            <a:picLocks noChangeAspect="1" noChangeArrowheads="1"/>
          </p:cNvPicPr>
          <p:nvPr/>
        </p:nvPicPr>
        <p:blipFill>
          <a:blip r:embed="rId2" cstate="print"/>
          <a:srcRect/>
          <a:stretch>
            <a:fillRect/>
          </a:stretch>
        </p:blipFill>
        <p:spPr bwMode="auto">
          <a:xfrm>
            <a:off x="2123728" y="2204864"/>
            <a:ext cx="4536504" cy="355941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u="sng" dirty="0" smtClean="0">
                <a:latin typeface="Times New Roman" pitchFamily="18" charset="0"/>
                <a:cs typeface="Times New Roman" pitchFamily="18" charset="0"/>
              </a:rPr>
              <a:t>Chaque toit a son propre style d’aller </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100608"/>
          </a:xfrm>
        </p:spPr>
        <p:txBody>
          <a:bodyPr>
            <a:normAutofit fontScale="25000" lnSpcReduction="20000"/>
          </a:bodyPr>
          <a:lstStyle/>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25</a:t>
            </a:fld>
            <a:endParaRPr lang="ru-RU"/>
          </a:p>
        </p:txBody>
      </p:sp>
      <p:pic>
        <p:nvPicPr>
          <p:cNvPr id="36866" name="Picture 2" descr="Картинки по запросу крыша едет"/>
          <p:cNvPicPr>
            <a:picLocks noChangeAspect="1" noChangeArrowheads="1"/>
          </p:cNvPicPr>
          <p:nvPr/>
        </p:nvPicPr>
        <p:blipFill>
          <a:blip r:embed="rId2" cstate="print"/>
          <a:srcRect/>
          <a:stretch>
            <a:fillRect/>
          </a:stretch>
        </p:blipFill>
        <p:spPr bwMode="auto">
          <a:xfrm>
            <a:off x="1835696" y="1844824"/>
            <a:ext cx="5400600" cy="39900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On commence</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44624"/>
          </a:xfrm>
        </p:spPr>
        <p:txBody>
          <a:bodyPr>
            <a:normAutofit fontScale="32500" lnSpcReduction="20000"/>
          </a:bodyPr>
          <a:lstStyle/>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26</a:t>
            </a:fld>
            <a:endParaRPr lang="ru-RU"/>
          </a:p>
        </p:txBody>
      </p:sp>
      <p:pic>
        <p:nvPicPr>
          <p:cNvPr id="37890" name="Picture 2" descr="Картинки по запросу поехали"/>
          <p:cNvPicPr>
            <a:picLocks noChangeAspect="1" noChangeArrowheads="1"/>
          </p:cNvPicPr>
          <p:nvPr/>
        </p:nvPicPr>
        <p:blipFill>
          <a:blip r:embed="rId2" cstate="print"/>
          <a:srcRect/>
          <a:stretch>
            <a:fillRect/>
          </a:stretch>
        </p:blipFill>
        <p:spPr bwMode="auto">
          <a:xfrm>
            <a:off x="3059832" y="2204864"/>
            <a:ext cx="2857500" cy="28289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err="1" smtClean="0">
                <a:latin typeface="Times New Roman" pitchFamily="18" charset="0"/>
                <a:cs typeface="Times New Roman" pitchFamily="18" charset="0"/>
              </a:rPr>
              <a:t>Родѝтельный пад</a:t>
            </a:r>
            <a:r>
              <a:rPr lang="fr-FR" u="sng" dirty="0" smtClean="0">
                <a:latin typeface="Times New Roman" pitchFamily="18" charset="0"/>
                <a:cs typeface="Times New Roman" pitchFamily="18" charset="0"/>
              </a:rPr>
              <a:t>ѐ</a:t>
            </a:r>
            <a:r>
              <a:rPr lang="ru-RU" u="sng" dirty="0" smtClean="0">
                <a:latin typeface="Times New Roman" pitchFamily="18" charset="0"/>
                <a:cs typeface="Times New Roman" pitchFamily="18" charset="0"/>
              </a:rPr>
              <a:t>ж</a:t>
            </a:r>
            <a:endParaRPr lang="ru-RU" u="sng" dirty="0">
              <a:latin typeface="Times New Roman" pitchFamily="18" charset="0"/>
              <a:cs typeface="Times New Roman" pitchFamily="18" charset="0"/>
            </a:endParaRPr>
          </a:p>
        </p:txBody>
      </p:sp>
      <p:pic>
        <p:nvPicPr>
          <p:cNvPr id="22530" name="Picture 2" descr="родительный падеж в русском языке / genitive case in russian"/>
          <p:cNvPicPr>
            <a:picLocks noChangeAspect="1" noChangeArrowheads="1"/>
          </p:cNvPicPr>
          <p:nvPr/>
        </p:nvPicPr>
        <p:blipFill>
          <a:blip r:embed="rId2" cstate="print"/>
          <a:srcRect/>
          <a:stretch>
            <a:fillRect/>
          </a:stretch>
        </p:blipFill>
        <p:spPr bwMode="auto">
          <a:xfrm>
            <a:off x="1043608" y="1628800"/>
            <a:ext cx="6624736" cy="4158464"/>
          </a:xfrm>
          <a:prstGeom prst="rect">
            <a:avLst/>
          </a:prstGeom>
          <a:noFill/>
        </p:spPr>
      </p:pic>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6EC16DE-4369-4D13-A9EF-88BD68A342C7}"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Le génitif</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dirty="0" smtClean="0">
                <a:latin typeface="Times New Roman" pitchFamily="18" charset="0"/>
                <a:cs typeface="Times New Roman" pitchFamily="18" charset="0"/>
              </a:rPr>
              <a:t>C’est le </a:t>
            </a:r>
            <a:r>
              <a:rPr lang="fr-FR" dirty="0" smtClean="0">
                <a:solidFill>
                  <a:srgbClr val="FF0000"/>
                </a:solidFill>
                <a:latin typeface="Times New Roman" pitchFamily="18" charset="0"/>
                <a:cs typeface="Times New Roman" pitchFamily="18" charset="0"/>
              </a:rPr>
              <a:t>cas</a:t>
            </a:r>
            <a:r>
              <a:rPr lang="fr-FR" dirty="0" smtClean="0">
                <a:latin typeface="Times New Roman" pitchFamily="18" charset="0"/>
                <a:cs typeface="Times New Roman" pitchFamily="18" charset="0"/>
              </a:rPr>
              <a:t> du </a:t>
            </a:r>
            <a:r>
              <a:rPr lang="fr-FR" dirty="0">
                <a:latin typeface="Times New Roman" pitchFamily="18" charset="0"/>
                <a:cs typeface="Times New Roman" pitchFamily="18" charset="0"/>
              </a:rPr>
              <a:t>complément du </a:t>
            </a:r>
            <a:r>
              <a:rPr lang="fr-FR" dirty="0" smtClean="0">
                <a:latin typeface="Times New Roman" pitchFamily="18" charset="0"/>
                <a:cs typeface="Times New Roman" pitchFamily="18" charset="0"/>
              </a:rPr>
              <a:t>nom.</a:t>
            </a:r>
          </a:p>
          <a:p>
            <a:r>
              <a:rPr lang="fr-FR" dirty="0" smtClean="0">
                <a:latin typeface="Times New Roman" pitchFamily="18" charset="0"/>
                <a:cs typeface="Times New Roman" pitchFamily="18" charset="0"/>
              </a:rPr>
              <a:t>On l’utilise souvent pour </a:t>
            </a:r>
            <a:r>
              <a:rPr lang="fr-FR" dirty="0" smtClean="0">
                <a:solidFill>
                  <a:srgbClr val="FF0000"/>
                </a:solidFill>
                <a:latin typeface="Times New Roman" pitchFamily="18" charset="0"/>
                <a:cs typeface="Times New Roman" pitchFamily="18" charset="0"/>
              </a:rPr>
              <a:t>exprimer l'absence</a:t>
            </a:r>
            <a:r>
              <a:rPr lang="fr-FR" dirty="0" smtClean="0">
                <a:latin typeface="Times New Roman" pitchFamily="18" charset="0"/>
                <a:cs typeface="Times New Roman" pitchFamily="18" charset="0"/>
              </a:rPr>
              <a:t>.</a:t>
            </a:r>
          </a:p>
          <a:p>
            <a:pPr>
              <a:buNone/>
            </a:pPr>
            <a:r>
              <a:rPr lang="fr-FR" u="sng" dirty="0" smtClean="0">
                <a:solidFill>
                  <a:srgbClr val="FF0000"/>
                </a:solidFill>
                <a:latin typeface="Times New Roman" pitchFamily="18" charset="0"/>
                <a:cs typeface="Times New Roman" pitchFamily="18" charset="0"/>
              </a:rPr>
              <a:t>Astuce</a:t>
            </a:r>
            <a:r>
              <a:rPr lang="fr-FR" dirty="0" smtClean="0">
                <a:latin typeface="Times New Roman" pitchFamily="18" charset="0"/>
                <a:cs typeface="Times New Roman" pitchFamily="18" charset="0"/>
              </a:rPr>
              <a:t>!</a:t>
            </a:r>
          </a:p>
          <a:p>
            <a:pPr indent="0" algn="just">
              <a:buNone/>
            </a:pPr>
            <a:r>
              <a:rPr lang="fr-FR" dirty="0" smtClean="0">
                <a:latin typeface="Times New Roman" pitchFamily="18" charset="0"/>
                <a:cs typeface="Times New Roman" pitchFamily="18" charset="0"/>
              </a:rPr>
              <a:t>Souvent (mais pas toujours) le génitif russe apparaît là où en français il y a le complément introduit par la préposition « de »!</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28</a:t>
            </a:fld>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C’est à qui? </a:t>
            </a:r>
            <a:r>
              <a:rPr lang="ru-RU" u="sng" dirty="0" smtClean="0">
                <a:latin typeface="Times New Roman" pitchFamily="18" charset="0"/>
                <a:cs typeface="Times New Roman" pitchFamily="18" charset="0"/>
              </a:rPr>
              <a:t>Это </a:t>
            </a:r>
            <a:r>
              <a:rPr lang="ru-RU" u="sng" dirty="0" smtClean="0">
                <a:latin typeface="Times New Roman" pitchFamily="18" charset="0"/>
                <a:cs typeface="Times New Roman" pitchFamily="18" charset="0"/>
              </a:rPr>
              <a:t>чьё?</a:t>
            </a:r>
            <a:endParaRPr lang="ru-RU" u="sng"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457200" y="1600200"/>
          <a:ext cx="8229600" cy="2133600"/>
        </p:xfrm>
        <a:graphic>
          <a:graphicData uri="http://schemas.openxmlformats.org/drawingml/2006/table">
            <a:tbl>
              <a:tblPr firstRow="1" bandRow="1">
                <a:tableStyleId>{5940675A-B579-460E-94D1-54222C63F5DA}</a:tableStyleId>
              </a:tblPr>
              <a:tblGrid>
                <a:gridCol w="4114800"/>
                <a:gridCol w="4114800"/>
              </a:tblGrid>
              <a:tr h="532656">
                <a:tc>
                  <a:txBody>
                    <a:bodyPr/>
                    <a:lstStyle/>
                    <a:p>
                      <a:pPr algn="ctr"/>
                      <a:r>
                        <a:rPr lang="ru-RU" sz="3200" dirty="0" smtClean="0">
                          <a:latin typeface="Times New Roman" pitchFamily="18" charset="0"/>
                          <a:cs typeface="Times New Roman" pitchFamily="18" charset="0"/>
                        </a:rPr>
                        <a:t>Русский</a:t>
                      </a:r>
                      <a:endParaRPr lang="ru-RU" sz="3200" dirty="0">
                        <a:latin typeface="Times New Roman" pitchFamily="18" charset="0"/>
                        <a:cs typeface="Times New Roman" pitchFamily="18" charset="0"/>
                      </a:endParaRPr>
                    </a:p>
                  </a:txBody>
                  <a:tcPr/>
                </a:tc>
                <a:tc>
                  <a:txBody>
                    <a:bodyPr/>
                    <a:lstStyle/>
                    <a:p>
                      <a:pPr algn="ctr"/>
                      <a:r>
                        <a:rPr lang="ru-RU" sz="3200" dirty="0" smtClean="0">
                          <a:latin typeface="Times New Roman" pitchFamily="18" charset="0"/>
                          <a:cs typeface="Times New Roman" pitchFamily="18" charset="0"/>
                        </a:rPr>
                        <a:t>Французский</a:t>
                      </a:r>
                      <a:endParaRPr lang="ru-RU" sz="3200" dirty="0">
                        <a:latin typeface="Times New Roman" pitchFamily="18" charset="0"/>
                        <a:cs typeface="Times New Roman" pitchFamily="18" charset="0"/>
                      </a:endParaRPr>
                    </a:p>
                  </a:txBody>
                  <a:tcPr/>
                </a:tc>
              </a:tr>
              <a:tr h="370840">
                <a:tc>
                  <a:txBody>
                    <a:bodyPr/>
                    <a:lstStyle/>
                    <a:p>
                      <a:r>
                        <a:rPr lang="ru-RU" sz="2800" dirty="0" smtClean="0">
                          <a:latin typeface="Times New Roman" pitchFamily="18" charset="0"/>
                          <a:cs typeface="Times New Roman" pitchFamily="18" charset="0"/>
                        </a:rPr>
                        <a:t>Дом брат</a:t>
                      </a:r>
                      <a:r>
                        <a:rPr lang="ru-RU" sz="2800" dirty="0" smtClean="0">
                          <a:solidFill>
                            <a:srgbClr val="FF0000"/>
                          </a:solidFill>
                          <a:latin typeface="Times New Roman" pitchFamily="18" charset="0"/>
                          <a:cs typeface="Times New Roman" pitchFamily="18" charset="0"/>
                        </a:rPr>
                        <a:t>а</a:t>
                      </a:r>
                      <a:endParaRPr lang="ru-RU" sz="2800" dirty="0">
                        <a:solidFill>
                          <a:srgbClr val="FF0000"/>
                        </a:solidFill>
                        <a:latin typeface="Times New Roman" pitchFamily="18" charset="0"/>
                        <a:cs typeface="Times New Roman" pitchFamily="18" charset="0"/>
                      </a:endParaRPr>
                    </a:p>
                  </a:txBody>
                  <a:tcPr/>
                </a:tc>
                <a:tc>
                  <a:txBody>
                    <a:bodyPr/>
                    <a:lstStyle/>
                    <a:p>
                      <a:r>
                        <a:rPr lang="fr-FR" sz="2800" dirty="0" smtClean="0">
                          <a:latin typeface="Times New Roman" pitchFamily="18" charset="0"/>
                          <a:cs typeface="Times New Roman" pitchFamily="18" charset="0"/>
                        </a:rPr>
                        <a:t>La maison</a:t>
                      </a:r>
                      <a:r>
                        <a:rPr lang="fr-FR" sz="2800" baseline="0" dirty="0" smtClean="0">
                          <a:latin typeface="Times New Roman" pitchFamily="18" charset="0"/>
                          <a:cs typeface="Times New Roman" pitchFamily="18" charset="0"/>
                        </a:rPr>
                        <a:t> </a:t>
                      </a:r>
                      <a:r>
                        <a:rPr lang="fr-FR" sz="2800" baseline="0" dirty="0" smtClean="0">
                          <a:solidFill>
                            <a:srgbClr val="FF0000"/>
                          </a:solidFill>
                          <a:latin typeface="Times New Roman" pitchFamily="18" charset="0"/>
                          <a:cs typeface="Times New Roman" pitchFamily="18" charset="0"/>
                        </a:rPr>
                        <a:t>de </a:t>
                      </a:r>
                      <a:r>
                        <a:rPr lang="fr-FR" sz="2800" baseline="0" dirty="0" smtClean="0">
                          <a:latin typeface="Times New Roman" pitchFamily="18" charset="0"/>
                          <a:cs typeface="Times New Roman" pitchFamily="18" charset="0"/>
                        </a:rPr>
                        <a:t>mon frère</a:t>
                      </a:r>
                      <a:endParaRPr lang="ru-RU" sz="2800" dirty="0">
                        <a:latin typeface="Times New Roman" pitchFamily="18" charset="0"/>
                        <a:cs typeface="Times New Roman" pitchFamily="18" charset="0"/>
                      </a:endParaRPr>
                    </a:p>
                  </a:txBody>
                  <a:tcPr/>
                </a:tc>
              </a:tr>
              <a:tr h="370840">
                <a:tc>
                  <a:txBody>
                    <a:bodyPr/>
                    <a:lstStyle/>
                    <a:p>
                      <a:r>
                        <a:rPr lang="ru-RU" sz="2800" dirty="0" smtClean="0">
                          <a:latin typeface="Times New Roman" pitchFamily="18" charset="0"/>
                          <a:cs typeface="Times New Roman" pitchFamily="18" charset="0"/>
                        </a:rPr>
                        <a:t>Тетрадь Пол</a:t>
                      </a:r>
                      <a:r>
                        <a:rPr lang="ru-RU" sz="2800" dirty="0" smtClean="0">
                          <a:solidFill>
                            <a:srgbClr val="FF0000"/>
                          </a:solidFill>
                          <a:latin typeface="Times New Roman" pitchFamily="18" charset="0"/>
                          <a:cs typeface="Times New Roman" pitchFamily="18" charset="0"/>
                        </a:rPr>
                        <a:t>я</a:t>
                      </a:r>
                      <a:endParaRPr lang="ru-RU" sz="2800" dirty="0">
                        <a:solidFill>
                          <a:srgbClr val="FF0000"/>
                        </a:solidFill>
                        <a:latin typeface="Times New Roman" pitchFamily="18" charset="0"/>
                        <a:cs typeface="Times New Roman" pitchFamily="18" charset="0"/>
                      </a:endParaRPr>
                    </a:p>
                  </a:txBody>
                  <a:tcPr/>
                </a:tc>
                <a:tc>
                  <a:txBody>
                    <a:bodyPr/>
                    <a:lstStyle/>
                    <a:p>
                      <a:r>
                        <a:rPr lang="fr-FR" sz="2800" dirty="0" smtClean="0">
                          <a:latin typeface="Times New Roman" pitchFamily="18" charset="0"/>
                          <a:cs typeface="Times New Roman" pitchFamily="18" charset="0"/>
                        </a:rPr>
                        <a:t>Le Cahier </a:t>
                      </a:r>
                      <a:r>
                        <a:rPr lang="fr-FR" sz="2800" dirty="0" smtClean="0">
                          <a:solidFill>
                            <a:srgbClr val="FF0000"/>
                          </a:solidFill>
                          <a:latin typeface="Times New Roman" pitchFamily="18" charset="0"/>
                          <a:cs typeface="Times New Roman" pitchFamily="18" charset="0"/>
                        </a:rPr>
                        <a:t>de</a:t>
                      </a:r>
                      <a:r>
                        <a:rPr lang="fr-FR" sz="2800" dirty="0" smtClean="0">
                          <a:latin typeface="Times New Roman" pitchFamily="18" charset="0"/>
                          <a:cs typeface="Times New Roman" pitchFamily="18" charset="0"/>
                        </a:rPr>
                        <a:t> Paul</a:t>
                      </a:r>
                      <a:endParaRPr lang="ru-RU" sz="2800" dirty="0">
                        <a:latin typeface="Times New Roman" pitchFamily="18" charset="0"/>
                        <a:cs typeface="Times New Roman" pitchFamily="18" charset="0"/>
                      </a:endParaRPr>
                    </a:p>
                  </a:txBody>
                  <a:tcPr/>
                </a:tc>
              </a:tr>
              <a:tr h="370840">
                <a:tc>
                  <a:txBody>
                    <a:bodyPr/>
                    <a:lstStyle/>
                    <a:p>
                      <a:r>
                        <a:rPr lang="ru-RU" sz="2800" dirty="0" smtClean="0">
                          <a:latin typeface="Times New Roman" pitchFamily="18" charset="0"/>
                          <a:cs typeface="Times New Roman" pitchFamily="18" charset="0"/>
                        </a:rPr>
                        <a:t>Телефон сестр</a:t>
                      </a:r>
                      <a:r>
                        <a:rPr lang="ru-RU" sz="2800" dirty="0" smtClean="0">
                          <a:solidFill>
                            <a:srgbClr val="FF0000"/>
                          </a:solidFill>
                          <a:latin typeface="Times New Roman" pitchFamily="18" charset="0"/>
                          <a:cs typeface="Times New Roman" pitchFamily="18" charset="0"/>
                        </a:rPr>
                        <a:t>ы</a:t>
                      </a:r>
                      <a:endParaRPr lang="ru-RU" sz="2800" dirty="0">
                        <a:solidFill>
                          <a:srgbClr val="FF0000"/>
                        </a:solidFill>
                        <a:latin typeface="Times New Roman" pitchFamily="18" charset="0"/>
                        <a:cs typeface="Times New Roman" pitchFamily="18" charset="0"/>
                      </a:endParaRPr>
                    </a:p>
                  </a:txBody>
                  <a:tcPr/>
                </a:tc>
                <a:tc>
                  <a:txBody>
                    <a:bodyPr/>
                    <a:lstStyle/>
                    <a:p>
                      <a:r>
                        <a:rPr lang="fr-FR" sz="2800" dirty="0" smtClean="0">
                          <a:latin typeface="Times New Roman" pitchFamily="18" charset="0"/>
                          <a:cs typeface="Times New Roman" pitchFamily="18" charset="0"/>
                        </a:rPr>
                        <a:t>Le téléphone</a:t>
                      </a:r>
                      <a:r>
                        <a:rPr lang="fr-FR" sz="2800" baseline="0" dirty="0" smtClean="0">
                          <a:latin typeface="Times New Roman" pitchFamily="18" charset="0"/>
                          <a:cs typeface="Times New Roman" pitchFamily="18" charset="0"/>
                        </a:rPr>
                        <a:t> </a:t>
                      </a:r>
                      <a:r>
                        <a:rPr lang="fr-FR" sz="2800" baseline="0" dirty="0" smtClean="0">
                          <a:solidFill>
                            <a:srgbClr val="FF0000"/>
                          </a:solidFill>
                          <a:latin typeface="Times New Roman" pitchFamily="18" charset="0"/>
                          <a:cs typeface="Times New Roman" pitchFamily="18" charset="0"/>
                        </a:rPr>
                        <a:t>de</a:t>
                      </a:r>
                      <a:r>
                        <a:rPr lang="fr-FR" sz="2800" baseline="0" dirty="0" smtClean="0">
                          <a:latin typeface="Times New Roman" pitchFamily="18" charset="0"/>
                          <a:cs typeface="Times New Roman" pitchFamily="18" charset="0"/>
                        </a:rPr>
                        <a:t> ma soeur</a:t>
                      </a:r>
                      <a:endParaRPr lang="ru-RU" sz="2800" dirty="0">
                        <a:latin typeface="Times New Roman" pitchFamily="18" charset="0"/>
                        <a:cs typeface="Times New Roman" pitchFamily="18" charset="0"/>
                      </a:endParaRPr>
                    </a:p>
                  </a:txBody>
                  <a:tcPr/>
                </a:tc>
              </a:tr>
            </a:tbl>
          </a:graphicData>
        </a:graphic>
      </p:graphicFrame>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CENTRES D'INTÉRÊT</a:t>
            </a:r>
            <a:endParaRPr lang="ru-RU" dirty="0"/>
          </a:p>
        </p:txBody>
      </p:sp>
      <p:sp>
        <p:nvSpPr>
          <p:cNvPr id="3" name="Содержимое 2"/>
          <p:cNvSpPr>
            <a:spLocks noGrp="1"/>
          </p:cNvSpPr>
          <p:nvPr>
            <p:ph idx="1"/>
          </p:nvPr>
        </p:nvSpPr>
        <p:spPr/>
        <p:txBody>
          <a:bodyPr>
            <a:normAutofit fontScale="77500" lnSpcReduction="20000"/>
          </a:bodyPr>
          <a:lstStyle/>
          <a:p>
            <a:r>
              <a:rPr lang="fr-FR" dirty="0" smtClean="0">
                <a:latin typeface="Times New Roman" pitchFamily="18" charset="0"/>
                <a:cs typeface="Times New Roman" pitchFamily="18" charset="0"/>
              </a:rPr>
              <a:t>Langue et culture francaises, </a:t>
            </a:r>
          </a:p>
          <a:p>
            <a:r>
              <a:rPr lang="fr-FR" dirty="0" smtClean="0">
                <a:latin typeface="Times New Roman" pitchFamily="18" charset="0"/>
                <a:cs typeface="Times New Roman" pitchFamily="18" charset="0"/>
              </a:rPr>
              <a:t>langues romanes, </a:t>
            </a:r>
          </a:p>
          <a:p>
            <a:r>
              <a:rPr lang="fr-FR" dirty="0" smtClean="0">
                <a:latin typeface="Times New Roman" pitchFamily="18" charset="0"/>
                <a:cs typeface="Times New Roman" pitchFamily="18" charset="0"/>
              </a:rPr>
              <a:t>méthodologie de l’enseignement du français, </a:t>
            </a:r>
          </a:p>
          <a:p>
            <a:r>
              <a:rPr lang="fr-FR" dirty="0" smtClean="0">
                <a:latin typeface="Times New Roman" pitchFamily="18" charset="0"/>
                <a:cs typeface="Times New Roman" pitchFamily="18" charset="0"/>
              </a:rPr>
              <a:t>méthodologie de l’enseignement du russe,</a:t>
            </a:r>
          </a:p>
          <a:p>
            <a:r>
              <a:rPr lang="fr-FR" dirty="0" smtClean="0">
                <a:latin typeface="Times New Roman" pitchFamily="18" charset="0"/>
                <a:cs typeface="Times New Roman" pitchFamily="18" charset="0"/>
              </a:rPr>
              <a:t>la théorie et la pratique de la traduction, </a:t>
            </a:r>
          </a:p>
          <a:p>
            <a:r>
              <a:rPr lang="fr-FR" dirty="0" smtClean="0">
                <a:latin typeface="Times New Roman" pitchFamily="18" charset="0"/>
                <a:cs typeface="Times New Roman" pitchFamily="18" charset="0"/>
              </a:rPr>
              <a:t>traduction du russe vers le français et du français vers le russe, </a:t>
            </a:r>
          </a:p>
          <a:p>
            <a:r>
              <a:rPr lang="fr-FR" dirty="0" smtClean="0">
                <a:latin typeface="Times New Roman" pitchFamily="18" charset="0"/>
                <a:cs typeface="Times New Roman" pitchFamily="18" charset="0"/>
              </a:rPr>
              <a:t>langage de la publicité, </a:t>
            </a:r>
          </a:p>
          <a:p>
            <a:r>
              <a:rPr lang="fr-FR" dirty="0" smtClean="0">
                <a:latin typeface="Times New Roman" pitchFamily="18" charset="0"/>
                <a:cs typeface="Times New Roman" pitchFamily="18" charset="0"/>
              </a:rPr>
              <a:t>publicité cosmetique, </a:t>
            </a:r>
          </a:p>
          <a:p>
            <a:r>
              <a:rPr lang="fr-FR" dirty="0" smtClean="0">
                <a:latin typeface="Times New Roman" pitchFamily="18" charset="0"/>
                <a:cs typeface="Times New Roman" pitchFamily="18" charset="0"/>
              </a:rPr>
              <a:t>figures de style, </a:t>
            </a:r>
          </a:p>
          <a:p>
            <a:r>
              <a:rPr lang="fr-FR" dirty="0" smtClean="0">
                <a:latin typeface="Times New Roman" pitchFamily="18" charset="0"/>
                <a:cs typeface="Times New Roman" pitchFamily="18" charset="0"/>
              </a:rPr>
              <a:t>argumentation, </a:t>
            </a:r>
          </a:p>
          <a:p>
            <a:r>
              <a:rPr lang="fr-FR" dirty="0" smtClean="0">
                <a:latin typeface="Times New Roman" pitchFamily="18" charset="0"/>
                <a:cs typeface="Times New Roman" pitchFamily="18" charset="0"/>
              </a:rPr>
              <a:t>rhétorique.</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Le génitif de possession</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dirty="0" smtClean="0">
                <a:solidFill>
                  <a:srgbClr val="FF0000"/>
                </a:solidFill>
                <a:latin typeface="Times New Roman" pitchFamily="18" charset="0"/>
                <a:cs typeface="Times New Roman" pitchFamily="18" charset="0"/>
              </a:rPr>
              <a:t>Pas de verbes « </a:t>
            </a:r>
            <a:r>
              <a:rPr lang="ru-RU" dirty="0" smtClean="0">
                <a:solidFill>
                  <a:srgbClr val="FF0000"/>
                </a:solidFill>
                <a:latin typeface="Times New Roman" pitchFamily="18" charset="0"/>
                <a:cs typeface="Times New Roman" pitchFamily="18" charset="0"/>
              </a:rPr>
              <a:t>им</a:t>
            </a:r>
            <a:r>
              <a:rPr lang="ru-RU" u="sng" dirty="0" smtClean="0">
                <a:solidFill>
                  <a:srgbClr val="FF0000"/>
                </a:solidFill>
                <a:latin typeface="Times New Roman" pitchFamily="18" charset="0"/>
                <a:cs typeface="Times New Roman" pitchFamily="18" charset="0"/>
              </a:rPr>
              <a:t>е</a:t>
            </a:r>
            <a:r>
              <a:rPr lang="ru-RU" dirty="0" smtClean="0">
                <a:solidFill>
                  <a:srgbClr val="FF0000"/>
                </a:solidFill>
                <a:latin typeface="Times New Roman" pitchFamily="18" charset="0"/>
                <a:cs typeface="Times New Roman" pitchFamily="18" charset="0"/>
              </a:rPr>
              <a:t>ть</a:t>
            </a:r>
            <a:r>
              <a:rPr lang="fr-FR"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облад</a:t>
            </a:r>
            <a:r>
              <a:rPr lang="ru-RU" u="sng" dirty="0" smtClean="0">
                <a:solidFill>
                  <a:srgbClr val="FF0000"/>
                </a:solidFill>
                <a:latin typeface="Times New Roman" pitchFamily="18" charset="0"/>
                <a:cs typeface="Times New Roman" pitchFamily="18" charset="0"/>
              </a:rPr>
              <a:t>а</a:t>
            </a:r>
            <a:r>
              <a:rPr lang="ru-RU" dirty="0" smtClean="0">
                <a:solidFill>
                  <a:srgbClr val="FF0000"/>
                </a:solidFill>
                <a:latin typeface="Times New Roman" pitchFamily="18" charset="0"/>
                <a:cs typeface="Times New Roman" pitchFamily="18" charset="0"/>
              </a:rPr>
              <a:t>ть</a:t>
            </a:r>
            <a:r>
              <a:rPr lang="fr-FR"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(avoir) . </a:t>
            </a:r>
          </a:p>
          <a:p>
            <a:r>
              <a:rPr lang="fr-FR" dirty="0" smtClean="0">
                <a:latin typeface="Times New Roman" pitchFamily="18" charset="0"/>
                <a:cs typeface="Times New Roman" pitchFamily="18" charset="0"/>
              </a:rPr>
              <a:t>La construction avec la préposition «</a:t>
            </a:r>
            <a:r>
              <a:rPr lang="fr-FR"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у</a:t>
            </a:r>
            <a:r>
              <a:rPr lang="fr-FR" dirty="0" smtClean="0">
                <a:latin typeface="Times New Roman" pitchFamily="18" charset="0"/>
                <a:cs typeface="Times New Roman" pitchFamily="18" charset="0"/>
              </a:rPr>
              <a:t> » et le verbe « </a:t>
            </a:r>
            <a:r>
              <a:rPr lang="ru-RU" dirty="0" smtClean="0">
                <a:solidFill>
                  <a:srgbClr val="FF0000"/>
                </a:solidFill>
                <a:latin typeface="Times New Roman" pitchFamily="18" charset="0"/>
                <a:cs typeface="Times New Roman" pitchFamily="18" charset="0"/>
              </a:rPr>
              <a:t>есть</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est à choisir.</a:t>
            </a:r>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Comparez:</a:t>
            </a:r>
          </a:p>
          <a:p>
            <a:endParaRPr lang="fr-FR" dirty="0" smtClean="0"/>
          </a:p>
          <a:p>
            <a:endParaRPr lang="fr-FR" dirty="0" smtClean="0"/>
          </a:p>
          <a:p>
            <a:endParaRPr lang="fr-FR" dirty="0" smtClean="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30</a:t>
            </a:fld>
            <a:endParaRPr lang="ru-RU"/>
          </a:p>
        </p:txBody>
      </p:sp>
      <p:graphicFrame>
        <p:nvGraphicFramePr>
          <p:cNvPr id="6" name="Таблица 5"/>
          <p:cNvGraphicFramePr>
            <a:graphicFrameLocks noGrp="1"/>
          </p:cNvGraphicFramePr>
          <p:nvPr/>
        </p:nvGraphicFramePr>
        <p:xfrm>
          <a:off x="1043608" y="4581128"/>
          <a:ext cx="7272808" cy="1584176"/>
        </p:xfrm>
        <a:graphic>
          <a:graphicData uri="http://schemas.openxmlformats.org/drawingml/2006/table">
            <a:tbl>
              <a:tblPr firstRow="1" bandRow="1">
                <a:tableStyleId>{5940675A-B579-460E-94D1-54222C63F5DA}</a:tableStyleId>
              </a:tblPr>
              <a:tblGrid>
                <a:gridCol w="3636404"/>
                <a:gridCol w="3636404"/>
              </a:tblGrid>
              <a:tr h="561062">
                <a:tc>
                  <a:txBody>
                    <a:bodyPr/>
                    <a:lstStyle/>
                    <a:p>
                      <a:pPr algn="ctr"/>
                      <a:r>
                        <a:rPr lang="ru-RU" sz="2800" dirty="0" smtClean="0">
                          <a:latin typeface="Times New Roman" pitchFamily="18" charset="0"/>
                          <a:cs typeface="Times New Roman" pitchFamily="18" charset="0"/>
                        </a:rPr>
                        <a:t>Русский</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Французский</a:t>
                      </a:r>
                      <a:endParaRPr lang="ru-RU" sz="2800" dirty="0">
                        <a:latin typeface="Times New Roman" pitchFamily="18" charset="0"/>
                        <a:cs typeface="Times New Roman" pitchFamily="18" charset="0"/>
                      </a:endParaRPr>
                    </a:p>
                  </a:txBody>
                  <a:tcPr/>
                </a:tc>
              </a:tr>
              <a:tr h="1023114">
                <a:tc>
                  <a:txBody>
                    <a:bodyPr/>
                    <a:lstStyle/>
                    <a:p>
                      <a:r>
                        <a:rPr lang="ru-RU" sz="2800" dirty="0" smtClean="0">
                          <a:solidFill>
                            <a:srgbClr val="FF0000"/>
                          </a:solidFill>
                          <a:latin typeface="Times New Roman" pitchFamily="18" charset="0"/>
                          <a:cs typeface="Times New Roman" pitchFamily="18" charset="0"/>
                        </a:rPr>
                        <a:t>У меня есть </a:t>
                      </a:r>
                      <a:r>
                        <a:rPr lang="ru-RU" sz="2800" dirty="0" smtClean="0">
                          <a:latin typeface="Times New Roman" pitchFamily="18" charset="0"/>
                          <a:cs typeface="Times New Roman" pitchFamily="18" charset="0"/>
                        </a:rPr>
                        <a:t>сестра.</a:t>
                      </a:r>
                      <a:endParaRPr lang="fr-FR" sz="28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У</a:t>
                      </a:r>
                      <a:r>
                        <a:rPr lang="ru-RU" sz="1600" baseline="0" dirty="0" smtClean="0">
                          <a:latin typeface="Times New Roman" pitchFamily="18" charset="0"/>
                          <a:cs typeface="Times New Roman" pitchFamily="18" charset="0"/>
                        </a:rPr>
                        <a:t> тебя есть, у него есть, у нее есть, у нас есть, у вас есть, у них есть</a:t>
                      </a:r>
                      <a:endParaRPr lang="ru-RU" sz="1600" dirty="0">
                        <a:latin typeface="Times New Roman" pitchFamily="18" charset="0"/>
                        <a:cs typeface="Times New Roman" pitchFamily="18" charset="0"/>
                      </a:endParaRPr>
                    </a:p>
                  </a:txBody>
                  <a:tcPr/>
                </a:tc>
                <a:tc>
                  <a:txBody>
                    <a:bodyPr/>
                    <a:lstStyle/>
                    <a:p>
                      <a:r>
                        <a:rPr lang="fr-FR" sz="2800" dirty="0" smtClean="0">
                          <a:latin typeface="Times New Roman" pitchFamily="18" charset="0"/>
                          <a:cs typeface="Times New Roman" pitchFamily="18" charset="0"/>
                        </a:rPr>
                        <a:t>J’ai une soeur.</a:t>
                      </a:r>
                      <a:endParaRPr lang="ru-RU" sz="2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u="sng" dirty="0">
                <a:latin typeface="Times New Roman" pitchFamily="18" charset="0"/>
                <a:cs typeface="Times New Roman" pitchFamily="18" charset="0"/>
              </a:rPr>
              <a:t>Absence</a:t>
            </a:r>
            <a:r>
              <a:rPr lang="fr-FR" b="1" u="sng" dirty="0">
                <a:latin typeface="Times New Roman" pitchFamily="18" charset="0"/>
                <a:cs typeface="Times New Roman" pitchFamily="18" charset="0"/>
              </a:rPr>
              <a:t> </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У меня нет…</a:t>
            </a:r>
          </a:p>
          <a:p>
            <a:pPr>
              <a:buNone/>
            </a:pPr>
            <a:r>
              <a:rPr lang="fr-FR" dirty="0" smtClean="0">
                <a:latin typeface="Times New Roman" pitchFamily="18" charset="0"/>
                <a:cs typeface="Times New Roman" pitchFamily="18" charset="0"/>
              </a:rPr>
              <a:t>Comparez:</a:t>
            </a:r>
          </a:p>
          <a:p>
            <a:pPr>
              <a:buNone/>
            </a:pP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31</a:t>
            </a:fld>
            <a:endParaRPr lang="ru-RU"/>
          </a:p>
        </p:txBody>
      </p:sp>
      <p:graphicFrame>
        <p:nvGraphicFramePr>
          <p:cNvPr id="6" name="Таблица 5"/>
          <p:cNvGraphicFramePr>
            <a:graphicFrameLocks noGrp="1"/>
          </p:cNvGraphicFramePr>
          <p:nvPr/>
        </p:nvGraphicFramePr>
        <p:xfrm>
          <a:off x="1331640" y="2996952"/>
          <a:ext cx="6096000" cy="1664960"/>
        </p:xfrm>
        <a:graphic>
          <a:graphicData uri="http://schemas.openxmlformats.org/drawingml/2006/table">
            <a:tbl>
              <a:tblPr firstRow="1" bandRow="1">
                <a:tableStyleId>{5940675A-B579-460E-94D1-54222C63F5DA}</a:tableStyleId>
              </a:tblPr>
              <a:tblGrid>
                <a:gridCol w="3048000"/>
                <a:gridCol w="3048000"/>
              </a:tblGrid>
              <a:tr h="720080">
                <a:tc>
                  <a:txBody>
                    <a:bodyPr/>
                    <a:lstStyle/>
                    <a:p>
                      <a:pPr algn="ctr"/>
                      <a:r>
                        <a:rPr lang="ru-RU" sz="2800" dirty="0" smtClean="0">
                          <a:latin typeface="Times New Roman" pitchFamily="18" charset="0"/>
                          <a:cs typeface="Times New Roman" pitchFamily="18" charset="0"/>
                        </a:rPr>
                        <a:t>Русский</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Французский</a:t>
                      </a:r>
                      <a:endParaRPr lang="ru-RU" sz="2800" dirty="0">
                        <a:latin typeface="Times New Roman" pitchFamily="18" charset="0"/>
                        <a:cs typeface="Times New Roman" pitchFamily="18" charset="0"/>
                      </a:endParaRPr>
                    </a:p>
                  </a:txBody>
                  <a:tcPr/>
                </a:tc>
              </a:tr>
              <a:tr h="370840">
                <a:tc>
                  <a:txBody>
                    <a:bodyPr/>
                    <a:lstStyle/>
                    <a:p>
                      <a:r>
                        <a:rPr lang="ru-RU" sz="2800" dirty="0" smtClean="0">
                          <a:solidFill>
                            <a:srgbClr val="FF0000"/>
                          </a:solidFill>
                          <a:latin typeface="Times New Roman" pitchFamily="18" charset="0"/>
                          <a:cs typeface="Times New Roman" pitchFamily="18" charset="0"/>
                        </a:rPr>
                        <a:t>У меня нет </a:t>
                      </a:r>
                      <a:r>
                        <a:rPr lang="ru-RU" sz="2800" dirty="0" smtClean="0">
                          <a:latin typeface="Times New Roman" pitchFamily="18" charset="0"/>
                          <a:cs typeface="Times New Roman" pitchFamily="18" charset="0"/>
                        </a:rPr>
                        <a:t>машины.</a:t>
                      </a:r>
                      <a:endParaRPr lang="ru-RU" sz="2800" dirty="0">
                        <a:latin typeface="Times New Roman" pitchFamily="18" charset="0"/>
                        <a:cs typeface="Times New Roman" pitchFamily="18" charset="0"/>
                      </a:endParaRPr>
                    </a:p>
                  </a:txBody>
                  <a:tcPr/>
                </a:tc>
                <a:tc>
                  <a:txBody>
                    <a:bodyPr/>
                    <a:lstStyle/>
                    <a:p>
                      <a:r>
                        <a:rPr lang="fr-FR" sz="2800" dirty="0" smtClean="0">
                          <a:latin typeface="Times New Roman" pitchFamily="18" charset="0"/>
                          <a:cs typeface="Times New Roman" pitchFamily="18" charset="0"/>
                        </a:rPr>
                        <a:t>Je n’ai pas </a:t>
                      </a:r>
                      <a:r>
                        <a:rPr lang="fr-FR" sz="2800" dirty="0" smtClean="0">
                          <a:solidFill>
                            <a:srgbClr val="FF0000"/>
                          </a:solidFill>
                          <a:latin typeface="Times New Roman" pitchFamily="18" charset="0"/>
                          <a:cs typeface="Times New Roman" pitchFamily="18" charset="0"/>
                        </a:rPr>
                        <a:t>de</a:t>
                      </a:r>
                      <a:r>
                        <a:rPr lang="fr-FR" sz="2800" dirty="0" smtClean="0">
                          <a:latin typeface="Times New Roman" pitchFamily="18" charset="0"/>
                          <a:cs typeface="Times New Roman" pitchFamily="18" charset="0"/>
                        </a:rPr>
                        <a:t> voiture.</a:t>
                      </a:r>
                      <a:endParaRPr lang="ru-RU" sz="2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u="sng" dirty="0" smtClean="0">
                <a:latin typeface="Times New Roman" pitchFamily="18" charset="0"/>
                <a:cs typeface="Times New Roman" pitchFamily="18" charset="0"/>
              </a:rPr>
              <a:t>Le génitif et les prépositions</a:t>
            </a:r>
            <a:endParaRPr lang="ru-RU" u="sng"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539552" y="1556792"/>
          <a:ext cx="7848872" cy="4541520"/>
        </p:xfrm>
        <a:graphic>
          <a:graphicData uri="http://schemas.openxmlformats.org/drawingml/2006/table">
            <a:tbl>
              <a:tblPr firstRow="1" bandRow="1">
                <a:tableStyleId>{5940675A-B579-460E-94D1-54222C63F5DA}</a:tableStyleId>
              </a:tblPr>
              <a:tblGrid>
                <a:gridCol w="1962218"/>
                <a:gridCol w="1962218"/>
                <a:gridCol w="1962218"/>
                <a:gridCol w="1962218"/>
              </a:tblGrid>
              <a:tr h="370840">
                <a:tc>
                  <a:txBody>
                    <a:bodyPr/>
                    <a:lstStyle/>
                    <a:p>
                      <a:pPr algn="ctr"/>
                      <a:r>
                        <a:rPr lang="ru-RU" sz="2800" b="1" dirty="0" smtClean="0">
                          <a:latin typeface="Times New Roman" pitchFamily="18" charset="0"/>
                          <a:cs typeface="Times New Roman" pitchFamily="18" charset="0"/>
                        </a:rPr>
                        <a:t>предлог</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перевод</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пример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перевод</a:t>
                      </a:r>
                      <a:endParaRPr lang="ru-RU" sz="2800" b="1"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из</a:t>
                      </a:r>
                      <a:endParaRPr lang="ru-RU" sz="2400" dirty="0">
                        <a:solidFill>
                          <a:srgbClr val="FF0000"/>
                        </a:solidFill>
                        <a:latin typeface="Times New Roman" pitchFamily="18" charset="0"/>
                        <a:cs typeface="Times New Roman" pitchFamily="18" charset="0"/>
                      </a:endParaRPr>
                    </a:p>
                  </a:txBody>
                  <a:tcPr/>
                </a:tc>
                <a:tc>
                  <a:txBody>
                    <a:bodyPr/>
                    <a:lstStyle/>
                    <a:p>
                      <a:r>
                        <a:rPr lang="fr-FR" sz="2400" b="0" i="0" kern="1200" dirty="0" smtClean="0">
                          <a:solidFill>
                            <a:schemeClr val="tx1"/>
                          </a:solidFill>
                          <a:latin typeface="Times New Roman" pitchFamily="18" charset="0"/>
                          <a:ea typeface="+mn-ea"/>
                          <a:cs typeface="Times New Roman" pitchFamily="18" charset="0"/>
                        </a:rPr>
                        <a:t>En provenance</a:t>
                      </a:r>
                      <a:r>
                        <a:rPr lang="fr-FR" sz="2400" b="0" i="0" kern="1200" smtClean="0">
                          <a:solidFill>
                            <a:schemeClr val="tx1"/>
                          </a:solidFill>
                          <a:latin typeface="Times New Roman" pitchFamily="18" charset="0"/>
                          <a:ea typeface="+mn-ea"/>
                          <a:cs typeface="Times New Roman" pitchFamily="18" charset="0"/>
                        </a:rPr>
                        <a:t> </a:t>
                      </a:r>
                      <a:endParaRPr lang="ru-RU" sz="2400" b="0" i="0" kern="1200" smtClean="0">
                        <a:solidFill>
                          <a:schemeClr val="tx1"/>
                        </a:solidFill>
                        <a:latin typeface="Times New Roman" pitchFamily="18" charset="0"/>
                        <a:ea typeface="+mn-ea"/>
                        <a:cs typeface="Times New Roman" pitchFamily="18" charset="0"/>
                      </a:endParaRPr>
                    </a:p>
                    <a:p>
                      <a:r>
                        <a:rPr lang="fr-FR" sz="2400" b="1" i="0" kern="1200" smtClean="0">
                          <a:solidFill>
                            <a:schemeClr val="tx1"/>
                          </a:solidFill>
                          <a:latin typeface="Times New Roman" pitchFamily="18" charset="0"/>
                          <a:ea typeface="+mn-ea"/>
                          <a:cs typeface="Times New Roman" pitchFamily="18" charset="0"/>
                        </a:rPr>
                        <a:t>de</a:t>
                      </a:r>
                      <a:r>
                        <a:rPr lang="fr-FR" sz="1800" b="1" i="0" kern="1200" dirty="0" smtClean="0">
                          <a:solidFill>
                            <a:schemeClr val="tx1"/>
                          </a:solidFill>
                          <a:latin typeface="+mn-lt"/>
                          <a:ea typeface="+mn-ea"/>
                          <a:cs typeface="+mn-cs"/>
                        </a:rPr>
                        <a:t> </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Из Лиона</a:t>
                      </a:r>
                      <a:endParaRPr lang="ru-RU" sz="2400" dirty="0">
                        <a:latin typeface="Times New Roman" pitchFamily="18" charset="0"/>
                        <a:cs typeface="Times New Roman" pitchFamily="18" charset="0"/>
                      </a:endParaRPr>
                    </a:p>
                  </a:txBody>
                  <a:tcPr/>
                </a:tc>
                <a:tc>
                  <a:txBody>
                    <a:bodyPr/>
                    <a:lstStyle/>
                    <a:p>
                      <a:r>
                        <a:rPr lang="fr-FR" sz="2400" b="0" i="0" kern="1200" dirty="0" smtClean="0">
                          <a:solidFill>
                            <a:schemeClr val="tx1"/>
                          </a:solidFill>
                          <a:latin typeface="Times New Roman" pitchFamily="18" charset="0"/>
                          <a:ea typeface="+mn-ea"/>
                          <a:cs typeface="Times New Roman" pitchFamily="18" charset="0"/>
                        </a:rPr>
                        <a:t>En</a:t>
                      </a:r>
                      <a:r>
                        <a:rPr lang="ru-RU" sz="2400" b="0" i="0" kern="1200" dirty="0" smtClean="0">
                          <a:solidFill>
                            <a:schemeClr val="tx1"/>
                          </a:solidFill>
                          <a:latin typeface="Times New Roman" pitchFamily="18" charset="0"/>
                          <a:ea typeface="+mn-ea"/>
                          <a:cs typeface="Times New Roman" pitchFamily="18" charset="0"/>
                        </a:rPr>
                        <a:t> </a:t>
                      </a:r>
                      <a:r>
                        <a:rPr lang="fr-FR" sz="2400" b="0" i="0" kern="1200" dirty="0" smtClean="0">
                          <a:solidFill>
                            <a:schemeClr val="tx1"/>
                          </a:solidFill>
                          <a:latin typeface="Times New Roman" pitchFamily="18" charset="0"/>
                          <a:ea typeface="+mn-ea"/>
                          <a:cs typeface="Times New Roman" pitchFamily="18" charset="0"/>
                        </a:rPr>
                        <a:t>provenance </a:t>
                      </a:r>
                      <a:endParaRPr lang="ru-RU" sz="2400" b="0" i="0" kern="1200" dirty="0" smtClean="0">
                        <a:solidFill>
                          <a:schemeClr val="tx1"/>
                        </a:solidFill>
                        <a:latin typeface="Times New Roman" pitchFamily="18" charset="0"/>
                        <a:ea typeface="+mn-ea"/>
                        <a:cs typeface="Times New Roman" pitchFamily="18" charset="0"/>
                      </a:endParaRPr>
                    </a:p>
                    <a:p>
                      <a:r>
                        <a:rPr lang="fr-FR" sz="2400" b="1" i="0" kern="1200" dirty="0" smtClean="0">
                          <a:solidFill>
                            <a:schemeClr val="tx1"/>
                          </a:solidFill>
                          <a:latin typeface="Times New Roman" pitchFamily="18" charset="0"/>
                          <a:ea typeface="+mn-ea"/>
                          <a:cs typeface="Times New Roman" pitchFamily="18" charset="0"/>
                        </a:rPr>
                        <a:t>de </a:t>
                      </a:r>
                      <a:r>
                        <a:rPr lang="ru-RU" sz="2400" b="1" i="0" kern="1200" dirty="0" smtClean="0">
                          <a:solidFill>
                            <a:schemeClr val="tx1"/>
                          </a:solidFill>
                          <a:latin typeface="Times New Roman" pitchFamily="18" charset="0"/>
                          <a:ea typeface="+mn-ea"/>
                          <a:cs typeface="Times New Roman" pitchFamily="18" charset="0"/>
                        </a:rPr>
                        <a:t> </a:t>
                      </a:r>
                      <a:r>
                        <a:rPr lang="en-US" sz="2400" b="1" i="0" kern="1200" dirty="0" smtClean="0">
                          <a:solidFill>
                            <a:schemeClr val="tx1"/>
                          </a:solidFill>
                          <a:latin typeface="Times New Roman" pitchFamily="18" charset="0"/>
                          <a:ea typeface="+mn-ea"/>
                          <a:cs typeface="Times New Roman" pitchFamily="18" charset="0"/>
                        </a:rPr>
                        <a:t>Lyon</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без</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Sans </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Без</a:t>
                      </a:r>
                      <a:r>
                        <a:rPr lang="ru-RU" sz="2400" baseline="0" dirty="0" smtClean="0">
                          <a:latin typeface="Times New Roman" pitchFamily="18" charset="0"/>
                          <a:cs typeface="Times New Roman" pitchFamily="18" charset="0"/>
                        </a:rPr>
                        <a:t> тебя</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Sans toi</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кроме</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Sauf, excepté</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Кроме вазы</a:t>
                      </a:r>
                      <a:r>
                        <a:rPr lang="ru-RU" sz="2400" baseline="0" dirty="0" smtClean="0">
                          <a:latin typeface="Times New Roman" pitchFamily="18" charset="0"/>
                          <a:cs typeface="Times New Roman" pitchFamily="18" charset="0"/>
                        </a:rPr>
                        <a:t> на столе были бумаги</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Outre le vase,</a:t>
                      </a:r>
                      <a:r>
                        <a:rPr lang="fr-FR" sz="2400" baseline="0" dirty="0" smtClean="0">
                          <a:latin typeface="Times New Roman" pitchFamily="18" charset="0"/>
                          <a:cs typeface="Times New Roman" pitchFamily="18" charset="0"/>
                        </a:rPr>
                        <a:t> il y avait des papiers sur la table</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около</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Près</a:t>
                      </a:r>
                      <a:r>
                        <a:rPr lang="fr-FR" sz="2400" baseline="0" dirty="0" smtClean="0">
                          <a:latin typeface="Times New Roman" pitchFamily="18" charset="0"/>
                          <a:cs typeface="Times New Roman" pitchFamily="18" charset="0"/>
                        </a:rPr>
                        <a:t> de</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Около дома</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Près</a:t>
                      </a:r>
                      <a:r>
                        <a:rPr lang="fr-FR" sz="2400" baseline="0" dirty="0" smtClean="0">
                          <a:latin typeface="Times New Roman" pitchFamily="18" charset="0"/>
                          <a:cs typeface="Times New Roman" pitchFamily="18" charset="0"/>
                        </a:rPr>
                        <a:t> de la maison</a:t>
                      </a:r>
                      <a:endParaRPr lang="ru-RU" sz="2400" dirty="0">
                        <a:latin typeface="Times New Roman" pitchFamily="18" charset="0"/>
                        <a:cs typeface="Times New Roman" pitchFamily="18" charset="0"/>
                      </a:endParaRPr>
                    </a:p>
                  </a:txBody>
                  <a:tcPr/>
                </a:tc>
              </a:tr>
            </a:tbl>
          </a:graphicData>
        </a:graphic>
      </p:graphicFrame>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Le génitif et les prépositions</a:t>
            </a:r>
            <a:endParaRPr lang="ru-RU" dirty="0"/>
          </a:p>
        </p:txBody>
      </p:sp>
      <p:graphicFrame>
        <p:nvGraphicFramePr>
          <p:cNvPr id="6" name="Содержимое 5"/>
          <p:cNvGraphicFramePr>
            <a:graphicFrameLocks noGrp="1"/>
          </p:cNvGraphicFramePr>
          <p:nvPr>
            <p:ph idx="1"/>
          </p:nvPr>
        </p:nvGraphicFramePr>
        <p:xfrm>
          <a:off x="457200" y="1600200"/>
          <a:ext cx="8229600" cy="454152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algn="ctr"/>
                      <a:r>
                        <a:rPr lang="ru-RU" sz="2800" b="1" dirty="0" smtClean="0">
                          <a:latin typeface="Times New Roman" pitchFamily="18" charset="0"/>
                          <a:cs typeface="Times New Roman" pitchFamily="18" charset="0"/>
                        </a:rPr>
                        <a:t>предлог</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перевод</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пример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перевод</a:t>
                      </a:r>
                      <a:endParaRPr lang="ru-RU" sz="2800" b="1"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До</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Avant </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До войны</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Avant la guerre</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Среди</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Au milieu de, parmi</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Проснуться среди ночи</a:t>
                      </a:r>
                    </a:p>
                    <a:p>
                      <a:r>
                        <a:rPr lang="ru-RU" sz="2400" dirty="0" smtClean="0">
                          <a:latin typeface="Times New Roman" pitchFamily="18" charset="0"/>
                          <a:cs typeface="Times New Roman" pitchFamily="18" charset="0"/>
                        </a:rPr>
                        <a:t>Среди молодёжи</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Se réveiller au milieu de la nuit </a:t>
                      </a:r>
                    </a:p>
                    <a:p>
                      <a:r>
                        <a:rPr lang="fr-FR" sz="2400" dirty="0" smtClean="0">
                          <a:latin typeface="Times New Roman" pitchFamily="18" charset="0"/>
                          <a:cs typeface="Times New Roman" pitchFamily="18" charset="0"/>
                        </a:rPr>
                        <a:t>Parmi le jeunes</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Вокруг</a:t>
                      </a:r>
                      <a:endParaRPr lang="ru-RU" sz="2400" dirty="0">
                        <a:solidFill>
                          <a:srgbClr val="FF0000"/>
                        </a:solidFill>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Autour de</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Вокруг</a:t>
                      </a:r>
                      <a:r>
                        <a:rPr lang="ru-RU" sz="2400" baseline="0" dirty="0" smtClean="0">
                          <a:latin typeface="Times New Roman" pitchFamily="18" charset="0"/>
                          <a:cs typeface="Times New Roman" pitchFamily="18" charset="0"/>
                        </a:rPr>
                        <a:t> дома</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Autour de la maison</a:t>
                      </a:r>
                      <a:endParaRPr lang="ru-RU" sz="2400" dirty="0">
                        <a:latin typeface="Times New Roman" pitchFamily="18" charset="0"/>
                        <a:cs typeface="Times New Roman" pitchFamily="18" charset="0"/>
                      </a:endParaRPr>
                    </a:p>
                  </a:txBody>
                  <a:tcPr/>
                </a:tc>
              </a:tr>
              <a:tr h="370840">
                <a:tc>
                  <a:txBody>
                    <a:bodyPr/>
                    <a:lstStyle/>
                    <a:p>
                      <a:r>
                        <a:rPr lang="ru-RU" sz="2400" dirty="0" smtClean="0">
                          <a:solidFill>
                            <a:srgbClr val="FF0000"/>
                          </a:solidFill>
                          <a:latin typeface="Times New Roman" pitchFamily="18" charset="0"/>
                          <a:cs typeface="Times New Roman" pitchFamily="18" charset="0"/>
                        </a:rPr>
                        <a:t>Вместо</a:t>
                      </a:r>
                    </a:p>
                  </a:txBody>
                  <a:tcPr/>
                </a:tc>
                <a:tc>
                  <a:txBody>
                    <a:bodyPr/>
                    <a:lstStyle/>
                    <a:p>
                      <a:r>
                        <a:rPr lang="fr-FR" sz="2400" dirty="0" smtClean="0">
                          <a:latin typeface="Times New Roman" pitchFamily="18" charset="0"/>
                          <a:cs typeface="Times New Roman" pitchFamily="18" charset="0"/>
                        </a:rPr>
                        <a:t>À</a:t>
                      </a:r>
                      <a:r>
                        <a:rPr lang="fr-FR" sz="2400" baseline="0" dirty="0" smtClean="0">
                          <a:latin typeface="Times New Roman" pitchFamily="18" charset="0"/>
                          <a:cs typeface="Times New Roman" pitchFamily="18" charset="0"/>
                        </a:rPr>
                        <a:t> la place de</a:t>
                      </a:r>
                    </a:p>
                    <a:p>
                      <a:r>
                        <a:rPr lang="fr-FR" sz="2400" baseline="0" dirty="0" smtClean="0">
                          <a:latin typeface="Times New Roman" pitchFamily="18" charset="0"/>
                          <a:cs typeface="Times New Roman" pitchFamily="18" charset="0"/>
                        </a:rPr>
                        <a:t>Au lieu de</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Вместо меня</a:t>
                      </a:r>
                      <a:endParaRPr lang="ru-RU"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À</a:t>
                      </a:r>
                      <a:r>
                        <a:rPr lang="fr-FR" sz="2400" baseline="0" dirty="0" smtClean="0">
                          <a:latin typeface="Times New Roman" pitchFamily="18" charset="0"/>
                          <a:cs typeface="Times New Roman" pitchFamily="18" charset="0"/>
                        </a:rPr>
                        <a:t> ma plac</a:t>
                      </a:r>
                      <a:r>
                        <a:rPr lang="ru-RU" sz="2400" baseline="0" dirty="0" smtClean="0">
                          <a:latin typeface="Times New Roman" pitchFamily="18" charset="0"/>
                          <a:cs typeface="Times New Roman" pitchFamily="18" charset="0"/>
                        </a:rPr>
                        <a:t>е</a:t>
                      </a:r>
                      <a:endParaRPr lang="ru-RU" sz="2400" dirty="0">
                        <a:latin typeface="Times New Roman" pitchFamily="18" charset="0"/>
                        <a:cs typeface="Times New Roman" pitchFamily="18" charset="0"/>
                      </a:endParaRPr>
                    </a:p>
                  </a:txBody>
                  <a:tcPr/>
                </a:tc>
              </a:tr>
            </a:tbl>
          </a:graphicData>
        </a:graphic>
      </p:graphicFrame>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latin typeface="Times New Roman" pitchFamily="18" charset="0"/>
                <a:cs typeface="Times New Roman" pitchFamily="18" charset="0"/>
              </a:rPr>
              <a:t>Женский род / </a:t>
            </a:r>
            <a:r>
              <a:rPr lang="fr-FR" u="sng" dirty="0" smtClean="0">
                <a:latin typeface="Times New Roman" pitchFamily="18" charset="0"/>
                <a:cs typeface="Times New Roman" pitchFamily="18" charset="0"/>
              </a:rPr>
              <a:t>féminin</a:t>
            </a:r>
            <a:endParaRPr lang="ru-RU" u="sng" dirty="0">
              <a:latin typeface="Times New Roman" pitchFamily="18" charset="0"/>
              <a:cs typeface="Times New Roman" pitchFamily="18" charset="0"/>
            </a:endParaRPr>
          </a:p>
        </p:txBody>
      </p:sp>
      <p:pic>
        <p:nvPicPr>
          <p:cNvPr id="6" name="Содержимое 5" descr="genitive-case-feminine-580x580.png"/>
          <p:cNvPicPr>
            <a:picLocks noGrp="1" noChangeAspect="1"/>
          </p:cNvPicPr>
          <p:nvPr>
            <p:ph idx="1"/>
          </p:nvPr>
        </p:nvPicPr>
        <p:blipFill>
          <a:blip r:embed="rId2" cstate="print"/>
          <a:stretch>
            <a:fillRect/>
          </a:stretch>
        </p:blipFill>
        <p:spPr>
          <a:xfrm>
            <a:off x="2362200" y="1653381"/>
            <a:ext cx="4419600" cy="4419600"/>
          </a:xfrm>
        </p:spPr>
      </p:pic>
      <p:sp>
        <p:nvSpPr>
          <p:cNvPr id="4" name="Нижний колонтитул 3"/>
          <p:cNvSpPr>
            <a:spLocks noGrp="1"/>
          </p:cNvSpPr>
          <p:nvPr>
            <p:ph type="ftr" sz="quarter" idx="11"/>
          </p:nvPr>
        </p:nvSpPr>
        <p:spPr/>
        <p:txBody>
          <a:bodyPr/>
          <a:lstStyle/>
          <a:p>
            <a:r>
              <a:rPr lang="fr-FR" dirty="0" smtClean="0">
                <a:hlinkClick r:id="rId3"/>
              </a:rPr>
              <a:t>https://burupo.com/ru/genitive-case-russian-endings-ru/</a:t>
            </a:r>
            <a:endParaRPr lang="ru-RU" dirty="0"/>
          </a:p>
        </p:txBody>
      </p:sp>
      <p:sp>
        <p:nvSpPr>
          <p:cNvPr id="5" name="Номер слайда 4"/>
          <p:cNvSpPr>
            <a:spLocks noGrp="1"/>
          </p:cNvSpPr>
          <p:nvPr>
            <p:ph type="sldNum" sz="quarter" idx="12"/>
          </p:nvPr>
        </p:nvSpPr>
        <p:spPr/>
        <p:txBody>
          <a:bodyPr/>
          <a:lstStyle/>
          <a:p>
            <a:fld id="{D6EC16DE-4369-4D13-A9EF-88BD68A342C7}" type="slidenum">
              <a:rPr lang="ru-RU" smtClean="0"/>
              <a:pPr/>
              <a:t>34</a:t>
            </a:fld>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a:t>
            </a:r>
            <a:r>
              <a:rPr lang="fr-FR" dirty="0" smtClean="0">
                <a:latin typeface="Times New Roman" pitchFamily="18" charset="0"/>
                <a:cs typeface="Times New Roman" pitchFamily="18" charset="0"/>
              </a:rPr>
              <a:t>désinence du GENITIF des féminins en -/a/ (1ère déclinaison) est :/i/ notée -Ы ou -И</a:t>
            </a:r>
            <a:r>
              <a:rPr lang="fr-FR"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désinence du GENITIF des féminins en signe mou (3ème déclinaison) est en -/i/ notée -и.</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latin typeface="Times New Roman" pitchFamily="18" charset="0"/>
                <a:cs typeface="Times New Roman" pitchFamily="18" charset="0"/>
              </a:rPr>
              <a:t>Мужской и средний род / </a:t>
            </a:r>
            <a:r>
              <a:rPr lang="fr-FR" u="sng" dirty="0" smtClean="0">
                <a:latin typeface="Times New Roman" pitchFamily="18" charset="0"/>
                <a:cs typeface="Times New Roman" pitchFamily="18" charset="0"/>
              </a:rPr>
              <a:t>masculin et neutre</a:t>
            </a:r>
            <a:endParaRPr lang="ru-RU" u="sng" dirty="0">
              <a:latin typeface="Times New Roman" pitchFamily="18" charset="0"/>
              <a:cs typeface="Times New Roman" pitchFamily="18" charset="0"/>
            </a:endParaRPr>
          </a:p>
        </p:txBody>
      </p:sp>
      <p:pic>
        <p:nvPicPr>
          <p:cNvPr id="6" name="Содержимое 5" descr="genitive-case_masculine-and-neuter-580x580.png"/>
          <p:cNvPicPr>
            <a:picLocks noGrp="1" noChangeAspect="1"/>
          </p:cNvPicPr>
          <p:nvPr>
            <p:ph idx="1"/>
          </p:nvPr>
        </p:nvPicPr>
        <p:blipFill>
          <a:blip r:embed="rId2" cstate="print"/>
          <a:stretch>
            <a:fillRect/>
          </a:stretch>
        </p:blipFill>
        <p:spPr>
          <a:xfrm>
            <a:off x="2362200" y="1653381"/>
            <a:ext cx="4419600" cy="4419600"/>
          </a:xfrm>
        </p:spPr>
      </p:pic>
      <p:sp>
        <p:nvSpPr>
          <p:cNvPr id="4" name="Нижний колонтитул 3"/>
          <p:cNvSpPr>
            <a:spLocks noGrp="1"/>
          </p:cNvSpPr>
          <p:nvPr>
            <p:ph type="ftr" sz="quarter" idx="11"/>
          </p:nvPr>
        </p:nvSpPr>
        <p:spPr/>
        <p:txBody>
          <a:bodyPr/>
          <a:lstStyle/>
          <a:p>
            <a:r>
              <a:rPr lang="fr-FR" dirty="0" smtClean="0">
                <a:hlinkClick r:id="rId3"/>
              </a:rPr>
              <a:t>https://burupo.com/ru/genitive-case-russian-endings-ru/</a:t>
            </a:r>
            <a:endParaRPr lang="ru-RU" dirty="0"/>
          </a:p>
        </p:txBody>
      </p:sp>
      <p:sp>
        <p:nvSpPr>
          <p:cNvPr id="5" name="Номер слайда 4"/>
          <p:cNvSpPr>
            <a:spLocks noGrp="1"/>
          </p:cNvSpPr>
          <p:nvPr>
            <p:ph type="sldNum" sz="quarter" idx="12"/>
          </p:nvPr>
        </p:nvSpPr>
        <p:spPr/>
        <p:txBody>
          <a:bodyPr/>
          <a:lstStyle/>
          <a:p>
            <a:fld id="{D6EC16DE-4369-4D13-A9EF-88BD68A342C7}" type="slidenum">
              <a:rPr lang="ru-RU" smtClean="0"/>
              <a:pPr/>
              <a:t>36</a:t>
            </a:fld>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a:t>
            </a:r>
            <a:r>
              <a:rPr lang="fr-FR" dirty="0" smtClean="0">
                <a:latin typeface="Times New Roman" pitchFamily="18" charset="0"/>
                <a:cs typeface="Times New Roman" pitchFamily="18" charset="0"/>
              </a:rPr>
              <a:t>désinence du GENITIF des masculins et neutres (2ème déclinaison) est /a/ notée -А ou -Я</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(certains masculins ont un génitif partitif en /-u/ noté -у ou -ю</a:t>
            </a:r>
            <a:r>
              <a:rPr lang="fr-FR"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RARE</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37</a:t>
            </a:fld>
            <a:endParaRPr lang="ru-RU"/>
          </a:p>
        </p:txBody>
      </p:sp>
      <p:sp>
        <p:nvSpPr>
          <p:cNvPr id="6" name="Стрелка вправо 5"/>
          <p:cNvSpPr/>
          <p:nvPr/>
        </p:nvSpPr>
        <p:spPr>
          <a:xfrm>
            <a:off x="3779912"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indent="0" fontAlgn="base">
              <a:buNone/>
            </a:pPr>
            <a:r>
              <a:rPr lang="ru-RU" sz="3000" dirty="0">
                <a:latin typeface="Times New Roman" pitchFamily="18" charset="0"/>
                <a:cs typeface="Times New Roman" pitchFamily="18" charset="0"/>
              </a:rPr>
              <a:t>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38</a:t>
            </a:fld>
            <a:endParaRPr lang="ru-RU"/>
          </a:p>
        </p:txBody>
      </p:sp>
      <p:pic>
        <p:nvPicPr>
          <p:cNvPr id="29697" name="Picture 1"/>
          <p:cNvPicPr>
            <a:picLocks noChangeAspect="1" noChangeArrowheads="1"/>
          </p:cNvPicPr>
          <p:nvPr/>
        </p:nvPicPr>
        <p:blipFill>
          <a:blip r:embed="rId2" cstate="print"/>
          <a:srcRect/>
          <a:stretch>
            <a:fillRect/>
          </a:stretch>
        </p:blipFill>
        <p:spPr bwMode="auto">
          <a:xfrm>
            <a:off x="147638" y="1695450"/>
            <a:ext cx="8848725" cy="34671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latin typeface="Times New Roman" pitchFamily="18" charset="0"/>
                <a:cs typeface="Times New Roman" pitchFamily="18" charset="0"/>
              </a:rPr>
              <a:t>Домашнее задание:</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Доделайте упражнения.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Кто </a:t>
            </a:r>
            <a:r>
              <a:rPr lang="ru-RU" dirty="0" smtClean="0">
                <a:latin typeface="Times New Roman" pitchFamily="18" charset="0"/>
                <a:cs typeface="Times New Roman" pitchFamily="18" charset="0"/>
              </a:rPr>
              <a:t>чаще пьет чай: русские или англичане?</a:t>
            </a:r>
          </a:p>
          <a:p>
            <a:pPr>
              <a:buNone/>
            </a:pP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39</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Objectifs du cours</a:t>
            </a:r>
            <a:endParaRPr lang="ru-RU" dirty="0"/>
          </a:p>
        </p:txBody>
      </p:sp>
      <p:sp>
        <p:nvSpPr>
          <p:cNvPr id="3" name="Содержимое 2"/>
          <p:cNvSpPr>
            <a:spLocks noGrp="1"/>
          </p:cNvSpPr>
          <p:nvPr>
            <p:ph idx="1"/>
          </p:nvPr>
        </p:nvSpPr>
        <p:spPr/>
        <p:txBody>
          <a:bodyPr>
            <a:normAutofit fontScale="92500"/>
          </a:bodyPr>
          <a:lstStyle/>
          <a:p>
            <a:r>
              <a:rPr lang="fr-FR" dirty="0" smtClean="0">
                <a:latin typeface="Times New Roman" pitchFamily="18" charset="0"/>
                <a:cs typeface="Times New Roman" pitchFamily="18" charset="0"/>
              </a:rPr>
              <a:t>Fonder </a:t>
            </a:r>
            <a:r>
              <a:rPr lang="fr-FR" dirty="0" smtClean="0">
                <a:solidFill>
                  <a:srgbClr val="FF0000"/>
                </a:solidFill>
                <a:latin typeface="Times New Roman" pitchFamily="18" charset="0"/>
                <a:cs typeface="Times New Roman" pitchFamily="18" charset="0"/>
              </a:rPr>
              <a:t>de bonnes bases de la grammaire russe </a:t>
            </a:r>
            <a:r>
              <a:rPr lang="fr-FR" dirty="0" smtClean="0">
                <a:latin typeface="Times New Roman" pitchFamily="18" charset="0"/>
                <a:cs typeface="Times New Roman" pitchFamily="18" charset="0"/>
              </a:rPr>
              <a:t>qui permettent de continuer d’étudier le russe de manière autonome.</a:t>
            </a:r>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Mener une conversation fluide sur certains sujets</a:t>
            </a:r>
            <a:r>
              <a:rPr lang="fr-FR" dirty="0" smtClean="0">
                <a:latin typeface="Times New Roman" pitchFamily="18" charset="0"/>
                <a:cs typeface="Times New Roman" pitchFamily="18" charset="0"/>
              </a:rPr>
              <a:t>, exprimer ses désirs, ses opinions, ses peurs, parler de son expérience et de ses projets. </a:t>
            </a:r>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Approfondir la connaissance de la culture </a:t>
            </a:r>
            <a:r>
              <a:rPr lang="fr-FR" dirty="0" smtClean="0">
                <a:latin typeface="Times New Roman" pitchFamily="18" charset="0"/>
                <a:cs typeface="Times New Roman" pitchFamily="18" charset="0"/>
              </a:rPr>
              <a:t>russe par le biais des exposés oraux tout le long de l’année.</a:t>
            </a:r>
            <a:endParaRPr lang="ru-RU"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latin typeface="Times New Roman" pitchFamily="18" charset="0"/>
                <a:cs typeface="Times New Roman" pitchFamily="18" charset="0"/>
              </a:rPr>
              <a:t>Список картинок и ссылок</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fr-FR" dirty="0" smtClean="0">
                <a:latin typeface="Times New Roman" pitchFamily="18" charset="0"/>
                <a:cs typeface="Times New Roman" pitchFamily="18" charset="0"/>
                <a:hlinkClick r:id="rId2"/>
              </a:rPr>
              <a:t>http://</a:t>
            </a:r>
            <a:r>
              <a:rPr lang="fr-FR" dirty="0" smtClean="0">
                <a:latin typeface="Times New Roman" pitchFamily="18" charset="0"/>
                <a:cs typeface="Times New Roman" pitchFamily="18" charset="0"/>
                <a:hlinkClick r:id="rId2"/>
              </a:rPr>
              <a:t>russe.inalco.chez.com/L0GRAM/GRAM_LO/verb_mvt_simpl.htm</a:t>
            </a:r>
            <a:r>
              <a:rPr lang="ru-RU" dirty="0" smtClean="0">
                <a:latin typeface="Times New Roman" pitchFamily="18" charset="0"/>
                <a:cs typeface="Times New Roman" pitchFamily="18" charset="0"/>
              </a:rPr>
              <a:t> </a:t>
            </a: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40</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Contenu</a:t>
            </a:r>
            <a:endParaRPr lang="ru-RU"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indent="0" algn="just">
              <a:lnSpc>
                <a:spcPct val="120000"/>
              </a:lnSpc>
              <a:buNone/>
            </a:pPr>
            <a:r>
              <a:rPr lang="fr-FR" sz="2000" dirty="0" smtClean="0">
                <a:latin typeface="Times New Roman" pitchFamily="18" charset="0"/>
                <a:cs typeface="Times New Roman" pitchFamily="18" charset="0"/>
              </a:rPr>
              <a:t>La grammaire de ce cours </a:t>
            </a:r>
            <a:r>
              <a:rPr lang="fr-FR" sz="2000" dirty="0" smtClean="0">
                <a:solidFill>
                  <a:srgbClr val="FF0000"/>
                </a:solidFill>
                <a:latin typeface="Times New Roman" pitchFamily="18" charset="0"/>
                <a:cs typeface="Times New Roman" pitchFamily="18" charset="0"/>
              </a:rPr>
              <a:t>inclut toutes les notions de base de la grammaire russe </a:t>
            </a:r>
            <a:r>
              <a:rPr lang="fr-FR" sz="2000" dirty="0" smtClean="0">
                <a:latin typeface="Times New Roman" pitchFamily="18" charset="0"/>
                <a:cs typeface="Times New Roman" pitchFamily="18" charset="0"/>
              </a:rPr>
              <a:t>(six cas, verbes irréguliers, verbes unidirectionnels et multidirectionnels, aspects) et la révisions des éléments étudiés au niveau A1. Les textes adaptés au niveau permettent de </a:t>
            </a:r>
            <a:r>
              <a:rPr lang="fr-FR" sz="2000" dirty="0" smtClean="0">
                <a:solidFill>
                  <a:srgbClr val="FF0000"/>
                </a:solidFill>
                <a:latin typeface="Times New Roman" pitchFamily="18" charset="0"/>
                <a:cs typeface="Times New Roman" pitchFamily="18" charset="0"/>
              </a:rPr>
              <a:t>perfectionner la lecture en cyrillique</a:t>
            </a:r>
            <a:r>
              <a:rPr lang="fr-FR" sz="2000" dirty="0" smtClean="0">
                <a:latin typeface="Times New Roman" pitchFamily="18" charset="0"/>
                <a:cs typeface="Times New Roman" pitchFamily="18" charset="0"/>
              </a:rPr>
              <a:t> tandis que les devoirs écrits </a:t>
            </a:r>
            <a:r>
              <a:rPr lang="fr-FR" sz="2000" dirty="0" smtClean="0">
                <a:solidFill>
                  <a:srgbClr val="FF0000"/>
                </a:solidFill>
                <a:latin typeface="Times New Roman" pitchFamily="18" charset="0"/>
                <a:cs typeface="Times New Roman" pitchFamily="18" charset="0"/>
              </a:rPr>
              <a:t>développent la capacité d’écriture </a:t>
            </a:r>
            <a:r>
              <a:rPr lang="fr-FR" sz="2000" dirty="0" smtClean="0">
                <a:latin typeface="Times New Roman" pitchFamily="18" charset="0"/>
                <a:cs typeface="Times New Roman" pitchFamily="18" charset="0"/>
              </a:rPr>
              <a:t>en russe (résumé des textes, description de ses voyages etc.). Dans la conversation, l’étudiant sera capable d’exprimer son opinion, ses désirs, son mécontentement, mener une courte discussion, parler de son expérience, exprimer ses peurs, raconter une longue histoire ; comprendre une explication, un conseil, des directions. </a:t>
            </a:r>
            <a:endParaRPr lang="ru-RU" sz="20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On attend de vous...</a:t>
            </a:r>
            <a:endParaRPr lang="ru-RU" dirty="0"/>
          </a:p>
        </p:txBody>
      </p:sp>
      <p:sp>
        <p:nvSpPr>
          <p:cNvPr id="3" name="Содержимое 2"/>
          <p:cNvSpPr>
            <a:spLocks noGrp="1"/>
          </p:cNvSpPr>
          <p:nvPr>
            <p:ph idx="1"/>
          </p:nvPr>
        </p:nvSpPr>
        <p:spPr/>
        <p:txBody>
          <a:bodyPr/>
          <a:lstStyle/>
          <a:p>
            <a:r>
              <a:rPr lang="fr-FR" dirty="0" smtClean="0">
                <a:latin typeface="Times New Roman" pitchFamily="18" charset="0"/>
                <a:cs typeface="Times New Roman" pitchFamily="18" charset="0"/>
              </a:rPr>
              <a:t>De l’assiduité (sans efforts de votre part les objectifs du cours ne seront pas atteints),</a:t>
            </a:r>
          </a:p>
          <a:p>
            <a:r>
              <a:rPr lang="fr-FR" dirty="0" smtClean="0">
                <a:latin typeface="Times New Roman" pitchFamily="18" charset="0"/>
                <a:cs typeface="Times New Roman" pitchFamily="18" charset="0"/>
              </a:rPr>
              <a:t>De la régularité ( 2 absence – maximum ),</a:t>
            </a:r>
          </a:p>
          <a:p>
            <a:r>
              <a:rPr lang="fr-FR" dirty="0" smtClean="0">
                <a:latin typeface="Times New Roman" pitchFamily="18" charset="0"/>
                <a:cs typeface="Times New Roman" pitchFamily="18" charset="0"/>
              </a:rPr>
              <a:t>De l’honnêteté (vous avez signé une charte antiplagiat, je vous le rappelle), </a:t>
            </a:r>
          </a:p>
          <a:p>
            <a:r>
              <a:rPr lang="fr-FR" dirty="0" smtClean="0">
                <a:latin typeface="Times New Roman" pitchFamily="18" charset="0"/>
                <a:cs typeface="Times New Roman" pitchFamily="18" charset="0"/>
              </a:rPr>
              <a:t>Du travail constant (à tous les cours vous aurez un petit contrôle).</a:t>
            </a:r>
            <a:endParaRPr lang="ru-RU" dirty="0" smtClean="0">
              <a:latin typeface="Times New Roman" pitchFamily="18" charset="0"/>
              <a:cs typeface="Times New Roman" pitchFamily="18" charset="0"/>
            </a:endParaRP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Règles du cours</a:t>
            </a:r>
            <a:endParaRPr lang="ru-RU" dirty="0"/>
          </a:p>
        </p:txBody>
      </p:sp>
      <p:sp>
        <p:nvSpPr>
          <p:cNvPr id="3" name="Содержимое 2"/>
          <p:cNvSpPr>
            <a:spLocks noGrp="1"/>
          </p:cNvSpPr>
          <p:nvPr>
            <p:ph idx="1"/>
          </p:nvPr>
        </p:nvSpPr>
        <p:spPr/>
        <p:txBody>
          <a:bodyPr>
            <a:normAutofit fontScale="92500" lnSpcReduction="10000"/>
          </a:bodyPr>
          <a:lstStyle/>
          <a:p>
            <a:pPr algn="just"/>
            <a:r>
              <a:rPr lang="fr-FR" dirty="0" smtClean="0">
                <a:latin typeface="Times New Roman" pitchFamily="18" charset="0"/>
                <a:cs typeface="Times New Roman" pitchFamily="18" charset="0"/>
              </a:rPr>
              <a:t>Chaque cours, vous aurez </a:t>
            </a:r>
            <a:r>
              <a:rPr lang="fr-FR" dirty="0" smtClean="0">
                <a:solidFill>
                  <a:srgbClr val="FF0000"/>
                </a:solidFill>
                <a:latin typeface="Times New Roman" pitchFamily="18" charset="0"/>
                <a:cs typeface="Times New Roman" pitchFamily="18" charset="0"/>
              </a:rPr>
              <a:t>un petit contrôle</a:t>
            </a:r>
            <a:r>
              <a:rPr lang="fr-FR" dirty="0" smtClean="0">
                <a:latin typeface="Times New Roman" pitchFamily="18" charset="0"/>
                <a:cs typeface="Times New Roman" pitchFamily="18" charset="0"/>
              </a:rPr>
              <a:t> (vraiment petit !) au milieu du cours (comme ça « j’avais un cours à monod » ne sera pas une excuse)</a:t>
            </a:r>
          </a:p>
          <a:p>
            <a:pPr algn="just"/>
            <a:r>
              <a:rPr lang="fr-FR" dirty="0" smtClean="0">
                <a:latin typeface="Times New Roman" pitchFamily="18" charset="0"/>
                <a:cs typeface="Times New Roman" pitchFamily="18" charset="0"/>
              </a:rPr>
              <a:t>Le </a:t>
            </a:r>
            <a:r>
              <a:rPr lang="fr-FR" dirty="0" smtClean="0">
                <a:solidFill>
                  <a:srgbClr val="FF0000"/>
                </a:solidFill>
                <a:latin typeface="Times New Roman" pitchFamily="18" charset="0"/>
                <a:cs typeface="Times New Roman" pitchFamily="18" charset="0"/>
              </a:rPr>
              <a:t>devoir est à rendre </a:t>
            </a:r>
            <a:r>
              <a:rPr lang="fr-FR" dirty="0" smtClean="0">
                <a:latin typeface="Times New Roman" pitchFamily="18" charset="0"/>
                <a:cs typeface="Times New Roman" pitchFamily="18" charset="0"/>
              </a:rPr>
              <a:t>! Chaque devoir ! Pas de devoir = pas de contrôle continu !</a:t>
            </a:r>
          </a:p>
          <a:p>
            <a:pPr algn="just"/>
            <a:r>
              <a:rPr lang="fr-FR" dirty="0" smtClean="0">
                <a:latin typeface="Times New Roman" pitchFamily="18" charset="0"/>
                <a:cs typeface="Times New Roman" pitchFamily="18" charset="0"/>
              </a:rPr>
              <a:t>Vous préparez vos dialogues d’examen pendant tout le semestre et chaque cours, je le demanderai à un binôme au hasard.</a:t>
            </a:r>
          </a:p>
          <a:p>
            <a:pPr algn="just"/>
            <a:r>
              <a:rPr lang="fr-FR" dirty="0" smtClean="0">
                <a:solidFill>
                  <a:srgbClr val="FF0000"/>
                </a:solidFill>
                <a:latin typeface="Times New Roman" pitchFamily="18" charset="0"/>
                <a:cs typeface="Times New Roman" pitchFamily="18" charset="0"/>
              </a:rPr>
              <a:t>On ne se moque pas de mon français ☺</a:t>
            </a:r>
            <a:endParaRPr lang="ru-RU" dirty="0" smtClean="0">
              <a:solidFill>
                <a:srgbClr val="FF0000"/>
              </a:solidFill>
              <a:latin typeface="Times New Roman" pitchFamily="18" charset="0"/>
              <a:cs typeface="Times New Roman" pitchFamily="18" charset="0"/>
            </a:endParaRP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u="sng" dirty="0" smtClean="0">
                <a:latin typeface="Times New Roman" pitchFamily="18" charset="0"/>
                <a:cs typeface="Times New Roman" pitchFamily="18" charset="0"/>
              </a:rPr>
              <a:t>Plan du cours</a:t>
            </a:r>
            <a:endParaRPr lang="ru-RU" dirty="0"/>
          </a:p>
        </p:txBody>
      </p:sp>
      <p:sp>
        <p:nvSpPr>
          <p:cNvPr id="3" name="Содержимое 2"/>
          <p:cNvSpPr>
            <a:spLocks noGrp="1"/>
          </p:cNvSpPr>
          <p:nvPr>
            <p:ph idx="1"/>
          </p:nvPr>
        </p:nvSpPr>
        <p:spPr/>
        <p:txBody>
          <a:bodyPr>
            <a:normAutofit lnSpcReduction="10000"/>
          </a:bodyPr>
          <a:lstStyle/>
          <a:p>
            <a:r>
              <a:rPr lang="fr-FR" dirty="0" smtClean="0">
                <a:latin typeface="Times New Roman" pitchFamily="18" charset="0"/>
                <a:cs typeface="Times New Roman" pitchFamily="18" charset="0"/>
              </a:rPr>
              <a:t>Les verbes « </a:t>
            </a:r>
            <a:r>
              <a:rPr lang="ru-RU" dirty="0" smtClean="0">
                <a:solidFill>
                  <a:srgbClr val="FF0000"/>
                </a:solidFill>
                <a:latin typeface="Times New Roman" pitchFamily="18" charset="0"/>
                <a:cs typeface="Times New Roman" pitchFamily="18" charset="0"/>
              </a:rPr>
              <a:t>идти</a:t>
            </a:r>
            <a:r>
              <a:rPr lang="fr-FR"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aller à pied</a:t>
            </a:r>
            <a:r>
              <a:rPr lang="en-US"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ехать</a:t>
            </a:r>
            <a:r>
              <a:rPr lang="fr-FR" dirty="0" smtClean="0">
                <a:latin typeface="Times New Roman" pitchFamily="18" charset="0"/>
                <a:cs typeface="Times New Roman" pitchFamily="18" charset="0"/>
              </a:rPr>
              <a:t> » (aller). </a:t>
            </a:r>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Les réponses aux questions « </a:t>
            </a:r>
            <a:r>
              <a:rPr lang="ru-RU" dirty="0" smtClean="0">
                <a:latin typeface="Times New Roman" pitchFamily="18" charset="0"/>
                <a:cs typeface="Times New Roman" pitchFamily="18" charset="0"/>
              </a:rPr>
              <a:t>Куда ты едешь/идешь?</a:t>
            </a:r>
            <a:r>
              <a:rPr lang="fr-FR" dirty="0" smtClean="0">
                <a:latin typeface="Times New Roman" pitchFamily="18" charset="0"/>
                <a:cs typeface="Times New Roman" pitchFamily="18" charset="0"/>
              </a:rPr>
              <a:t> » (Où vas-tu ?)</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a:t>
            </a:r>
            <a:r>
              <a:rPr lang="ru-RU" dirty="0" smtClean="0">
                <a:latin typeface="Times New Roman" pitchFamily="18" charset="0"/>
                <a:cs typeface="Times New Roman" pitchFamily="18" charset="0"/>
              </a:rPr>
              <a:t>Как? / На чем?</a:t>
            </a:r>
            <a:r>
              <a:rPr lang="fr-FR"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(Qu’est-ce que tu prends pour aller...?)</a:t>
            </a:r>
          </a:p>
          <a:p>
            <a:r>
              <a:rPr lang="ru-RU"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Les locutions figées avec les verbes en question.</a:t>
            </a:r>
          </a:p>
          <a:p>
            <a:r>
              <a:rPr lang="fr-FR" dirty="0" smtClean="0">
                <a:latin typeface="Times New Roman" pitchFamily="18" charset="0"/>
                <a:cs typeface="Times New Roman" pitchFamily="18" charset="0"/>
              </a:rPr>
              <a:t>Le </a:t>
            </a:r>
            <a:r>
              <a:rPr lang="fr-FR" dirty="0" smtClean="0">
                <a:solidFill>
                  <a:srgbClr val="FF0000"/>
                </a:solidFill>
                <a:latin typeface="Times New Roman" pitchFamily="18" charset="0"/>
                <a:cs typeface="Times New Roman" pitchFamily="18" charset="0"/>
              </a:rPr>
              <a:t>génitif</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complément du </a:t>
            </a:r>
            <a:r>
              <a:rPr lang="fr-FR" dirty="0" smtClean="0">
                <a:latin typeface="Times New Roman" pitchFamily="18" charset="0"/>
                <a:cs typeface="Times New Roman" pitchFamily="18" charset="0"/>
              </a:rPr>
              <a:t>nom, possession, abscence, après </a:t>
            </a:r>
            <a:r>
              <a:rPr lang="fr-FR" dirty="0">
                <a:latin typeface="Times New Roman" pitchFamily="18" charset="0"/>
                <a:cs typeface="Times New Roman" pitchFamily="18" charset="0"/>
              </a:rPr>
              <a:t>des </a:t>
            </a:r>
            <a:r>
              <a:rPr lang="fr-FR" dirty="0" smtClean="0">
                <a:latin typeface="Times New Roman" pitchFamily="18" charset="0"/>
                <a:cs typeface="Times New Roman" pitchFamily="18" charset="0"/>
              </a:rPr>
              <a:t>prépositions.</a:t>
            </a:r>
            <a:endParaRPr lang="fr-FR" dirty="0">
              <a:latin typeface="Times New Roman" pitchFamily="18" charset="0"/>
              <a:cs typeface="Times New Roman" pitchFamily="18" charset="0"/>
            </a:endParaRPr>
          </a:p>
          <a:p>
            <a:endParaRPr lang="fr-FR" b="1" dirty="0"/>
          </a:p>
          <a:p>
            <a:endParaRPr lang="fr-FR" b="1" dirty="0"/>
          </a:p>
          <a:p>
            <a:endParaRPr lang="fr-FR" dirty="0" smtClean="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C16DE-4369-4D13-A9EF-88BD68A342C7}" type="slidenum">
              <a:rPr lang="ru-RU" smtClean="0"/>
              <a:pPr/>
              <a:t>9</a:t>
            </a:fld>
            <a:endParaRPr lang="ru-RU"/>
          </a:p>
        </p:txBody>
      </p:sp>
      <p:pic>
        <p:nvPicPr>
          <p:cNvPr id="27650" name="Picture 2" descr="Картинки по запросу поехали"/>
          <p:cNvPicPr>
            <a:picLocks noChangeAspect="1" noChangeArrowheads="1"/>
          </p:cNvPicPr>
          <p:nvPr/>
        </p:nvPicPr>
        <p:blipFill>
          <a:blip r:embed="rId2" cstate="print"/>
          <a:srcRect/>
          <a:stretch>
            <a:fillRect/>
          </a:stretch>
        </p:blipFill>
        <p:spPr bwMode="auto">
          <a:xfrm>
            <a:off x="1547664" y="1680494"/>
            <a:ext cx="5832648" cy="388496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1415</Words>
  <Application>Microsoft Office PowerPoint</Application>
  <PresentationFormat>Экран (4:3)</PresentationFormat>
  <Paragraphs>268</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Polina Kuznetsova</vt:lpstr>
      <vt:lpstr>CENTRES D'INTÉRÊT</vt:lpstr>
      <vt:lpstr>Objectifs du cours</vt:lpstr>
      <vt:lpstr>Contenu</vt:lpstr>
      <vt:lpstr>On attend de vous...</vt:lpstr>
      <vt:lpstr>Règles du cours</vt:lpstr>
      <vt:lpstr>Plan du cours</vt:lpstr>
      <vt:lpstr>Слайд 9</vt:lpstr>
      <vt:lpstr>LES VERBES DE MOUVEMENT SIMPLES</vt:lpstr>
      <vt:lpstr>Les verbes déterminés</vt:lpstr>
      <vt:lpstr>Regardez!</vt:lpstr>
      <vt:lpstr>Les verbes indéterminés</vt:lpstr>
      <vt:lpstr>Regardez!</vt:lpstr>
      <vt:lpstr>ИДТИ́</vt:lpstr>
      <vt:lpstr>Слайд 16</vt:lpstr>
      <vt:lpstr>Слайд 17</vt:lpstr>
      <vt:lpstr>Е́ХАТЬ</vt:lpstr>
      <vt:lpstr>ИДТИ́ – Е́ХАТЬ</vt:lpstr>
      <vt:lpstr>ИДТИ́/Е́ХАТЬ – КУДА́?</vt:lpstr>
      <vt:lpstr>Adverbes à retenir</vt:lpstr>
      <vt:lpstr>ИДТИ́/Е́ХАТЬ – КАК?</vt:lpstr>
      <vt:lpstr>Устойчивые выражения: идти</vt:lpstr>
      <vt:lpstr>Устойчивые выражения: ехать</vt:lpstr>
      <vt:lpstr>Chaque toit a son propre style d’aller </vt:lpstr>
      <vt:lpstr>On commence</vt:lpstr>
      <vt:lpstr>Родѝтельный падѐж</vt:lpstr>
      <vt:lpstr>Le génitif</vt:lpstr>
      <vt:lpstr>C’est à qui? Это чьё?</vt:lpstr>
      <vt:lpstr>Le génitif de possession</vt:lpstr>
      <vt:lpstr>Absence </vt:lpstr>
      <vt:lpstr>Le génitif et les prépositions</vt:lpstr>
      <vt:lpstr>Le génitif et les prépositions</vt:lpstr>
      <vt:lpstr>Женский род / féminin</vt:lpstr>
      <vt:lpstr>Слайд 35</vt:lpstr>
      <vt:lpstr>Мужской и средний род / masculin et neutre</vt:lpstr>
      <vt:lpstr>Слайд 37</vt:lpstr>
      <vt:lpstr>Слайд 38</vt:lpstr>
      <vt:lpstr>Домашнее задание:</vt:lpstr>
      <vt:lpstr>Список картинок и ссылок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44</cp:revision>
  <dcterms:created xsi:type="dcterms:W3CDTF">2019-09-17T09:20:08Z</dcterms:created>
  <dcterms:modified xsi:type="dcterms:W3CDTF">2019-09-25T08:52:50Z</dcterms:modified>
</cp:coreProperties>
</file>