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7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925E-BCED-49CC-AF11-6F77AA1845FF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67AF-23C0-40EC-8239-E76082241373}" type="slidenum">
              <a:rPr lang="ru-RU" smtClean="0"/>
              <a:t>‹N°›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925E-BCED-49CC-AF11-6F77AA1845FF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67AF-23C0-40EC-8239-E76082241373}" type="slidenum">
              <a:rPr lang="ru-RU" smtClean="0"/>
              <a:t>‹N°›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925E-BCED-49CC-AF11-6F77AA1845FF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67AF-23C0-40EC-8239-E76082241373}" type="slidenum">
              <a:rPr lang="ru-RU" smtClean="0"/>
              <a:t>‹N°›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925E-BCED-49CC-AF11-6F77AA1845FF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67AF-23C0-40EC-8239-E76082241373}" type="slidenum">
              <a:rPr lang="ru-RU" smtClean="0"/>
              <a:t>‹N°›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925E-BCED-49CC-AF11-6F77AA1845FF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67AF-23C0-40EC-8239-E76082241373}" type="slidenum">
              <a:rPr lang="ru-RU" smtClean="0"/>
              <a:t>‹N°›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925E-BCED-49CC-AF11-6F77AA1845FF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67AF-23C0-40EC-8239-E76082241373}" type="slidenum">
              <a:rPr lang="ru-RU" smtClean="0"/>
              <a:t>‹N°›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925E-BCED-49CC-AF11-6F77AA1845FF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67AF-23C0-40EC-8239-E76082241373}" type="slidenum">
              <a:rPr lang="ru-RU" smtClean="0"/>
              <a:t>‹N°›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925E-BCED-49CC-AF11-6F77AA1845FF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67AF-23C0-40EC-8239-E76082241373}" type="slidenum">
              <a:rPr lang="ru-RU" smtClean="0"/>
              <a:t>‹N°›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925E-BCED-49CC-AF11-6F77AA1845FF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67AF-23C0-40EC-8239-E76082241373}" type="slidenum">
              <a:rPr lang="ru-RU" smtClean="0"/>
              <a:t>‹N°›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925E-BCED-49CC-AF11-6F77AA1845FF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67AF-23C0-40EC-8239-E76082241373}" type="slidenum">
              <a:rPr lang="ru-RU" smtClean="0"/>
              <a:t>‹N°›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925E-BCED-49CC-AF11-6F77AA1845FF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67AF-23C0-40EC-8239-E76082241373}" type="slidenum">
              <a:rPr lang="ru-RU" smtClean="0"/>
              <a:t>‹N°›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4925E-BCED-49CC-AF11-6F77AA1845FF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F67AF-23C0-40EC-8239-E76082241373}" type="slidenum">
              <a:rPr lang="ru-RU" smtClean="0"/>
              <a:t>‹N°›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saratov-restoran.ru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stronom.ru/recipe/10803/salat-olive-klassicheskij-sovetskij" TargetMode="External"/><Relationship Id="rId2" Type="http://schemas.openxmlformats.org/officeDocument/2006/relationships/hyperlink" Target="https://www.gastronom.ru/recipe/9891/salat-vinegret-s-kvashenoj-kapustoj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r.wikipedia.org/wiki/Daniil_Harms" TargetMode="External"/><Relationship Id="rId4" Type="http://schemas.openxmlformats.org/officeDocument/2006/relationships/hyperlink" Target="https://eda.ru/recepty/salaty/olive-po-sovetski-20471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Урок 7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590" y="2743041"/>
            <a:ext cx="8084820" cy="224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i="1" dirty="0">
                <a:latin typeface="Times New Roman" pitchFamily="18" charset="0"/>
                <a:cs typeface="Times New Roman" pitchFamily="18" charset="0"/>
              </a:rPr>
              <a:t>LE PREPOSITIONNEL SINGULIER DES SUBSTANTIFS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La désinence du PREPOSITIONNEL des féminins en -/a/ (1ère déclinaison) est :/e/ notée -E .</a:t>
            </a:r>
          </a:p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La désinence du PREPOSITIONNEL des masculins et neutres (2ème déclinaison) est /e/ notée -E .</a:t>
            </a:r>
            <a:br>
              <a:rPr lang="fr-FR" dirty="0">
                <a:latin typeface="Times New Roman" pitchFamily="18" charset="0"/>
                <a:cs typeface="Times New Roman" pitchFamily="18" charset="0"/>
              </a:rPr>
            </a:br>
            <a:r>
              <a:rPr lang="fr-FR" dirty="0">
                <a:latin typeface="Times New Roman" pitchFamily="18" charset="0"/>
                <a:cs typeface="Times New Roman" pitchFamily="18" charset="0"/>
              </a:rPr>
              <a:t>(Certains masculins ont une désinence  /u/ notée -У ou -Ю)</a:t>
            </a:r>
          </a:p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La désinence du PREPOSITIONNEL des féminins en signe mou (3ème déclinaison) est en -/i/ notée -И.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503011"/>
            <a:ext cx="8077200" cy="2720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Times New Roman" pitchFamily="18" charset="0"/>
                <a:cs typeface="Times New Roman" pitchFamily="18" charset="0"/>
              </a:rPr>
              <a:t>Le locatif masculin singulier en </a:t>
            </a:r>
            <a:r>
              <a:rPr lang="fr-FR" b="1" i="1" dirty="0">
                <a:latin typeface="Times New Roman" pitchFamily="18" charset="0"/>
                <a:cs typeface="Times New Roman" pitchFamily="18" charset="0"/>
              </a:rPr>
              <a:t>-у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fr-FR" dirty="0">
                <a:latin typeface="Times New Roman" pitchFamily="18" charset="0"/>
                <a:cs typeface="Times New Roman" pitchFamily="18" charset="0"/>
              </a:rPr>
              <a:t>Après les prépositions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 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на,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quelques masculins ont au prépositionnel la désinence -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(-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toujours accentuée :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на берегу, 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sur la rive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 ,   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лесу, 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dans la forêt,  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краю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(край), 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au bord ,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полу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sur le sol, </a:t>
            </a:r>
            <a:br>
              <a:rPr lang="fr-FR" i="1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на льду (лёд)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sur la glace;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саду,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dans le jardin  , 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носу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sur le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пег, 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углу (угол)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dans le coin</a:t>
            </a:r>
            <a:br>
              <a:rPr lang="fr-FR" i="1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во рту (рот)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dans la bouche, 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котором часу?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à quelle heure?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снегу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dans la neige ,</a:t>
            </a:r>
            <a:br>
              <a:rPr lang="fr-FR" i="1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в этом году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cette année,   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шкафу (шкаф)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dans l'armoire, 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лугу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dans le pré,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борту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à bord</a:t>
            </a:r>
            <a:br>
              <a:rPr lang="fr-FR" i="1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на мосту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sur le pont ,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лбу (лоб)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sur le front,  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балу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au bal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dirty="0">
                <a:latin typeface="Times New Roman" pitchFamily="18" charset="0"/>
                <a:cs typeface="Times New Roman" pitchFamily="18" charset="0"/>
              </a:rPr>
              <a:t>NB.Ces mots gardent leur forme en -e après la préposition o: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 лес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dans la forêt,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 л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 : 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au sujet de la forêt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Винегр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Картинки по запросу винегр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828675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зать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couper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дный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froid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ё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ный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bouilli, cuit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Свёкла,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свёклина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bettrave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Солёный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salé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Лук,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ковица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oignon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шка, карт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фель,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фелина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pomme de terre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Оливь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Картинки по запросу оливь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828675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7863199" cy="4343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Отвар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ть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(cuisiner)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морк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вь и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йца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нарезать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(couper)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лкими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(petit)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биками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(cubes)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Все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перемеш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ть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(mélanger)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запр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вить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(assaisonner)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майон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зом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смет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ной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(crème fraiche, fromage blanc)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САРАТОВЪ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Картинки по запросу саратов москва рестора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7187636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 занятия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Повторение материалов прошлого занятия.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Контрольная на тему «Транспорт».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Проверка упражнения на тему «Цифры».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Повторение темы «цифры». Упражнения с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“handouts 7”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Диалоги: номера телефонов, приглашение.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Повторение темы «Родительный падеж».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Повторение «Винительный падеж и Предложный падеж».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Обсуждение рецептов. Текст про винегрет.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Чтение текста Хармса.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Картинки по запросу саратов москва рестора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028" y="620688"/>
            <a:ext cx="8316924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hlinkClick r:id="rId2"/>
              </a:rPr>
              <a:t>https://saratov-restoran.ru/#menu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Интерьер ресторана "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Саратовъ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отражает самобытность и богатую историю города Саратов.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Залы отделаны в стилях разных временных эпох, однако основной акцент сделан на купеческий Саратов, поэтому в декоре много традиционных русских элементов, среди которых самовары и матрешки.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Daniil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Harms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4818" name="Picture 2" descr="Description de cette image, également commentée ci-aprè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772816"/>
            <a:ext cx="2666539" cy="42785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b="1" dirty="0">
                <a:latin typeface="Times New Roman" pitchFamily="18" charset="0"/>
                <a:cs typeface="Times New Roman" pitchFamily="18" charset="0"/>
              </a:rPr>
              <a:t>Daniil Harms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 (en russe : Даниил Хармс), né le 17 décembre 1905 (30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décembre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1905 </a:t>
            </a:r>
            <a:r>
              <a:rPr lang="fr-FR" u="sng" dirty="0">
                <a:latin typeface="Times New Roman" pitchFamily="18" charset="0"/>
                <a:cs typeface="Times New Roman" pitchFamily="18" charset="0"/>
              </a:rPr>
              <a:t>dans le calendrier grégorien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) à Saint-Pétersbourg et mort le 2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février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1942 à Léningrad, est un poète du début de l'ère soviétique considéré notamment comme un précurseur de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l'absurde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ССЫЛКИ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hlinkClick r:id="rId2"/>
              </a:rPr>
              <a:t>https://www.gastronom.ru/recipe/9891/salat-vinegret-s-kvashenoj-kapustoj</a:t>
            </a:r>
            <a:endParaRPr lang="ru-RU" dirty="0" smtClean="0"/>
          </a:p>
          <a:p>
            <a:r>
              <a:rPr lang="fr-FR" dirty="0" smtClean="0">
                <a:hlinkClick r:id="rId3"/>
              </a:rPr>
              <a:t>https://www.gastronom.ru/recipe/10803/salat-olive-klassicheskij-sovetskij</a:t>
            </a:r>
            <a:endParaRPr lang="ru-RU" dirty="0" smtClean="0"/>
          </a:p>
          <a:p>
            <a:r>
              <a:rPr lang="fr-FR" dirty="0" smtClean="0">
                <a:hlinkClick r:id="rId4"/>
              </a:rPr>
              <a:t>https://eda.ru/recepty/salaty/olive-po-sovetski-20471</a:t>
            </a:r>
            <a:endParaRPr lang="ru-RU" dirty="0" smtClean="0"/>
          </a:p>
          <a:p>
            <a:r>
              <a:rPr lang="fr-FR" dirty="0" smtClean="0">
                <a:hlinkClick r:id="rId5"/>
              </a:rPr>
              <a:t>https://fr.wikipedia.org/wiki/Daniil_Harms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Сколько</a:t>
            </a:r>
            <a:r>
              <a:rPr lang="fr-FR" u="sng" dirty="0" smtClean="0">
                <a:latin typeface="Times New Roman" pitchFamily="18" charset="0"/>
                <a:cs typeface="Times New Roman" pitchFamily="18" charset="0"/>
              </a:rPr>
              <a:t>? Combien?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Цифры.</a:t>
            </a:r>
            <a:r>
              <a:rPr lang="fr-FR" u="sng" dirty="0" smtClean="0">
                <a:latin typeface="Times New Roman" pitchFamily="18" charset="0"/>
                <a:cs typeface="Times New Roman" pitchFamily="18" charset="0"/>
              </a:rPr>
              <a:t> Chiffres.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49866"/>
            <a:ext cx="7632610" cy="418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Attention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: l'accent tonique se déplace sur le "а" de ..н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дцать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sauf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pour 11 et 14.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Même composition pour les nombres supérieurs</a:t>
            </a:r>
            <a:r>
              <a:rPr lang="fr-FR" dirty="0" smtClean="0"/>
              <a:t>.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847153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" pitchFamily="18" charset="0"/>
                <a:cs typeface="Times" pitchFamily="18" charset="0"/>
              </a:rPr>
              <a:t>Сколько тебе лет?</a:t>
            </a:r>
            <a:r>
              <a:rPr lang="fr-FR" dirty="0" smtClean="0">
                <a:latin typeface="Times" pitchFamily="18" charset="0"/>
                <a:cs typeface="Times" pitchFamily="18" charset="0"/>
              </a:rPr>
              <a:t> Quel âge as-tu?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vi-VN" dirty="0" smtClean="0">
                <a:latin typeface="Times" pitchFamily="18" charset="0"/>
                <a:cs typeface="Times" pitchFamily="18" charset="0"/>
              </a:rPr>
              <a:t>Ско́лько тебе лет?</a:t>
            </a:r>
            <a:r>
              <a:rPr lang="fr-FR" i="1" dirty="0" smtClean="0">
                <a:latin typeface="Times" pitchFamily="18" charset="0"/>
                <a:cs typeface="Times" pitchFamily="18" charset="0"/>
              </a:rPr>
              <a:t>Quel âge as-tu?</a:t>
            </a:r>
          </a:p>
          <a:p>
            <a:r>
              <a:rPr lang="vi-VN" dirty="0" smtClean="0">
                <a:latin typeface="Times" pitchFamily="18" charset="0"/>
                <a:cs typeface="Times" pitchFamily="18" charset="0"/>
              </a:rPr>
              <a:t>Ско́лько вам лет?</a:t>
            </a:r>
            <a:r>
              <a:rPr lang="fr-FR" i="1" dirty="0" smtClean="0">
                <a:latin typeface="Times" pitchFamily="18" charset="0"/>
                <a:cs typeface="Times" pitchFamily="18" charset="0"/>
              </a:rPr>
              <a:t>Quel âge avez-vous?</a:t>
            </a:r>
          </a:p>
          <a:p>
            <a:r>
              <a:rPr lang="vi-VN" dirty="0" smtClean="0">
                <a:latin typeface="Times" pitchFamily="18" charset="0"/>
                <a:cs typeface="Times" pitchFamily="18" charset="0"/>
              </a:rPr>
              <a:t>Ско́лько ему́ лет?</a:t>
            </a:r>
            <a:r>
              <a:rPr lang="fr-FR" i="1" dirty="0" smtClean="0">
                <a:latin typeface="Times" pitchFamily="18" charset="0"/>
                <a:cs typeface="Times" pitchFamily="18" charset="0"/>
              </a:rPr>
              <a:t>Quel âge a-t-il?</a:t>
            </a:r>
          </a:p>
          <a:p>
            <a:r>
              <a:rPr lang="vi-VN" dirty="0" smtClean="0">
                <a:latin typeface="Times" pitchFamily="18" charset="0"/>
                <a:cs typeface="Times" pitchFamily="18" charset="0"/>
              </a:rPr>
              <a:t>Ско́лько ей лет?</a:t>
            </a:r>
            <a:r>
              <a:rPr lang="fr-FR" i="1" dirty="0" smtClean="0">
                <a:latin typeface="Times" pitchFamily="18" charset="0"/>
                <a:cs typeface="Times" pitchFamily="18" charset="0"/>
              </a:rPr>
              <a:t>Quel âge a-t-elle?</a:t>
            </a:r>
          </a:p>
          <a:p>
            <a:r>
              <a:rPr lang="vi-VN" dirty="0" smtClean="0">
                <a:latin typeface="Times" pitchFamily="18" charset="0"/>
                <a:cs typeface="Times" pitchFamily="18" charset="0"/>
              </a:rPr>
              <a:t>Мне два́дцать лет.</a:t>
            </a:r>
            <a:r>
              <a:rPr lang="fr-FR" i="1" dirty="0" smtClean="0">
                <a:latin typeface="Times" pitchFamily="18" charset="0"/>
                <a:cs typeface="Times" pitchFamily="18" charset="0"/>
              </a:rPr>
              <a:t>J’ai 20 ans.</a:t>
            </a:r>
          </a:p>
          <a:p>
            <a:r>
              <a:rPr lang="vi-VN" dirty="0" smtClean="0">
                <a:latin typeface="Times" pitchFamily="18" charset="0"/>
                <a:cs typeface="Times" pitchFamily="18" charset="0"/>
              </a:rPr>
              <a:t>Ему́ оди́н год.</a:t>
            </a:r>
            <a:r>
              <a:rPr lang="fr-FR" i="1" dirty="0" smtClean="0">
                <a:latin typeface="Times" pitchFamily="18" charset="0"/>
                <a:cs typeface="Times" pitchFamily="18" charset="0"/>
              </a:rPr>
              <a:t>Il a un an.</a:t>
            </a:r>
          </a:p>
          <a:p>
            <a:r>
              <a:rPr lang="vi-VN" dirty="0" smtClean="0">
                <a:latin typeface="Times" pitchFamily="18" charset="0"/>
                <a:cs typeface="Times" pitchFamily="18" charset="0"/>
              </a:rPr>
              <a:t>Ей два (три, четы́ре) го́да.</a:t>
            </a:r>
            <a:r>
              <a:rPr lang="fr-FR" i="1" dirty="0" smtClean="0">
                <a:latin typeface="Times" pitchFamily="18" charset="0"/>
                <a:cs typeface="Times" pitchFamily="18" charset="0"/>
              </a:rPr>
              <a:t>Elle a deux (trois, quatre) ans.</a:t>
            </a:r>
          </a:p>
          <a:p>
            <a:r>
              <a:rPr lang="vi-VN" dirty="0" smtClean="0">
                <a:latin typeface="Times" pitchFamily="18" charset="0"/>
                <a:cs typeface="Times" pitchFamily="18" charset="0"/>
              </a:rPr>
              <a:t>Мне пять лет.</a:t>
            </a:r>
            <a:r>
              <a:rPr lang="fr-FR" i="1" dirty="0" smtClean="0">
                <a:latin typeface="Times" pitchFamily="18" charset="0"/>
                <a:cs typeface="Times" pitchFamily="18" charset="0"/>
              </a:rPr>
              <a:t>J’ai 5 ans.</a:t>
            </a:r>
          </a:p>
          <a:p>
            <a:r>
              <a:rPr lang="vi-VN" dirty="0" smtClean="0">
                <a:latin typeface="Times" pitchFamily="18" charset="0"/>
                <a:cs typeface="Times" pitchFamily="18" charset="0"/>
              </a:rPr>
              <a:t>Тебе шесть лет.</a:t>
            </a:r>
            <a:r>
              <a:rPr lang="fr-FR" i="1" dirty="0" smtClean="0">
                <a:latin typeface="Times" pitchFamily="18" charset="0"/>
                <a:cs typeface="Times" pitchFamily="18" charset="0"/>
              </a:rPr>
              <a:t>Tu as 6 ans.</a:t>
            </a:r>
          </a:p>
          <a:p>
            <a:r>
              <a:rPr lang="vi-VN" dirty="0" smtClean="0">
                <a:latin typeface="Times" pitchFamily="18" charset="0"/>
                <a:cs typeface="Times" pitchFamily="18" charset="0"/>
              </a:rPr>
              <a:t>Вам три́дцать оди́н год.</a:t>
            </a:r>
            <a:r>
              <a:rPr lang="fr-FR" i="1" dirty="0" smtClean="0">
                <a:latin typeface="Times" pitchFamily="18" charset="0"/>
                <a:cs typeface="Times" pitchFamily="18" charset="0"/>
              </a:rPr>
              <a:t>Vous avez 31 ans.</a:t>
            </a:r>
          </a:p>
          <a:p>
            <a:r>
              <a:rPr lang="vi-VN" dirty="0" smtClean="0">
                <a:latin typeface="Times" pitchFamily="18" charset="0"/>
                <a:cs typeface="Times" pitchFamily="18" charset="0"/>
              </a:rPr>
              <a:t>Мне ско́ро три́дцать.</a:t>
            </a:r>
            <a:r>
              <a:rPr lang="fr-FR" i="1" dirty="0" smtClean="0">
                <a:latin typeface="Times" pitchFamily="18" charset="0"/>
                <a:cs typeface="Times" pitchFamily="18" charset="0"/>
              </a:rPr>
              <a:t>Je vais bientôt avoir 30 ans.</a:t>
            </a:r>
            <a:endParaRPr lang="fr-FR" dirty="0" smtClean="0">
              <a:latin typeface="Times" pitchFamily="18" charset="0"/>
              <a:cs typeface="Times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latin typeface="Times" pitchFamily="18" charset="0"/>
                <a:cs typeface="Times" pitchFamily="18" charset="0"/>
              </a:rPr>
              <a:t>traduction de ans (années) (cf syntaxe des numéraux)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latin typeface="Times" pitchFamily="18" charset="0"/>
                <a:cs typeface="Times" pitchFamily="18" charset="0"/>
              </a:rPr>
              <a:t>1 (один) 21, 31,41,51,61,71,81,91,101</a:t>
            </a:r>
            <a:r>
              <a:rPr lang="fr-FR" dirty="0" smtClean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  </a:t>
            </a:r>
            <a:r>
              <a:rPr lang="fr-FR" b="1" dirty="0" smtClean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год</a:t>
            </a:r>
          </a:p>
          <a:p>
            <a:r>
              <a:rPr lang="fr-FR" dirty="0" smtClean="0">
                <a:latin typeface="Times" pitchFamily="18" charset="0"/>
                <a:cs typeface="Times" pitchFamily="18" charset="0"/>
              </a:rPr>
              <a:t>2, 3,4 22,</a:t>
            </a:r>
            <a:r>
              <a:rPr lang="ru-RU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fr-FR" dirty="0" smtClean="0">
                <a:latin typeface="Times" pitchFamily="18" charset="0"/>
                <a:cs typeface="Times" pitchFamily="18" charset="0"/>
              </a:rPr>
              <a:t>23,24,32,33,34,42,43,44,52,53,54,62,63,64…</a:t>
            </a:r>
            <a:r>
              <a:rPr lang="fr-FR" dirty="0" smtClean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г</a:t>
            </a:r>
            <a:r>
              <a:rPr lang="fr-FR" b="1" dirty="0" smtClean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о</a:t>
            </a:r>
            <a:r>
              <a:rPr lang="fr-FR" dirty="0" smtClean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да</a:t>
            </a:r>
          </a:p>
          <a:p>
            <a:r>
              <a:rPr lang="fr-FR" dirty="0" smtClean="0">
                <a:latin typeface="Times" pitchFamily="18" charset="0"/>
                <a:cs typeface="Times" pitchFamily="18" charset="0"/>
              </a:rPr>
              <a:t>5, 6,7,8,9,10,11,12,13,14,15,16,17,18,19,20  </a:t>
            </a:r>
            <a:r>
              <a:rPr lang="fr-FR" b="1" dirty="0" smtClean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лет</a:t>
            </a:r>
          </a:p>
          <a:p>
            <a:r>
              <a:rPr lang="fr-FR" dirty="0" smtClean="0">
                <a:latin typeface="Times" pitchFamily="18" charset="0"/>
                <a:cs typeface="Times" pitchFamily="18" charset="0"/>
              </a:rPr>
              <a:t>25à30, 35à40, 45à50, 55à60, 65à70, 75à80, 85à90, 95à100 </a:t>
            </a:r>
            <a:r>
              <a:rPr lang="ru-RU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fr-FR" b="1" dirty="0" smtClean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лет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Times" pitchFamily="18" charset="0"/>
                <a:cs typeface="Times" pitchFamily="18" charset="0"/>
              </a:rPr>
              <a:t>Datif des pronoms personels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>
                <a:latin typeface="Times" pitchFamily="18" charset="0"/>
                <a:cs typeface="Times" pitchFamily="18" charset="0"/>
              </a:rPr>
              <a:t>Les pronoms personnels changent au datif:</a:t>
            </a:r>
          </a:p>
          <a:p>
            <a:r>
              <a:rPr lang="vi-VN" dirty="0" smtClean="0">
                <a:latin typeface="Times" pitchFamily="18" charset="0"/>
                <a:cs typeface="Times" pitchFamily="18" charset="0"/>
              </a:rPr>
              <a:t>я – мне</a:t>
            </a:r>
            <a:br>
              <a:rPr lang="vi-VN" dirty="0" smtClean="0">
                <a:latin typeface="Times" pitchFamily="18" charset="0"/>
                <a:cs typeface="Times" pitchFamily="18" charset="0"/>
              </a:rPr>
            </a:br>
            <a:r>
              <a:rPr lang="vi-VN" dirty="0" smtClean="0">
                <a:latin typeface="Times" pitchFamily="18" charset="0"/>
                <a:cs typeface="Times" pitchFamily="18" charset="0"/>
              </a:rPr>
              <a:t>ты – тебе́</a:t>
            </a:r>
            <a:br>
              <a:rPr lang="vi-VN" dirty="0" smtClean="0">
                <a:latin typeface="Times" pitchFamily="18" charset="0"/>
                <a:cs typeface="Times" pitchFamily="18" charset="0"/>
              </a:rPr>
            </a:br>
            <a:r>
              <a:rPr lang="vi-VN" dirty="0" smtClean="0">
                <a:latin typeface="Times" pitchFamily="18" charset="0"/>
                <a:cs typeface="Times" pitchFamily="18" charset="0"/>
              </a:rPr>
              <a:t>он – ему́ / нему́*</a:t>
            </a:r>
            <a:br>
              <a:rPr lang="vi-VN" dirty="0" smtClean="0">
                <a:latin typeface="Times" pitchFamily="18" charset="0"/>
                <a:cs typeface="Times" pitchFamily="18" charset="0"/>
              </a:rPr>
            </a:br>
            <a:r>
              <a:rPr lang="vi-VN" dirty="0" smtClean="0">
                <a:latin typeface="Times" pitchFamily="18" charset="0"/>
                <a:cs typeface="Times" pitchFamily="18" charset="0"/>
              </a:rPr>
              <a:t>она – ей / ней*</a:t>
            </a:r>
            <a:br>
              <a:rPr lang="vi-VN" dirty="0" smtClean="0">
                <a:latin typeface="Times" pitchFamily="18" charset="0"/>
                <a:cs typeface="Times" pitchFamily="18" charset="0"/>
              </a:rPr>
            </a:br>
            <a:r>
              <a:rPr lang="vi-VN" dirty="0" smtClean="0">
                <a:latin typeface="Times" pitchFamily="18" charset="0"/>
                <a:cs typeface="Times" pitchFamily="18" charset="0"/>
              </a:rPr>
              <a:t>оно – ему́ / нему́*</a:t>
            </a:r>
            <a:br>
              <a:rPr lang="vi-VN" dirty="0" smtClean="0">
                <a:latin typeface="Times" pitchFamily="18" charset="0"/>
                <a:cs typeface="Times" pitchFamily="18" charset="0"/>
              </a:rPr>
            </a:br>
            <a:r>
              <a:rPr lang="vi-VN" dirty="0" smtClean="0">
                <a:latin typeface="Times" pitchFamily="18" charset="0"/>
                <a:cs typeface="Times" pitchFamily="18" charset="0"/>
              </a:rPr>
              <a:t>мы – нам</a:t>
            </a:r>
            <a:br>
              <a:rPr lang="vi-VN" dirty="0" smtClean="0">
                <a:latin typeface="Times" pitchFamily="18" charset="0"/>
                <a:cs typeface="Times" pitchFamily="18" charset="0"/>
              </a:rPr>
            </a:br>
            <a:r>
              <a:rPr lang="vi-VN" dirty="0" smtClean="0">
                <a:latin typeface="Times" pitchFamily="18" charset="0"/>
                <a:cs typeface="Times" pitchFamily="18" charset="0"/>
              </a:rPr>
              <a:t>вы – вам</a:t>
            </a:r>
            <a:br>
              <a:rPr lang="vi-VN" dirty="0" smtClean="0">
                <a:latin typeface="Times" pitchFamily="18" charset="0"/>
                <a:cs typeface="Times" pitchFamily="18" charset="0"/>
              </a:rPr>
            </a:br>
            <a:r>
              <a:rPr lang="vi-VN" dirty="0" smtClean="0">
                <a:latin typeface="Times" pitchFamily="18" charset="0"/>
                <a:cs typeface="Times" pitchFamily="18" charset="0"/>
              </a:rPr>
              <a:t>они – им / ним*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i="1" dirty="0">
                <a:latin typeface="Times New Roman" pitchFamily="18" charset="0"/>
                <a:cs typeface="Times New Roman" pitchFamily="18" charset="0"/>
              </a:rPr>
              <a:t>L'ACCUSATIF SINGULIER DES SUBSTANTIFS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fr-FR" dirty="0">
                <a:latin typeface="Times New Roman" pitchFamily="18" charset="0"/>
                <a:cs typeface="Times New Roman" pitchFamily="18" charset="0"/>
              </a:rPr>
              <a:t>La désinence de l'accusatif des féminins en -/a/ (1ère déclinaison) est :/-u/ notée -У ou -Ю.</a:t>
            </a:r>
          </a:p>
          <a:p>
            <a:pPr algn="just"/>
            <a:r>
              <a:rPr lang="fr-FR" dirty="0">
                <a:latin typeface="Times New Roman" pitchFamily="18" charset="0"/>
                <a:cs typeface="Times New Roman" pitchFamily="18" charset="0"/>
              </a:rPr>
              <a:t>La désinence de l'accusatif des masculins et neutres (2ème déclinaison) dépend du 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sous - genre (animé/inanimé)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fr-FR" dirty="0">
                <a:latin typeface="Times New Roman" pitchFamily="18" charset="0"/>
                <a:cs typeface="Times New Roman" pitchFamily="18" charset="0"/>
              </a:rPr>
            </a:br>
            <a:r>
              <a:rPr lang="fr-FR" dirty="0">
                <a:latin typeface="Times New Roman" pitchFamily="18" charset="0"/>
                <a:cs typeface="Times New Roman" pitchFamily="18" charset="0"/>
              </a:rPr>
              <a:t>l'accusatif des inanimés est semblable à celle du nominatif</a:t>
            </a:r>
            <a:br>
              <a:rPr lang="fr-FR" dirty="0">
                <a:latin typeface="Times New Roman" pitchFamily="18" charset="0"/>
                <a:cs typeface="Times New Roman" pitchFamily="18" charset="0"/>
              </a:rPr>
            </a:br>
            <a:r>
              <a:rPr lang="fr-FR" dirty="0">
                <a:latin typeface="Times New Roman" pitchFamily="18" charset="0"/>
                <a:cs typeface="Times New Roman" pitchFamily="18" charset="0"/>
              </a:rPr>
              <a:t>l'accusatif des animés est semblable au génitif</a:t>
            </a:r>
          </a:p>
          <a:p>
            <a:pPr algn="just"/>
            <a:r>
              <a:rPr lang="fr-FR" dirty="0">
                <a:latin typeface="Times New Roman" pitchFamily="18" charset="0"/>
                <a:cs typeface="Times New Roman" pitchFamily="18" charset="0"/>
              </a:rPr>
              <a:t>La désinence de l'accusatif des féminins en signe mou (3ème déclinaison) est semblable à celle du nominatif.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346</Words>
  <Application>Microsoft Office PowerPoint</Application>
  <PresentationFormat>Affichage à l'écran (4:3)</PresentationFormat>
  <Paragraphs>70</Paragraphs>
  <Slides>24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Тема Office</vt:lpstr>
      <vt:lpstr>А2</vt:lpstr>
      <vt:lpstr>План занятия</vt:lpstr>
      <vt:lpstr>Сколько? Combien? Цифры. Chiffres.</vt:lpstr>
      <vt:lpstr>Présentation PowerPoint</vt:lpstr>
      <vt:lpstr>Même composition pour les nombres supérieurs.</vt:lpstr>
      <vt:lpstr>Сколько тебе лет? Quel âge as-tu?</vt:lpstr>
      <vt:lpstr>traduction de ans (années) (cf syntaxe des numéraux)</vt:lpstr>
      <vt:lpstr>Datif des pronoms personels</vt:lpstr>
      <vt:lpstr>L'ACCUSATIF SINGULIER DES SUBSTANTIFS</vt:lpstr>
      <vt:lpstr>Présentation PowerPoint</vt:lpstr>
      <vt:lpstr>LE PREPOSITIONNEL SINGULIER DES SUBSTANTIFS</vt:lpstr>
      <vt:lpstr>Présentation PowerPoint</vt:lpstr>
      <vt:lpstr>Le locatif masculin singulier en -у</vt:lpstr>
      <vt:lpstr>Винегрет</vt:lpstr>
      <vt:lpstr>Présentation PowerPoint</vt:lpstr>
      <vt:lpstr>Оливье</vt:lpstr>
      <vt:lpstr>Présentation PowerPoint</vt:lpstr>
      <vt:lpstr>Présentation PowerPoint</vt:lpstr>
      <vt:lpstr>САРАТОВЪ</vt:lpstr>
      <vt:lpstr>Présentation PowerPoint</vt:lpstr>
      <vt:lpstr>https://saratov-restoran.ru/#menu</vt:lpstr>
      <vt:lpstr>Daniil Harms</vt:lpstr>
      <vt:lpstr>Présentation PowerPoint</vt:lpstr>
      <vt:lpstr>ССЫЛКИ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А2</dc:title>
  <dc:creator>Asus</dc:creator>
  <cp:lastModifiedBy>Kuznetsova Polina</cp:lastModifiedBy>
  <cp:revision>2</cp:revision>
  <dcterms:created xsi:type="dcterms:W3CDTF">2019-11-13T13:17:05Z</dcterms:created>
  <dcterms:modified xsi:type="dcterms:W3CDTF">2019-11-13T16:49:56Z</dcterms:modified>
</cp:coreProperties>
</file>