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EDA0626-BB69-491E-BEF5-925DE0151416}"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DA0626-BB69-491E-BEF5-925DE0151416}"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DA0626-BB69-491E-BEF5-925DE0151416}"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DA0626-BB69-491E-BEF5-925DE0151416}"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EDA0626-BB69-491E-BEF5-925DE0151416}"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EDA0626-BB69-491E-BEF5-925DE0151416}" type="datetimeFigureOut">
              <a:rPr lang="ru-RU" smtClean="0"/>
              <a:t>02.12.2019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EDA0626-BB69-491E-BEF5-925DE0151416}" type="datetimeFigureOut">
              <a:rPr lang="ru-RU" smtClean="0"/>
              <a:t>02.12.2019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EDA0626-BB69-491E-BEF5-925DE0151416}" type="datetimeFigureOut">
              <a:rPr lang="ru-RU" smtClean="0"/>
              <a:t>02.12.2019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EDA0626-BB69-491E-BEF5-925DE0151416}" type="datetimeFigureOut">
              <a:rPr lang="ru-RU" smtClean="0"/>
              <a:t>02.12.2019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EDA0626-BB69-491E-BEF5-925DE0151416}" type="datetimeFigureOut">
              <a:rPr lang="ru-RU" smtClean="0"/>
              <a:t>02.12.2019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EDA0626-BB69-491E-BEF5-925DE0151416}" type="datetimeFigureOut">
              <a:rPr lang="ru-RU" smtClean="0"/>
              <a:t>02.12.2019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25F2FA3-B25A-46DF-93DE-9F31BA24296B}"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A0626-BB69-491E-BEF5-925DE0151416}" type="datetimeFigureOut">
              <a:rPr lang="ru-RU" smtClean="0"/>
              <a:t>02.12.2019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F2FA3-B25A-46DF-93DE-9F31BA24296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russe.inalco.chez.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latin typeface="Times New Roman" pitchFamily="18" charset="0"/>
                <a:cs typeface="Times New Roman" pitchFamily="18" charset="0"/>
              </a:rPr>
              <a:t>А2</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ru-RU" dirty="0" smtClean="0">
                <a:latin typeface="Times New Roman" pitchFamily="18" charset="0"/>
                <a:cs typeface="Times New Roman" pitchFamily="18" charset="0"/>
              </a:rPr>
              <a:t>10</a:t>
            </a:r>
            <a:endParaRPr lang="ru-RU"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lgn="just"/>
            <a:r>
              <a:rPr lang="fr-FR" dirty="0">
                <a:latin typeface="Times New Roman" pitchFamily="18" charset="0"/>
                <a:cs typeface="Times New Roman" pitchFamily="18" charset="0"/>
              </a:rPr>
              <a:t>• suffixe -</a:t>
            </a:r>
            <a:r>
              <a:rPr lang="ru-RU" dirty="0">
                <a:latin typeface="Times New Roman" pitchFamily="18" charset="0"/>
                <a:cs typeface="Times New Roman" pitchFamily="18" charset="0"/>
              </a:rPr>
              <a:t>ее</a:t>
            </a:r>
            <a:r>
              <a:rPr lang="fr-FR" dirty="0">
                <a:latin typeface="Times New Roman" pitchFamily="18" charset="0"/>
                <a:cs typeface="Times New Roman" pitchFamily="18" charset="0"/>
              </a:rPr>
              <a:t> (parfois réduit à -</a:t>
            </a:r>
            <a:r>
              <a:rPr lang="ru-RU" dirty="0">
                <a:latin typeface="Times New Roman" pitchFamily="18" charset="0"/>
                <a:cs typeface="Times New Roman" pitchFamily="18" charset="0"/>
              </a:rPr>
              <a:t>ей</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при</a:t>
            </a:r>
            <a:r>
              <a:rPr lang="ru-RU" b="1" dirty="0">
                <a:latin typeface="Times New Roman" pitchFamily="18" charset="0"/>
                <a:cs typeface="Times New Roman" pitchFamily="18" charset="0"/>
              </a:rPr>
              <a:t>я</a:t>
            </a:r>
            <a:r>
              <a:rPr lang="ru-RU" dirty="0">
                <a:latin typeface="Times New Roman" pitchFamily="18" charset="0"/>
                <a:cs typeface="Times New Roman" pitchFamily="18" charset="0"/>
              </a:rPr>
              <a:t>тный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agréable;</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при</a:t>
            </a:r>
            <a:r>
              <a:rPr lang="ru-RU" b="1" dirty="0">
                <a:latin typeface="Times New Roman" pitchFamily="18" charset="0"/>
                <a:cs typeface="Times New Roman" pitchFamily="18" charset="0"/>
              </a:rPr>
              <a:t>я</a:t>
            </a:r>
            <a:r>
              <a:rPr lang="ru-RU" dirty="0">
                <a:latin typeface="Times New Roman" pitchFamily="18" charset="0"/>
                <a:cs typeface="Times New Roman" pitchFamily="18" charset="0"/>
              </a:rPr>
              <a:t>тно</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agréablement </a:t>
            </a:r>
            <a:r>
              <a:rPr lang="ru-RU" i="1" dirty="0" err="1">
                <a:latin typeface="Times New Roman" pitchFamily="18" charset="0"/>
                <a:cs typeface="Times New Roman" pitchFamily="18" charset="0"/>
              </a:rPr>
              <a:t>à</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при</a:t>
            </a:r>
            <a:r>
              <a:rPr lang="ru-RU" b="1" dirty="0">
                <a:latin typeface="Times New Roman" pitchFamily="18" charset="0"/>
                <a:cs typeface="Times New Roman" pitchFamily="18" charset="0"/>
              </a:rPr>
              <a:t>я</a:t>
            </a:r>
            <a:r>
              <a:rPr lang="ru-RU" dirty="0">
                <a:latin typeface="Times New Roman" pitchFamily="18" charset="0"/>
                <a:cs typeface="Times New Roman" pitchFamily="18" charset="0"/>
              </a:rPr>
              <a:t>тн</a:t>
            </a:r>
            <a:r>
              <a:rPr lang="ru-RU" u="sng" dirty="0">
                <a:latin typeface="Times New Roman" pitchFamily="18" charset="0"/>
                <a:cs typeface="Times New Roman" pitchFamily="18" charset="0"/>
              </a:rPr>
              <a:t>ее</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при</a:t>
            </a:r>
            <a:r>
              <a:rPr lang="ru-RU" b="1" dirty="0">
                <a:latin typeface="Times New Roman" pitchFamily="18" charset="0"/>
                <a:cs typeface="Times New Roman" pitchFamily="18" charset="0"/>
              </a:rPr>
              <a:t>я</a:t>
            </a:r>
            <a:r>
              <a:rPr lang="ru-RU" dirty="0">
                <a:latin typeface="Times New Roman" pitchFamily="18" charset="0"/>
                <a:cs typeface="Times New Roman" pitchFamily="18" charset="0"/>
              </a:rPr>
              <a:t>тн</a:t>
            </a:r>
            <a:r>
              <a:rPr lang="ru-RU" u="sng" dirty="0">
                <a:latin typeface="Times New Roman" pitchFamily="18" charset="0"/>
                <a:cs typeface="Times New Roman" pitchFamily="18" charset="0"/>
              </a:rPr>
              <a:t>ей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plus agréable(ment).</a:t>
            </a:r>
            <a:endParaRPr lang="ru-RU"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L'accent est comme à la forme courte du féminin :</a:t>
            </a:r>
            <a:br>
              <a:rPr lang="fr-FR" dirty="0">
                <a:latin typeface="Times New Roman" pitchFamily="18" charset="0"/>
                <a:cs typeface="Times New Roman" pitchFamily="18" charset="0"/>
              </a:rPr>
            </a:br>
            <a:r>
              <a:rPr lang="ru-RU" i="1" dirty="0">
                <a:latin typeface="Times New Roman" pitchFamily="18" charset="0"/>
                <a:cs typeface="Times New Roman" pitchFamily="18" charset="0"/>
              </a:rPr>
              <a:t>слаб</a:t>
            </a:r>
            <a:r>
              <a:rPr lang="fr-FR" b="1" i="1" dirty="0">
                <a:latin typeface="Times New Roman" pitchFamily="18" charset="0"/>
                <a:cs typeface="Times New Roman" pitchFamily="18" charset="0"/>
              </a:rPr>
              <a:t>e</a:t>
            </a:r>
            <a:r>
              <a:rPr lang="ru-RU" b="1" i="1" dirty="0">
                <a:latin typeface="Times New Roman" pitchFamily="18" charset="0"/>
                <a:cs typeface="Times New Roman" pitchFamily="18" charset="0"/>
              </a:rPr>
              <a:t>е</a:t>
            </a:r>
            <a:r>
              <a:rPr lang="fr-FR" i="1" dirty="0">
                <a:latin typeface="Times New Roman" pitchFamily="18" charset="0"/>
                <a:cs typeface="Times New Roman" pitchFamily="18" charset="0"/>
              </a:rPr>
              <a:t> (</a:t>
            </a:r>
            <a:r>
              <a:rPr lang="ru-RU" i="1" dirty="0">
                <a:latin typeface="Times New Roman" pitchFamily="18" charset="0"/>
                <a:cs typeface="Times New Roman" pitchFamily="18" charset="0"/>
              </a:rPr>
              <a:t>слабей</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plus faible, plus faiblement; </a:t>
            </a:r>
            <a:r>
              <a:rPr lang="ru-RU" i="1" dirty="0">
                <a:latin typeface="Times New Roman" pitchFamily="18" charset="0"/>
                <a:cs typeface="Times New Roman" pitchFamily="18" charset="0"/>
              </a:rPr>
              <a:t>скор</a:t>
            </a:r>
            <a:r>
              <a:rPr lang="fr-FR" b="1" i="1" dirty="0">
                <a:latin typeface="Times New Roman" pitchFamily="18" charset="0"/>
                <a:cs typeface="Times New Roman" pitchFamily="18" charset="0"/>
              </a:rPr>
              <a:t>e</a:t>
            </a:r>
            <a:r>
              <a:rPr lang="ru-RU" b="1" i="1" dirty="0">
                <a:latin typeface="Times New Roman" pitchFamily="18" charset="0"/>
                <a:cs typeface="Times New Roman" pitchFamily="18" charset="0"/>
              </a:rPr>
              <a:t>е</a:t>
            </a:r>
            <a:r>
              <a:rPr lang="fr-FR" i="1" dirty="0">
                <a:latin typeface="Times New Roman" pitchFamily="18" charset="0"/>
                <a:cs typeface="Times New Roman" pitchFamily="18" charset="0"/>
              </a:rPr>
              <a:t> (</a:t>
            </a:r>
            <a:r>
              <a:rPr lang="ru-RU" i="1" dirty="0">
                <a:latin typeface="Times New Roman" pitchFamily="18" charset="0"/>
                <a:cs typeface="Times New Roman" pitchFamily="18" charset="0"/>
              </a:rPr>
              <a:t>скорей</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plus rapide, plus vite.</a:t>
            </a:r>
            <a:endParaRPr lang="ru-RU"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 suffixe -e (non accentué) :</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dirty="0">
                <a:latin typeface="Times New Roman" pitchFamily="18" charset="0"/>
                <a:cs typeface="Times New Roman" pitchFamily="18" charset="0"/>
              </a:rPr>
              <a:t>C'est celui d'adjectifs ou adverbes dont le radical est terminé par une gutturale (</a:t>
            </a:r>
            <a:r>
              <a:rPr lang="ru-RU" dirty="0">
                <a:latin typeface="Times New Roman" pitchFamily="18" charset="0"/>
                <a:cs typeface="Times New Roman" pitchFamily="18" charset="0"/>
              </a:rPr>
              <a:t>г</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к</a:t>
            </a:r>
            <a:r>
              <a:rPr lang="fr-FR" dirty="0">
                <a:latin typeface="Times New Roman" pitchFamily="18" charset="0"/>
                <a:cs typeface="Times New Roman" pitchFamily="18" charset="0"/>
              </a:rPr>
              <a:t>, x) ou une dentate (</a:t>
            </a:r>
            <a:r>
              <a:rPr lang="ru-RU" dirty="0" err="1">
                <a:latin typeface="Times New Roman" pitchFamily="18" charset="0"/>
                <a:cs typeface="Times New Roman" pitchFamily="18" charset="0"/>
              </a:rPr>
              <a:t>д</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т</a:t>
            </a:r>
            <a:r>
              <a:rPr lang="fr-FR" dirty="0">
                <a:latin typeface="Times New Roman" pitchFamily="18" charset="0"/>
                <a:cs typeface="Times New Roman" pitchFamily="18" charset="0"/>
              </a:rPr>
              <a:t>) plus rarement par une sifflante (</a:t>
            </a:r>
            <a:r>
              <a:rPr lang="ru-RU" dirty="0" err="1">
                <a:latin typeface="Times New Roman" pitchFamily="18" charset="0"/>
                <a:cs typeface="Times New Roman" pitchFamily="18" charset="0"/>
              </a:rPr>
              <a:t>з</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с</a:t>
            </a:r>
            <a:r>
              <a:rPr lang="fr-FR" dirty="0">
                <a:latin typeface="Times New Roman" pitchFamily="18" charset="0"/>
                <a:cs typeface="Times New Roman" pitchFamily="18" charset="0"/>
              </a:rPr>
              <a:t>). Cette consonne finale subit la palatalisation et se transforme donc devant -e selon le schéma suivant:</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2050" name="Picture 2"/>
          <p:cNvPicPr>
            <a:picLocks noChangeAspect="1" noChangeArrowheads="1"/>
          </p:cNvPicPr>
          <p:nvPr/>
        </p:nvPicPr>
        <p:blipFill>
          <a:blip r:embed="rId2" cstate="print"/>
          <a:srcRect/>
          <a:stretch>
            <a:fillRect/>
          </a:stretch>
        </p:blipFill>
        <p:spPr bwMode="auto">
          <a:xfrm>
            <a:off x="507790" y="2492896"/>
            <a:ext cx="8240674" cy="231943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lgn="just"/>
            <a:r>
              <a:rPr lang="fr-FR" dirty="0">
                <a:latin typeface="Times New Roman" pitchFamily="18" charset="0"/>
                <a:cs typeface="Times New Roman" pitchFamily="18" charset="0"/>
              </a:rPr>
              <a:t>• Très souvent le suffixe -</a:t>
            </a:r>
            <a:r>
              <a:rPr lang="ru-RU" dirty="0">
                <a:latin typeface="Times New Roman" pitchFamily="18" charset="0"/>
                <a:cs typeface="Times New Roman" pitchFamily="18" charset="0"/>
              </a:rPr>
              <a:t>к</a:t>
            </a:r>
            <a:r>
              <a:rPr lang="fr-FR" dirty="0">
                <a:latin typeface="Times New Roman" pitchFamily="18" charset="0"/>
                <a:cs typeface="Times New Roman" pitchFamily="18" charset="0"/>
              </a:rPr>
              <a:t>- (-</a:t>
            </a:r>
            <a:r>
              <a:rPr lang="ru-RU" dirty="0" err="1">
                <a:latin typeface="Times New Roman" pitchFamily="18" charset="0"/>
                <a:cs typeface="Times New Roman" pitchFamily="18" charset="0"/>
              </a:rPr>
              <a:t>ок</a:t>
            </a:r>
            <a:r>
              <a:rPr lang="fr-FR" dirty="0">
                <a:latin typeface="Times New Roman" pitchFamily="18" charset="0"/>
                <a:cs typeface="Times New Roman" pitchFamily="18" charset="0"/>
              </a:rPr>
              <a:t>-) tombe :</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бл</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зкий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proche,</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близко</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près</a:t>
            </a:r>
            <a:r>
              <a:rPr lang="ru-RU" i="1" dirty="0" err="1">
                <a:latin typeface="Times New Roman" pitchFamily="18" charset="0"/>
                <a:cs typeface="Times New Roman" pitchFamily="18" charset="0"/>
              </a:rPr>
              <a:t>à</a:t>
            </a:r>
            <a:r>
              <a:rPr lang="fr-FR" i="1" dirty="0">
                <a:latin typeface="Times New Roman" pitchFamily="18" charset="0"/>
                <a:cs typeface="Times New Roman" pitchFamily="18" charset="0"/>
              </a:rPr>
              <a:t> </a:t>
            </a:r>
            <a:r>
              <a:rPr lang="ru-RU" dirty="0">
                <a:latin typeface="Times New Roman" pitchFamily="18" charset="0"/>
                <a:cs typeface="Times New Roman" pitchFamily="18" charset="0"/>
              </a:rPr>
              <a:t>бл</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же</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кор</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ткий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court </a:t>
            </a:r>
            <a:r>
              <a:rPr lang="ru-RU" i="1" dirty="0" err="1">
                <a:latin typeface="Times New Roman" pitchFamily="18" charset="0"/>
                <a:cs typeface="Times New Roman" pitchFamily="18" charset="0"/>
              </a:rPr>
              <a:t>à</a:t>
            </a:r>
            <a:r>
              <a:rPr lang="fr-FR" i="1" dirty="0">
                <a:latin typeface="Times New Roman" pitchFamily="18" charset="0"/>
                <a:cs typeface="Times New Roman" pitchFamily="18" charset="0"/>
              </a:rPr>
              <a:t> </a:t>
            </a:r>
            <a:r>
              <a:rPr lang="ru-RU" dirty="0">
                <a:latin typeface="Times New Roman" pitchFamily="18" charset="0"/>
                <a:cs typeface="Times New Roman" pitchFamily="18" charset="0"/>
              </a:rPr>
              <a:t>кор</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че</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узкий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étroit</a:t>
            </a:r>
            <a:r>
              <a:rPr lang="ru-RU" i="1" dirty="0" err="1">
                <a:latin typeface="Times New Roman" pitchFamily="18" charset="0"/>
                <a:cs typeface="Times New Roman" pitchFamily="18" charset="0"/>
              </a:rPr>
              <a:t>à</a:t>
            </a:r>
            <a:r>
              <a:rPr lang="fr-FR" i="1" dirty="0">
                <a:latin typeface="Times New Roman" pitchFamily="18" charset="0"/>
                <a:cs typeface="Times New Roman" pitchFamily="18" charset="0"/>
              </a:rPr>
              <a:t> </a:t>
            </a:r>
            <a:r>
              <a:rPr lang="ru-RU" b="1" dirty="0">
                <a:latin typeface="Times New Roman" pitchFamily="18" charset="0"/>
                <a:cs typeface="Times New Roman" pitchFamily="18" charset="0"/>
              </a:rPr>
              <a:t>у</a:t>
            </a:r>
            <a:r>
              <a:rPr lang="ru-RU" dirty="0">
                <a:latin typeface="Times New Roman" pitchFamily="18" charset="0"/>
                <a:cs typeface="Times New Roman" pitchFamily="18" charset="0"/>
              </a:rPr>
              <a:t>же</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 II existe, dans cette série, quelques rares adjectifs non terminés par une gutturale, une dentate ou une sifflante:</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выс</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кий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haut </a:t>
            </a:r>
            <a:r>
              <a:rPr lang="ru-RU" i="1" dirty="0" err="1">
                <a:latin typeface="Times New Roman" pitchFamily="18" charset="0"/>
                <a:cs typeface="Times New Roman" pitchFamily="18" charset="0"/>
              </a:rPr>
              <a:t>à</a:t>
            </a:r>
            <a:r>
              <a:rPr lang="fr-FR" i="1" dirty="0">
                <a:latin typeface="Times New Roman" pitchFamily="18" charset="0"/>
                <a:cs typeface="Times New Roman" pitchFamily="18" charset="0"/>
              </a:rPr>
              <a:t> </a:t>
            </a:r>
            <a:r>
              <a:rPr lang="ru-RU" dirty="0">
                <a:latin typeface="Times New Roman" pitchFamily="18" charset="0"/>
                <a:cs typeface="Times New Roman" pitchFamily="18" charset="0"/>
              </a:rPr>
              <a:t>выше</a:t>
            </a:r>
            <a:r>
              <a:rPr lang="fr-FR" i="1" dirty="0">
                <a:latin typeface="Times New Roman" pitchFamily="18" charset="0"/>
                <a:cs typeface="Times New Roman" pitchFamily="18" charset="0"/>
              </a:rPr>
              <a:t>;</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деш</a:t>
            </a:r>
            <a:r>
              <a:rPr lang="ru-RU" b="1" dirty="0">
                <a:latin typeface="Times New Roman" pitchFamily="18" charset="0"/>
                <a:cs typeface="Times New Roman" pitchFamily="18" charset="0"/>
              </a:rPr>
              <a:t>ё</a:t>
            </a:r>
            <a:r>
              <a:rPr lang="ru-RU" dirty="0">
                <a:latin typeface="Times New Roman" pitchFamily="18" charset="0"/>
                <a:cs typeface="Times New Roman" pitchFamily="18" charset="0"/>
              </a:rPr>
              <a:t>вый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b</a:t>
            </a:r>
            <a:r>
              <a:rPr lang="ru-RU" i="1" dirty="0">
                <a:latin typeface="Times New Roman" pitchFamily="18" charset="0"/>
                <a:cs typeface="Times New Roman" pitchFamily="18" charset="0"/>
              </a:rPr>
              <a:t>о</a:t>
            </a:r>
            <a:r>
              <a:rPr lang="fr-FR" i="1" dirty="0">
                <a:latin typeface="Times New Roman" pitchFamily="18" charset="0"/>
                <a:cs typeface="Times New Roman" pitchFamily="18" charset="0"/>
              </a:rPr>
              <a:t>n marché </a:t>
            </a:r>
            <a:r>
              <a:rPr lang="ru-RU" i="1" dirty="0" err="1">
                <a:latin typeface="Times New Roman" pitchFamily="18" charset="0"/>
                <a:cs typeface="Times New Roman" pitchFamily="18" charset="0"/>
              </a:rPr>
              <a:t>à</a:t>
            </a:r>
            <a:r>
              <a:rPr lang="fr-FR" i="1" dirty="0">
                <a:latin typeface="Times New Roman" pitchFamily="18" charset="0"/>
                <a:cs typeface="Times New Roman" pitchFamily="18" charset="0"/>
              </a:rPr>
              <a:t> </a:t>
            </a:r>
            <a:r>
              <a:rPr lang="ru-RU" dirty="0">
                <a:latin typeface="Times New Roman" pitchFamily="18" charset="0"/>
                <a:cs typeface="Times New Roman" pitchFamily="18" charset="0"/>
              </a:rPr>
              <a:t>деш</a:t>
            </a:r>
            <a:r>
              <a:rPr lang="ru-RU" b="1" dirty="0">
                <a:latin typeface="Times New Roman" pitchFamily="18" charset="0"/>
                <a:cs typeface="Times New Roman" pitchFamily="18" charset="0"/>
              </a:rPr>
              <a:t>е</a:t>
            </a:r>
            <a:r>
              <a:rPr lang="ru-RU" dirty="0">
                <a:latin typeface="Times New Roman" pitchFamily="18" charset="0"/>
                <a:cs typeface="Times New Roman" pitchFamily="18" charset="0"/>
              </a:rPr>
              <a:t>вле</a:t>
            </a:r>
            <a:r>
              <a:rPr lang="fr-FR" i="1" dirty="0">
                <a:latin typeface="Times New Roman" pitchFamily="18" charset="0"/>
                <a:cs typeface="Times New Roman" pitchFamily="18" charset="0"/>
              </a:rPr>
              <a:t>; </a:t>
            </a:r>
            <a:r>
              <a:rPr lang="ru-RU" dirty="0">
                <a:latin typeface="Times New Roman" pitchFamily="18" charset="0"/>
                <a:cs typeface="Times New Roman" pitchFamily="18" charset="0"/>
              </a:rPr>
              <a:t>шир</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кий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large</a:t>
            </a:r>
            <a:r>
              <a:rPr lang="ru-RU" i="1" dirty="0" err="1">
                <a:latin typeface="Times New Roman" pitchFamily="18" charset="0"/>
                <a:cs typeface="Times New Roman" pitchFamily="18" charset="0"/>
              </a:rPr>
              <a:t>à</a:t>
            </a:r>
            <a:r>
              <a:rPr lang="fr-FR" i="1" dirty="0">
                <a:latin typeface="Times New Roman" pitchFamily="18" charset="0"/>
                <a:cs typeface="Times New Roman" pitchFamily="18" charset="0"/>
              </a:rPr>
              <a:t> </a:t>
            </a:r>
            <a:r>
              <a:rPr lang="ru-RU" dirty="0">
                <a:latin typeface="Times New Roman" pitchFamily="18" charset="0"/>
                <a:cs typeface="Times New Roman" pitchFamily="18" charset="0"/>
              </a:rPr>
              <a:t>ш</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ре</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 Comparatifs irréguliers et suffixe -(</a:t>
            </a:r>
            <a:r>
              <a:rPr lang="ru-RU" dirty="0" err="1">
                <a:latin typeface="Times New Roman" pitchFamily="18" charset="0"/>
                <a:cs typeface="Times New Roman" pitchFamily="18" charset="0"/>
              </a:rPr>
              <a:t>ь</a:t>
            </a:r>
            <a:r>
              <a:rPr lang="fr-FR" dirty="0">
                <a:latin typeface="Times New Roman" pitchFamily="18" charset="0"/>
                <a:cs typeface="Times New Roman" pitchFamily="18" charset="0"/>
              </a:rPr>
              <a:t>)</a:t>
            </a:r>
            <a:r>
              <a:rPr lang="ru-RU" dirty="0" err="1">
                <a:latin typeface="Times New Roman" pitchFamily="18" charset="0"/>
                <a:cs typeface="Times New Roman" pitchFamily="18" charset="0"/>
              </a:rPr>
              <a:t>ше</a:t>
            </a:r>
            <a:r>
              <a:rPr lang="fr-FR" dirty="0">
                <a:latin typeface="Times New Roman" pitchFamily="18" charset="0"/>
                <a:cs typeface="Times New Roman" pitchFamily="18" charset="0"/>
              </a:rPr>
              <a:t>, limité à quelques </a:t>
            </a:r>
            <a:r>
              <a:rPr lang="fr-FR" dirty="0" smtClean="0">
                <a:latin typeface="Times New Roman" pitchFamily="18" charset="0"/>
                <a:cs typeface="Times New Roman" pitchFamily="18" charset="0"/>
              </a:rPr>
              <a:t>exceptions</a:t>
            </a:r>
            <a:endParaRPr lang="ru-RU"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3074" name="Picture 2"/>
          <p:cNvPicPr>
            <a:picLocks noChangeAspect="1" noChangeArrowheads="1"/>
          </p:cNvPicPr>
          <p:nvPr/>
        </p:nvPicPr>
        <p:blipFill>
          <a:blip r:embed="rId2" cstate="print"/>
          <a:srcRect/>
          <a:stretch>
            <a:fillRect/>
          </a:stretch>
        </p:blipFill>
        <p:spPr bwMode="auto">
          <a:xfrm>
            <a:off x="611560" y="1700808"/>
            <a:ext cx="8018521" cy="429414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lgn="just"/>
            <a:r>
              <a:rPr lang="ru-RU" b="1" dirty="0" err="1">
                <a:latin typeface="Times New Roman" pitchFamily="18" charset="0"/>
                <a:cs typeface="Times New Roman" pitchFamily="18" charset="0"/>
              </a:rPr>
              <a:t>Le</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complément</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du</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comparatif</a:t>
            </a:r>
            <a:endParaRPr lang="ru-RU" dirty="0">
              <a:latin typeface="Times New Roman" pitchFamily="18" charset="0"/>
              <a:cs typeface="Times New Roman" pitchFamily="18" charset="0"/>
            </a:endParaRPr>
          </a:p>
          <a:p>
            <a:pPr lvl="0" algn="just"/>
            <a:r>
              <a:rPr lang="fr-FR" dirty="0">
                <a:latin typeface="Times New Roman" pitchFamily="18" charset="0"/>
                <a:cs typeface="Times New Roman" pitchFamily="18" charset="0"/>
              </a:rPr>
              <a:t>Le complément du comparatif peut être au génitif: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Cette construction </a:t>
            </a:r>
            <a:r>
              <a:rPr lang="fr-FR" u="sng" dirty="0">
                <a:latin typeface="Times New Roman" pitchFamily="18" charset="0"/>
                <a:cs typeface="Times New Roman" pitchFamily="18" charset="0"/>
              </a:rPr>
              <a:t>au génitif n'est possible qu'avec un comparatif synthétique attribut du sujet</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Он старше</a:t>
            </a:r>
            <a:r>
              <a:rPr lang="fr-FR" dirty="0">
                <a:latin typeface="Times New Roman" pitchFamily="18" charset="0"/>
                <a:cs typeface="Times New Roman" pitchFamily="18" charset="0"/>
              </a:rPr>
              <a:t> </a:t>
            </a:r>
            <a:r>
              <a:rPr lang="ru-RU" u="sng" dirty="0">
                <a:latin typeface="Times New Roman" pitchFamily="18" charset="0"/>
                <a:cs typeface="Times New Roman" pitchFamily="18" charset="0"/>
              </a:rPr>
              <a:t>вас</a:t>
            </a:r>
            <a:r>
              <a:rPr lang="fr-FR" dirty="0">
                <a:latin typeface="Times New Roman" pitchFamily="18" charset="0"/>
                <a:cs typeface="Times New Roman" pitchFamily="18" charset="0"/>
              </a:rPr>
              <a:t>. // </a:t>
            </a:r>
            <a:r>
              <a:rPr lang="fr-FR" i="1" dirty="0">
                <a:latin typeface="Times New Roman" pitchFamily="18" charset="0"/>
                <a:cs typeface="Times New Roman" pitchFamily="18" charset="0"/>
              </a:rPr>
              <a:t>est plus âgé que vous.</a:t>
            </a:r>
            <a:endParaRPr lang="ru-RU" dirty="0">
              <a:latin typeface="Times New Roman" pitchFamily="18" charset="0"/>
              <a:cs typeface="Times New Roman" pitchFamily="18" charset="0"/>
            </a:endParaRPr>
          </a:p>
          <a:p>
            <a:pPr lvl="0" algn="just"/>
            <a:r>
              <a:rPr lang="fr-FR" dirty="0">
                <a:latin typeface="Times New Roman" pitchFamily="18" charset="0"/>
                <a:cs typeface="Times New Roman" pitchFamily="18" charset="0"/>
              </a:rPr>
              <a:t> Le complément du comparatif peut être aussi au cas exigé par sa fonction dans le phrase, introduit par </a:t>
            </a:r>
            <a:r>
              <a:rPr lang="ru-RU" dirty="0">
                <a:latin typeface="Times New Roman" pitchFamily="18" charset="0"/>
                <a:cs typeface="Times New Roman" pitchFamily="18" charset="0"/>
              </a:rPr>
              <a:t>чем</a:t>
            </a:r>
            <a:r>
              <a:rPr lang="fr-FR" dirty="0">
                <a:latin typeface="Times New Roman" pitchFamily="18" charset="0"/>
                <a:cs typeface="Times New Roman" pitchFamily="18" charset="0"/>
              </a:rPr>
              <a:t> ( une virgule précède toujours </a:t>
            </a:r>
            <a:r>
              <a:rPr lang="ru-RU" dirty="0">
                <a:latin typeface="Times New Roman" pitchFamily="18" charset="0"/>
                <a:cs typeface="Times New Roman" pitchFamily="18" charset="0"/>
              </a:rPr>
              <a:t>чем</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В этом доме жить лучше, чем в том. </a:t>
            </a:r>
            <a:r>
              <a:rPr lang="fr-FR" i="1" dirty="0">
                <a:latin typeface="Times New Roman" pitchFamily="18" charset="0"/>
                <a:cs typeface="Times New Roman" pitchFamily="18" charset="0"/>
              </a:rPr>
              <a:t>Dans cette maison-ci il fait mieux vivre que dans celle -là.</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lgn="just"/>
            <a:r>
              <a:rPr lang="fr-FR" u="sng" dirty="0">
                <a:latin typeface="Times New Roman" pitchFamily="18" charset="0"/>
                <a:cs typeface="Times New Roman" pitchFamily="18" charset="0"/>
              </a:rPr>
              <a:t>Le complément avec </a:t>
            </a:r>
            <a:r>
              <a:rPr lang="ru-RU" u="sng" dirty="0">
                <a:latin typeface="Times New Roman" pitchFamily="18" charset="0"/>
                <a:cs typeface="Times New Roman" pitchFamily="18" charset="0"/>
              </a:rPr>
              <a:t>чем</a:t>
            </a:r>
            <a:r>
              <a:rPr lang="fr-FR" u="sng" dirty="0">
                <a:latin typeface="Times New Roman" pitchFamily="18" charset="0"/>
                <a:cs typeface="Times New Roman" pitchFamily="18" charset="0"/>
              </a:rPr>
              <a:t> est la seule construction possible dans les cas suivants</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 pour le </a:t>
            </a:r>
            <a:r>
              <a:rPr lang="fr-FR" b="1" dirty="0">
                <a:latin typeface="Times New Roman" pitchFamily="18" charset="0"/>
                <a:cs typeface="Times New Roman" pitchFamily="18" charset="0"/>
              </a:rPr>
              <a:t>comparatif avec </a:t>
            </a:r>
            <a:r>
              <a:rPr lang="ru-RU" b="1" dirty="0">
                <a:latin typeface="Times New Roman" pitchFamily="18" charset="0"/>
                <a:cs typeface="Times New Roman" pitchFamily="18" charset="0"/>
              </a:rPr>
              <a:t>более</a:t>
            </a:r>
            <a:r>
              <a:rPr lang="fr-FR" b="1" dirty="0">
                <a:latin typeface="Times New Roman" pitchFamily="18" charset="0"/>
                <a:cs typeface="Times New Roman" pitchFamily="18" charset="0"/>
              </a:rPr>
              <a:t> ou </a:t>
            </a:r>
            <a:r>
              <a:rPr lang="ru-RU" b="1" dirty="0">
                <a:latin typeface="Times New Roman" pitchFamily="18" charset="0"/>
                <a:cs typeface="Times New Roman" pitchFamily="18" charset="0"/>
              </a:rPr>
              <a:t>менее</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Этот дом более высокий</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чем тот</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Cette maison-ci est plus haute que celle-là.</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 </a:t>
            </a:r>
            <a:r>
              <a:rPr lang="fr-FR" b="1" dirty="0">
                <a:latin typeface="Times New Roman" pitchFamily="18" charset="0"/>
                <a:cs typeface="Times New Roman" pitchFamily="18" charset="0"/>
              </a:rPr>
              <a:t>quand le deuxième terme de la comparaison est un mot invariable</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Сегодня погода холоднее</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чем вчера</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Aujourd'hui le temps est plus froid qu'hier.</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ru-RU" b="1" dirty="0" err="1">
                <a:latin typeface="Times New Roman" pitchFamily="18" charset="0"/>
                <a:cs typeface="Times New Roman" pitchFamily="18" charset="0"/>
              </a:rPr>
              <a:t>Renforcement</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du</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comparatif</a:t>
            </a:r>
            <a:endParaRPr lang="ru-RU" dirty="0">
              <a:latin typeface="Times New Roman" pitchFamily="18" charset="0"/>
              <a:cs typeface="Times New Roman" pitchFamily="18" charset="0"/>
            </a:endParaRPr>
          </a:p>
          <a:p>
            <a:pPr lvl="0" algn="just"/>
            <a:r>
              <a:rPr lang="fr-FR" dirty="0">
                <a:latin typeface="Times New Roman" pitchFamily="18" charset="0"/>
                <a:cs typeface="Times New Roman" pitchFamily="18" charset="0"/>
              </a:rPr>
              <a:t>Le comparatif suffixal peut être renforcé par un adverbe : </a:t>
            </a:r>
            <a:r>
              <a:rPr lang="ru-RU" dirty="0">
                <a:latin typeface="Times New Roman" pitchFamily="18" charset="0"/>
                <a:cs typeface="Times New Roman" pitchFamily="18" charset="0"/>
              </a:rPr>
              <a:t>гораздо</a:t>
            </a:r>
            <a:r>
              <a:rPr lang="fr-FR" dirty="0">
                <a:latin typeface="Times New Roman" pitchFamily="18" charset="0"/>
                <a:cs typeface="Times New Roman" pitchFamily="18" charset="0"/>
              </a:rPr>
              <a:t> ou </a:t>
            </a:r>
            <a:r>
              <a:rPr lang="ru-RU" dirty="0">
                <a:latin typeface="Times New Roman" pitchFamily="18" charset="0"/>
                <a:cs typeface="Times New Roman" pitchFamily="18" charset="0"/>
              </a:rPr>
              <a:t>намного</a:t>
            </a:r>
            <a:r>
              <a:rPr lang="fr-FR"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Он намного старше</a:t>
            </a:r>
            <a:r>
              <a:rPr lang="fr-FR" dirty="0">
                <a:latin typeface="Times New Roman" pitchFamily="18" charset="0"/>
                <a:cs typeface="Times New Roman" pitchFamily="18" charset="0"/>
              </a:rPr>
              <a:t> </a:t>
            </a:r>
            <a:r>
              <a:rPr lang="ru-RU" u="sng" dirty="0">
                <a:latin typeface="Times New Roman" pitchFamily="18" charset="0"/>
                <a:cs typeface="Times New Roman" pitchFamily="18" charset="0"/>
              </a:rPr>
              <a:t>вас</a:t>
            </a:r>
            <a:r>
              <a:rPr lang="fr-FR" dirty="0">
                <a:latin typeface="Times New Roman" pitchFamily="18" charset="0"/>
                <a:cs typeface="Times New Roman" pitchFamily="18" charset="0"/>
              </a:rPr>
              <a:t>. // </a:t>
            </a:r>
            <a:r>
              <a:rPr lang="fr-FR" i="1" dirty="0">
                <a:latin typeface="Times New Roman" pitchFamily="18" charset="0"/>
                <a:cs typeface="Times New Roman" pitchFamily="18" charset="0"/>
              </a:rPr>
              <a:t>est beaucoup plus âgé que vous.</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Аня гораздо красивее Оли</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Ania est beaucoup plus jolie que Olia.</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pPr algn="just"/>
            <a:r>
              <a:rPr lang="ru-RU" b="1" dirty="0" err="1">
                <a:latin typeface="Times New Roman" pitchFamily="18" charset="0"/>
                <a:cs typeface="Times New Roman" pitchFamily="18" charset="0"/>
              </a:rPr>
              <a:t>Le</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comparatif</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d'égalité</a:t>
            </a:r>
            <a:endParaRPr lang="ru-RU" dirty="0">
              <a:latin typeface="Times New Roman" pitchFamily="18" charset="0"/>
              <a:cs typeface="Times New Roman" pitchFamily="18" charset="0"/>
            </a:endParaRPr>
          </a:p>
          <a:p>
            <a:pPr algn="just"/>
            <a:r>
              <a:rPr lang="ru-RU" b="1" i="1" dirty="0">
                <a:latin typeface="Times New Roman" pitchFamily="18" charset="0"/>
                <a:cs typeface="Times New Roman" pitchFamily="18" charset="0"/>
              </a:rPr>
              <a:t>II </a:t>
            </a:r>
            <a:r>
              <a:rPr lang="ru-RU" b="1" i="1" dirty="0" err="1">
                <a:latin typeface="Times New Roman" pitchFamily="18" charset="0"/>
                <a:cs typeface="Times New Roman" pitchFamily="18" charset="0"/>
              </a:rPr>
              <a:t>est</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exprimé</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par</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такой же</a:t>
            </a:r>
            <a:r>
              <a:rPr lang="fr-FR" dirty="0">
                <a:latin typeface="Times New Roman" pitchFamily="18" charset="0"/>
                <a:cs typeface="Times New Roman" pitchFamily="18" charset="0"/>
              </a:rPr>
              <a:t> + </a:t>
            </a:r>
            <a:r>
              <a:rPr lang="fr-FR" i="1" dirty="0">
                <a:latin typeface="Times New Roman" pitchFamily="18" charset="0"/>
                <a:cs typeface="Times New Roman" pitchFamily="18" charset="0"/>
              </a:rPr>
              <a:t>adjectif à la forme longue.</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как</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и</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так же</a:t>
            </a:r>
            <a:r>
              <a:rPr lang="fr-FR" dirty="0">
                <a:latin typeface="Times New Roman" pitchFamily="18" charset="0"/>
                <a:cs typeface="Times New Roman" pitchFamily="18" charset="0"/>
              </a:rPr>
              <a:t> + </a:t>
            </a:r>
            <a:r>
              <a:rPr lang="fr-FR" i="1" dirty="0">
                <a:latin typeface="Times New Roman" pitchFamily="18" charset="0"/>
                <a:cs typeface="Times New Roman" pitchFamily="18" charset="0"/>
              </a:rPr>
              <a:t>adjectif à la forme courte ou adverbe..</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как</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и</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b="1" i="1" dirty="0" err="1">
                <a:latin typeface="Times New Roman" pitchFamily="18" charset="0"/>
                <a:cs typeface="Times New Roman" pitchFamily="18" charset="0"/>
              </a:rPr>
              <a:t>Exemples</a:t>
            </a:r>
            <a:r>
              <a:rPr lang="ru-RU" b="1" i="1"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Мы видели таких же красивых девушек, как (и) она.</a:t>
            </a:r>
          </a:p>
          <a:p>
            <a:pPr algn="just"/>
            <a:r>
              <a:rPr lang="ru-RU" dirty="0">
                <a:latin typeface="Times New Roman" pitchFamily="18" charset="0"/>
                <a:cs typeface="Times New Roman" pitchFamily="18" charset="0"/>
              </a:rPr>
              <a:t>Он так же умен, как (и) вы.</a:t>
            </a:r>
          </a:p>
          <a:p>
            <a:pPr algn="just"/>
            <a:r>
              <a:rPr lang="fr-FR" i="1" dirty="0">
                <a:latin typeface="Times New Roman" pitchFamily="18" charset="0"/>
                <a:cs typeface="Times New Roman" pitchFamily="18" charset="0"/>
              </a:rPr>
              <a:t>Nous avons vu des jeunes filles aussi jolies qu'elle.</a:t>
            </a:r>
            <a:endParaRPr lang="ru-RU" dirty="0">
              <a:latin typeface="Times New Roman" pitchFamily="18" charset="0"/>
              <a:cs typeface="Times New Roman" pitchFamily="18" charset="0"/>
            </a:endParaRPr>
          </a:p>
          <a:p>
            <a:pPr algn="just"/>
            <a:r>
              <a:rPr lang="fr-FR" i="1" dirty="0">
                <a:latin typeface="Times New Roman" pitchFamily="18" charset="0"/>
                <a:cs typeface="Times New Roman" pitchFamily="18" charset="0"/>
              </a:rPr>
              <a:t>Il est aussi intelligent que vous.</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a:latin typeface="Times New Roman" pitchFamily="18" charset="0"/>
                <a:cs typeface="Times New Roman" pitchFamily="18" charset="0"/>
              </a:rPr>
              <a:t>LE SUPERLATIF</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a:bodyPr>
          <a:lstStyle/>
          <a:p>
            <a:pPr algn="just"/>
            <a:r>
              <a:rPr lang="fr-FR" dirty="0">
                <a:latin typeface="Times New Roman" pitchFamily="18" charset="0"/>
                <a:cs typeface="Times New Roman" pitchFamily="18" charset="0"/>
              </a:rPr>
              <a:t>Le superlatif exprime le degré supérieur d'une qualité donnée par un adjectif ou un adverbe.</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Il existe deux superlatifs en russe. Ils ont une forme synthétique suffixée et une forme analytique composée  qui peuvent exprimer le superlatif relatif (suivi d'un complément), et le superlatif absolu. (non suivi d'un complément).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Attention également au superlatifs irréguliers!</a:t>
            </a:r>
          </a:p>
          <a:p>
            <a:r>
              <a:rPr lang="fr-FR" dirty="0"/>
              <a:t>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План занятия</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ru-RU" dirty="0" smtClean="0">
                <a:latin typeface="Times New Roman" pitchFamily="18" charset="0"/>
                <a:cs typeface="Times New Roman" pitchFamily="18" charset="0"/>
              </a:rPr>
              <a:t>Что вы делали на прошлой неделе?</a:t>
            </a:r>
          </a:p>
          <a:p>
            <a:r>
              <a:rPr lang="ru-RU" dirty="0" err="1" smtClean="0">
                <a:latin typeface="Times New Roman" pitchFamily="18" charset="0"/>
                <a:cs typeface="Times New Roman" pitchFamily="18" charset="0"/>
              </a:rPr>
              <a:t>Аудирование</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Глаголы терпеть и спать.</a:t>
            </a:r>
          </a:p>
          <a:p>
            <a:r>
              <a:rPr lang="ru-RU" dirty="0" smtClean="0">
                <a:latin typeface="Times New Roman" pitchFamily="18" charset="0"/>
                <a:cs typeface="Times New Roman" pitchFamily="18" charset="0"/>
              </a:rPr>
              <a:t>Ответы на 14 вопросов экзамена.</a:t>
            </a:r>
          </a:p>
          <a:p>
            <a:r>
              <a:rPr lang="ru-RU" dirty="0" smtClean="0">
                <a:latin typeface="Times New Roman" pitchFamily="18" charset="0"/>
                <a:cs typeface="Times New Roman" pitchFamily="18" charset="0"/>
              </a:rPr>
              <a:t>Степени сравнения прилагательных.</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algn="just"/>
            <a:r>
              <a:rPr lang="fr-FR" b="1" dirty="0">
                <a:latin typeface="Times New Roman" pitchFamily="18" charset="0"/>
                <a:cs typeface="Times New Roman" pitchFamily="18" charset="0"/>
              </a:rPr>
              <a:t>Le superlatif analytique</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a:t>
            </a:r>
            <a:r>
              <a:rPr lang="fr-FR" u="sng" dirty="0">
                <a:latin typeface="Times New Roman" pitchFamily="18" charset="0"/>
                <a:cs typeface="Times New Roman" pitchFamily="18" charset="0"/>
              </a:rPr>
              <a:t>adjectif précédé de </a:t>
            </a:r>
            <a:r>
              <a:rPr lang="ru-RU" u="sng" dirty="0">
                <a:latin typeface="Times New Roman" pitchFamily="18" charset="0"/>
                <a:cs typeface="Times New Roman" pitchFamily="18" charset="0"/>
              </a:rPr>
              <a:t>самый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qui se met au cas voulu par l'adjectif qu'il accompagne).</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Это </a:t>
            </a:r>
            <a:r>
              <a:rPr lang="ru-RU" u="sng" dirty="0">
                <a:latin typeface="Times New Roman" pitchFamily="18" charset="0"/>
                <a:cs typeface="Times New Roman" pitchFamily="18" charset="0"/>
              </a:rPr>
              <a:t>самая широкая</a:t>
            </a:r>
            <a:r>
              <a:rPr lang="ru-RU" dirty="0">
                <a:latin typeface="Times New Roman" pitchFamily="18" charset="0"/>
                <a:cs typeface="Times New Roman" pitchFamily="18" charset="0"/>
              </a:rPr>
              <a:t> улица в Москве, </a:t>
            </a:r>
            <a:r>
              <a:rPr lang="ru-RU" i="1" dirty="0">
                <a:latin typeface="Times New Roman" pitchFamily="18" charset="0"/>
                <a:cs typeface="Times New Roman" pitchFamily="18" charset="0"/>
              </a:rPr>
              <a:t>С' </a:t>
            </a:r>
            <a:r>
              <a:rPr lang="fr-FR" i="1" dirty="0">
                <a:latin typeface="Times New Roman" pitchFamily="18" charset="0"/>
                <a:cs typeface="Times New Roman" pitchFamily="18" charset="0"/>
              </a:rPr>
              <a:t>est la plus large rue de Moscou</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Это </a:t>
            </a:r>
            <a:r>
              <a:rPr lang="ru-RU" u="sng" dirty="0">
                <a:latin typeface="Times New Roman" pitchFamily="18" charset="0"/>
                <a:cs typeface="Times New Roman" pitchFamily="18" charset="0"/>
              </a:rPr>
              <a:t>самая широкая</a:t>
            </a:r>
            <a:r>
              <a:rPr lang="ru-RU" dirty="0">
                <a:latin typeface="Times New Roman" pitchFamily="18" charset="0"/>
                <a:cs typeface="Times New Roman" pitchFamily="18" charset="0"/>
              </a:rPr>
              <a:t> из московских улиц, </a:t>
            </a:r>
            <a:r>
              <a:rPr lang="ru-RU" i="1" dirty="0">
                <a:latin typeface="Times New Roman" pitchFamily="18" charset="0"/>
                <a:cs typeface="Times New Roman" pitchFamily="18" charset="0"/>
              </a:rPr>
              <a:t>С'</a:t>
            </a:r>
            <a:r>
              <a:rPr lang="fr-FR" i="1" dirty="0">
                <a:latin typeface="Times New Roman" pitchFamily="18" charset="0"/>
                <a:cs typeface="Times New Roman" pitchFamily="18" charset="0"/>
              </a:rPr>
              <a:t>est la plus large des rues de Moscou</a:t>
            </a:r>
            <a:r>
              <a:rPr lang="fr-FR" dirty="0">
                <a:latin typeface="Times New Roman" pitchFamily="18" charset="0"/>
                <a:cs typeface="Times New Roman" pitchFamily="18" charset="0"/>
              </a:rPr>
              <a:t>.</a:t>
            </a:r>
          </a:p>
          <a:p>
            <a:pPr algn="just"/>
            <a:r>
              <a:rPr lang="fr-FR" dirty="0">
                <a:latin typeface="Times New Roman" pitchFamily="18" charset="0"/>
                <a:cs typeface="Times New Roman" pitchFamily="18" charset="0"/>
              </a:rPr>
              <a:t>Remarque: Il s'agit là d'un superlatif relatif.</a:t>
            </a:r>
            <a:br>
              <a:rPr lang="fr-FR" dirty="0">
                <a:latin typeface="Times New Roman" pitchFamily="18" charset="0"/>
                <a:cs typeface="Times New Roman" pitchFamily="18" charset="0"/>
              </a:rPr>
            </a:b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Ou bien 1'</a:t>
            </a:r>
            <a:r>
              <a:rPr lang="fr-FR" u="sng" dirty="0">
                <a:latin typeface="Times New Roman" pitchFamily="18" charset="0"/>
                <a:cs typeface="Times New Roman" pitchFamily="18" charset="0"/>
              </a:rPr>
              <a:t>adjectif précédé de 1'adverbe </a:t>
            </a:r>
            <a:r>
              <a:rPr lang="ru-RU" u="sng" dirty="0">
                <a:latin typeface="Times New Roman" pitchFamily="18" charset="0"/>
                <a:cs typeface="Times New Roman" pitchFamily="18" charset="0"/>
              </a:rPr>
              <a:t>очень</a:t>
            </a:r>
            <a:r>
              <a:rPr lang="ru-RU" dirty="0">
                <a:latin typeface="Times New Roman" pitchFamily="18" charset="0"/>
                <a:cs typeface="Times New Roman" pitchFamily="18" charset="0"/>
              </a:rPr>
              <a:t>, </a:t>
            </a:r>
            <a:r>
              <a:rPr lang="fr-FR" i="1" dirty="0">
                <a:latin typeface="Times New Roman" pitchFamily="18" charset="0"/>
                <a:cs typeface="Times New Roman" pitchFamily="18" charset="0"/>
              </a:rPr>
              <a:t>très:</a:t>
            </a:r>
            <a:br>
              <a:rPr lang="fr-FR" i="1" dirty="0">
                <a:latin typeface="Times New Roman" pitchFamily="18" charset="0"/>
                <a:cs typeface="Times New Roman" pitchFamily="18" charset="0"/>
              </a:rPr>
            </a:br>
            <a:r>
              <a:rPr lang="ru-RU" dirty="0">
                <a:latin typeface="Times New Roman" pitchFamily="18" charset="0"/>
                <a:cs typeface="Times New Roman" pitchFamily="18" charset="0"/>
              </a:rPr>
              <a:t>Это </a:t>
            </a:r>
            <a:r>
              <a:rPr lang="ru-RU" u="sng" dirty="0">
                <a:latin typeface="Times New Roman" pitchFamily="18" charset="0"/>
                <a:cs typeface="Times New Roman" pitchFamily="18" charset="0"/>
              </a:rPr>
              <a:t>очень трудная</a:t>
            </a:r>
            <a:r>
              <a:rPr lang="ru-RU" dirty="0">
                <a:latin typeface="Times New Roman" pitchFamily="18" charset="0"/>
                <a:cs typeface="Times New Roman" pitchFamily="18" charset="0"/>
              </a:rPr>
              <a:t> задача</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c'est un probléme très difficile</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Remarque: Il s'agit là d'un superlatif absolu.</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fr-FR" b="1" dirty="0">
                <a:latin typeface="Times New Roman" pitchFamily="18" charset="0"/>
                <a:cs typeface="Times New Roman" pitchFamily="18" charset="0"/>
              </a:rPr>
              <a:t>Le superlatif synthétique</a:t>
            </a:r>
            <a:br>
              <a:rPr lang="fr-FR" b="1" dirty="0">
                <a:latin typeface="Times New Roman" pitchFamily="18" charset="0"/>
                <a:cs typeface="Times New Roman" pitchFamily="18" charset="0"/>
              </a:rPr>
            </a:b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C'est la  </a:t>
            </a:r>
            <a:r>
              <a:rPr lang="fr-FR" u="sng" dirty="0">
                <a:latin typeface="Times New Roman" pitchFamily="18" charset="0"/>
                <a:cs typeface="Times New Roman" pitchFamily="18" charset="0"/>
              </a:rPr>
              <a:t>forme suffixale en -ейший</a:t>
            </a:r>
            <a:r>
              <a:rPr lang="fr-FR" dirty="0">
                <a:latin typeface="Times New Roman" pitchFamily="18" charset="0"/>
                <a:cs typeface="Times New Roman" pitchFamily="18" charset="0"/>
              </a:rPr>
              <a:t> (-айший après chuintante), qui est une forme livresque:</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Это крупн</a:t>
            </a:r>
            <a:r>
              <a:rPr lang="fr-FR" u="sng" dirty="0">
                <a:latin typeface="Times New Roman" pitchFamily="18" charset="0"/>
                <a:cs typeface="Times New Roman" pitchFamily="18" charset="0"/>
              </a:rPr>
              <a:t>ейший</a:t>
            </a:r>
            <a:r>
              <a:rPr lang="fr-FR" dirty="0">
                <a:latin typeface="Times New Roman" pitchFamily="18" charset="0"/>
                <a:cs typeface="Times New Roman" pitchFamily="18" charset="0"/>
              </a:rPr>
              <a:t> завод в России, </a:t>
            </a:r>
            <a:r>
              <a:rPr lang="fr-FR" i="1" dirty="0">
                <a:latin typeface="Times New Roman" pitchFamily="18" charset="0"/>
                <a:cs typeface="Times New Roman" pitchFamily="18" charset="0"/>
              </a:rPr>
              <a:t>c'est la plus importante usine de Russie (en Russie)</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Remarque: Il s'agit là d'un superlatif relatif.</a:t>
            </a:r>
            <a:br>
              <a:rPr lang="fr-FR" dirty="0">
                <a:latin typeface="Times New Roman" pitchFamily="18" charset="0"/>
                <a:cs typeface="Times New Roman" pitchFamily="18" charset="0"/>
              </a:rPr>
            </a:b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Это кратч</a:t>
            </a:r>
            <a:r>
              <a:rPr lang="fr-FR" u="sng" dirty="0">
                <a:latin typeface="Times New Roman" pitchFamily="18" charset="0"/>
                <a:cs typeface="Times New Roman" pitchFamily="18" charset="0"/>
              </a:rPr>
              <a:t>айший</a:t>
            </a:r>
            <a:r>
              <a:rPr lang="fr-FR" dirty="0">
                <a:latin typeface="Times New Roman" pitchFamily="18" charset="0"/>
                <a:cs typeface="Times New Roman" pitchFamily="18" charset="0"/>
              </a:rPr>
              <a:t> путь, </a:t>
            </a:r>
            <a:r>
              <a:rPr lang="fr-FR" i="1" dirty="0">
                <a:latin typeface="Times New Roman" pitchFamily="18" charset="0"/>
                <a:cs typeface="Times New Roman" pitchFamily="18" charset="0"/>
              </a:rPr>
              <a:t>c'est le chemin le plus court.</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Remarque: Il s'agit là d'un superlatif absolu.</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fr-FR" b="1" dirty="0">
                <a:latin typeface="Times New Roman" pitchFamily="18" charset="0"/>
                <a:cs typeface="Times New Roman" pitchFamily="18" charset="0"/>
              </a:rPr>
              <a:t>Formation du superlatif synthétique:</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err="1">
                <a:latin typeface="Times New Roman" pitchFamily="18" charset="0"/>
                <a:cs typeface="Times New Roman" pitchFamily="18" charset="0"/>
              </a:rPr>
              <a:t>верн-ый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à </a:t>
            </a:r>
            <a:r>
              <a:rPr lang="ru-RU" dirty="0" err="1">
                <a:latin typeface="Times New Roman" pitchFamily="18" charset="0"/>
                <a:cs typeface="Times New Roman" pitchFamily="18" charset="0"/>
              </a:rPr>
              <a:t>верн-ейший</a:t>
            </a:r>
            <a:r>
              <a:rPr lang="ru-RU" dirty="0">
                <a:latin typeface="Times New Roman" pitchFamily="18" charset="0"/>
                <a:cs typeface="Times New Roman" pitchFamily="18" charset="0"/>
              </a:rPr>
              <a:t> </a:t>
            </a:r>
            <a:r>
              <a:rPr lang="fr-FR" i="1" dirty="0">
                <a:latin typeface="Times New Roman" pitchFamily="18" charset="0"/>
                <a:cs typeface="Times New Roman" pitchFamily="18" charset="0"/>
              </a:rPr>
              <a:t>fidèle</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                    </a:t>
            </a:r>
            <a:r>
              <a:rPr lang="ru-RU" dirty="0" err="1">
                <a:latin typeface="Times New Roman" pitchFamily="18" charset="0"/>
                <a:cs typeface="Times New Roman" pitchFamily="18" charset="0"/>
              </a:rPr>
              <a:t>нов-ый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à </a:t>
            </a:r>
            <a:r>
              <a:rPr lang="ru-RU" dirty="0" err="1">
                <a:latin typeface="Times New Roman" pitchFamily="18" charset="0"/>
                <a:cs typeface="Times New Roman" pitchFamily="18" charset="0"/>
              </a:rPr>
              <a:t>нов-ейший</a:t>
            </a:r>
            <a:r>
              <a:rPr lang="ru-RU" dirty="0">
                <a:latin typeface="Times New Roman" pitchFamily="18" charset="0"/>
                <a:cs typeface="Times New Roman" pitchFamily="18" charset="0"/>
              </a:rPr>
              <a:t> </a:t>
            </a:r>
            <a:r>
              <a:rPr lang="fr-FR" i="1" dirty="0">
                <a:latin typeface="Times New Roman" pitchFamily="18" charset="0"/>
                <a:cs typeface="Times New Roman" pitchFamily="18" charset="0"/>
              </a:rPr>
              <a:t>neuf</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                    </a:t>
            </a:r>
            <a:r>
              <a:rPr lang="ru-RU" dirty="0" err="1">
                <a:latin typeface="Times New Roman" pitchFamily="18" charset="0"/>
                <a:cs typeface="Times New Roman" pitchFamily="18" charset="0"/>
              </a:rPr>
              <a:t>крупн-ый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à </a:t>
            </a:r>
            <a:r>
              <a:rPr lang="ru-RU" dirty="0" err="1">
                <a:latin typeface="Times New Roman" pitchFamily="18" charset="0"/>
                <a:cs typeface="Times New Roman" pitchFamily="18" charset="0"/>
              </a:rPr>
              <a:t>крупн-ейший</a:t>
            </a:r>
            <a:r>
              <a:rPr lang="ru-RU" dirty="0">
                <a:latin typeface="Times New Roman" pitchFamily="18" charset="0"/>
                <a:cs typeface="Times New Roman" pitchFamily="18" charset="0"/>
              </a:rPr>
              <a:t> </a:t>
            </a:r>
            <a:r>
              <a:rPr lang="fr-FR" i="1" dirty="0">
                <a:latin typeface="Times New Roman" pitchFamily="18" charset="0"/>
                <a:cs typeface="Times New Roman" pitchFamily="18" charset="0"/>
              </a:rPr>
              <a:t>gros, important</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 </a:t>
            </a:r>
          </a:p>
          <a:p>
            <a:r>
              <a:rPr lang="fr-FR" i="1" dirty="0">
                <a:latin typeface="Times New Roman" pitchFamily="18" charset="0"/>
                <a:cs typeface="Times New Roman" pitchFamily="18" charset="0"/>
              </a:rPr>
              <a:t>Cas particuliers de formation après gutturales (avec palatalisation):</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                    </a:t>
            </a:r>
            <a:r>
              <a:rPr lang="ru-RU" dirty="0" err="1">
                <a:latin typeface="Times New Roman" pitchFamily="18" charset="0"/>
                <a:cs typeface="Times New Roman" pitchFamily="18" charset="0"/>
              </a:rPr>
              <a:t>сладк-ий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à </a:t>
            </a:r>
            <a:r>
              <a:rPr lang="ru-RU" dirty="0" err="1">
                <a:latin typeface="Times New Roman" pitchFamily="18" charset="0"/>
                <a:cs typeface="Times New Roman" pitchFamily="18" charset="0"/>
              </a:rPr>
              <a:t>сладч-айший</a:t>
            </a:r>
            <a:r>
              <a:rPr lang="ru-RU" dirty="0">
                <a:latin typeface="Times New Roman" pitchFamily="18" charset="0"/>
                <a:cs typeface="Times New Roman" pitchFamily="18" charset="0"/>
              </a:rPr>
              <a:t> </a:t>
            </a:r>
            <a:r>
              <a:rPr lang="fr-FR" i="1" dirty="0">
                <a:latin typeface="Times New Roman" pitchFamily="18" charset="0"/>
                <a:cs typeface="Times New Roman" pitchFamily="18" charset="0"/>
              </a:rPr>
              <a:t>fidèle</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                    </a:t>
            </a:r>
            <a:r>
              <a:rPr lang="ru-RU" dirty="0" err="1">
                <a:latin typeface="Times New Roman" pitchFamily="18" charset="0"/>
                <a:cs typeface="Times New Roman" pitchFamily="18" charset="0"/>
              </a:rPr>
              <a:t>строг-ий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à </a:t>
            </a:r>
            <a:r>
              <a:rPr lang="ru-RU" dirty="0" err="1">
                <a:latin typeface="Times New Roman" pitchFamily="18" charset="0"/>
                <a:cs typeface="Times New Roman" pitchFamily="18" charset="0"/>
              </a:rPr>
              <a:t>строж-айший</a:t>
            </a:r>
            <a:r>
              <a:rPr lang="ru-RU" dirty="0">
                <a:latin typeface="Times New Roman" pitchFamily="18" charset="0"/>
                <a:cs typeface="Times New Roman" pitchFamily="18" charset="0"/>
              </a:rPr>
              <a:t> </a:t>
            </a:r>
            <a:r>
              <a:rPr lang="fr-FR" i="1" dirty="0">
                <a:latin typeface="Times New Roman" pitchFamily="18" charset="0"/>
                <a:cs typeface="Times New Roman" pitchFamily="18" charset="0"/>
              </a:rPr>
              <a:t>fidèle</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                    </a:t>
            </a:r>
            <a:r>
              <a:rPr lang="ru-RU" dirty="0" err="1">
                <a:latin typeface="Times New Roman" pitchFamily="18" charset="0"/>
                <a:cs typeface="Times New Roman" pitchFamily="18" charset="0"/>
              </a:rPr>
              <a:t>тих-ий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à </a:t>
            </a:r>
            <a:r>
              <a:rPr lang="ru-RU" dirty="0" err="1">
                <a:latin typeface="Times New Roman" pitchFamily="18" charset="0"/>
                <a:cs typeface="Times New Roman" pitchFamily="18" charset="0"/>
              </a:rPr>
              <a:t>тиш-айший</a:t>
            </a:r>
            <a:r>
              <a:rPr lang="ru-RU" dirty="0">
                <a:latin typeface="Times New Roman" pitchFamily="18" charset="0"/>
                <a:cs typeface="Times New Roman" pitchFamily="18" charset="0"/>
              </a:rPr>
              <a:t> </a:t>
            </a:r>
            <a:r>
              <a:rPr lang="fr-FR" i="1" dirty="0">
                <a:latin typeface="Times New Roman" pitchFamily="18" charset="0"/>
                <a:cs typeface="Times New Roman" pitchFamily="18" charset="0"/>
              </a:rPr>
              <a:t>fidèle</a:t>
            </a:r>
            <a:endParaRPr lang="fr-FR" dirty="0">
              <a:latin typeface="Times New Roman" pitchFamily="18" charset="0"/>
              <a:cs typeface="Times New Roman" pitchFamily="18" charset="0"/>
            </a:endParaRPr>
          </a:p>
          <a:p>
            <a:r>
              <a:rPr lang="fr-FR" i="1" dirty="0">
                <a:latin typeface="Times New Roman" pitchFamily="18" charset="0"/>
                <a:cs typeface="Times New Roman" pitchFamily="18" charset="0"/>
              </a:rPr>
              <a:t>                   </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Dans un style très livresque la forme en </a:t>
            </a:r>
            <a:r>
              <a:rPr lang="fr-FR" b="1" i="1" dirty="0">
                <a:latin typeface="Times New Roman" pitchFamily="18" charset="0"/>
                <a:cs typeface="Times New Roman" pitchFamily="18" charset="0"/>
              </a:rPr>
              <a:t>-</a:t>
            </a:r>
            <a:r>
              <a:rPr lang="ru-RU" b="1" i="1" dirty="0" err="1">
                <a:latin typeface="Times New Roman" pitchFamily="18" charset="0"/>
                <a:cs typeface="Times New Roman" pitchFamily="18" charset="0"/>
              </a:rPr>
              <a:t>ейший</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peut être précédé du préfixe </a:t>
            </a:r>
            <a:r>
              <a:rPr lang="ru-RU" b="1" i="1" dirty="0" err="1">
                <a:latin typeface="Times New Roman" pitchFamily="18" charset="0"/>
                <a:cs typeface="Times New Roman" pitchFamily="18" charset="0"/>
              </a:rPr>
              <a:t>наи</a:t>
            </a:r>
            <a:r>
              <a:rPr lang="ru-RU" b="1" i="1" dirty="0">
                <a:latin typeface="Times New Roman" pitchFamily="18" charset="0"/>
                <a:cs typeface="Times New Roman" pitchFamily="18" charset="0"/>
              </a:rPr>
              <a:t>-</a:t>
            </a:r>
            <a:br>
              <a:rPr lang="ru-RU" b="1" i="1" dirty="0">
                <a:latin typeface="Times New Roman" pitchFamily="18" charset="0"/>
                <a:cs typeface="Times New Roman" pitchFamily="18" charset="0"/>
              </a:rPr>
            </a:br>
            <a:r>
              <a:rPr lang="ru-RU" dirty="0" err="1">
                <a:latin typeface="Times New Roman" pitchFamily="18" charset="0"/>
                <a:cs typeface="Times New Roman" pitchFamily="18" charset="0"/>
              </a:rPr>
              <a:t>найвернейший</a:t>
            </a:r>
            <a:r>
              <a:rPr lang="ru-RU" dirty="0">
                <a:latin typeface="Times New Roman" pitchFamily="18" charset="0"/>
                <a:cs typeface="Times New Roman" pitchFamily="18" charset="0"/>
              </a:rPr>
              <a:t> друг, </a:t>
            </a:r>
            <a:r>
              <a:rPr lang="fr-FR" i="1" dirty="0">
                <a:latin typeface="Times New Roman" pitchFamily="18" charset="0"/>
                <a:cs typeface="Times New Roman" pitchFamily="18" charset="0"/>
              </a:rPr>
              <a:t>l'ami le plus fidèle</a:t>
            </a:r>
            <a:endParaRPr lang="fr-FR" dirty="0">
              <a:latin typeface="Times New Roman" pitchFamily="18" charset="0"/>
              <a:cs typeface="Times New Roman" pitchFamily="18" charset="0"/>
            </a:endParaRPr>
          </a:p>
          <a:p>
            <a:r>
              <a:rPr lang="fr-FR" b="1" i="1" dirty="0">
                <a:latin typeface="Times New Roman" pitchFamily="18" charset="0"/>
                <a:cs typeface="Times New Roman" pitchFamily="18" charset="0"/>
              </a:rPr>
              <a:t>Le superlatif synthétique n'a pas de forme courte</a:t>
            </a:r>
            <a:endParaRPr lang="fr-FR" dirty="0">
              <a:latin typeface="Times New Roman" pitchFamily="18" charset="0"/>
              <a:cs typeface="Times New Roman" pitchFamily="18" charset="0"/>
            </a:endParaRP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fr-FR" b="1" dirty="0">
                <a:latin typeface="Times New Roman" pitchFamily="18" charset="0"/>
                <a:cs typeface="Times New Roman" pitchFamily="18" charset="0"/>
              </a:rPr>
              <a:t>Le superlatif relatif</a:t>
            </a:r>
            <a:br>
              <a:rPr lang="fr-FR" b="1" dirty="0">
                <a:latin typeface="Times New Roman" pitchFamily="18" charset="0"/>
                <a:cs typeface="Times New Roman" pitchFamily="18" charset="0"/>
              </a:rPr>
            </a:br>
            <a:r>
              <a:rPr lang="fr-FR" b="1" dirty="0">
                <a:latin typeface="Times New Roman" pitchFamily="18" charset="0"/>
                <a:cs typeface="Times New Roman" pitchFamily="18" charset="0"/>
              </a:rPr>
              <a:t>(avec un complément introduit par </a:t>
            </a:r>
            <a:r>
              <a:rPr lang="ru-RU" b="1" dirty="0">
                <a:latin typeface="Times New Roman" pitchFamily="18" charset="0"/>
                <a:cs typeface="Times New Roman" pitchFamily="18" charset="0"/>
              </a:rPr>
              <a:t>в + </a:t>
            </a:r>
            <a:r>
              <a:rPr lang="fr-FR" b="1" dirty="0">
                <a:latin typeface="Times New Roman" pitchFamily="18" charset="0"/>
                <a:cs typeface="Times New Roman" pitchFamily="18" charset="0"/>
              </a:rPr>
              <a:t>locatif ou </a:t>
            </a:r>
            <a:r>
              <a:rPr lang="ru-RU" b="1" dirty="0">
                <a:latin typeface="Times New Roman" pitchFamily="18" charset="0"/>
                <a:cs typeface="Times New Roman" pitchFamily="18" charset="0"/>
              </a:rPr>
              <a:t>из + </a:t>
            </a:r>
            <a:r>
              <a:rPr lang="fr-FR" b="1" dirty="0">
                <a:latin typeface="Times New Roman" pitchFamily="18" charset="0"/>
                <a:cs typeface="Times New Roman" pitchFamily="18" charset="0"/>
              </a:rPr>
              <a:t>génitif)</a:t>
            </a:r>
            <a:endParaRPr lang="fr-FR" dirty="0">
              <a:latin typeface="Times New Roman" pitchFamily="18" charset="0"/>
              <a:cs typeface="Times New Roman" pitchFamily="18" charset="0"/>
            </a:endParaRPr>
          </a:p>
          <a:p>
            <a:r>
              <a:rPr lang="ru-RU" dirty="0">
                <a:latin typeface="Times New Roman" pitchFamily="18" charset="0"/>
                <a:cs typeface="Times New Roman" pitchFamily="18" charset="0"/>
              </a:rPr>
              <a:t>П </a:t>
            </a:r>
            <a:r>
              <a:rPr lang="fr-FR" dirty="0">
                <a:latin typeface="Times New Roman" pitchFamily="18" charset="0"/>
                <a:cs typeface="Times New Roman" pitchFamily="18" charset="0"/>
              </a:rPr>
              <a:t>est exprimé le plus souvent par 1'</a:t>
            </a:r>
            <a:r>
              <a:rPr lang="fr-FR" u="sng" dirty="0">
                <a:latin typeface="Times New Roman" pitchFamily="18" charset="0"/>
                <a:cs typeface="Times New Roman" pitchFamily="18" charset="0"/>
              </a:rPr>
              <a:t>adjectif précédé de </a:t>
            </a:r>
            <a:r>
              <a:rPr lang="ru-RU" u="sng" dirty="0">
                <a:latin typeface="Times New Roman" pitchFamily="18" charset="0"/>
                <a:cs typeface="Times New Roman" pitchFamily="18" charset="0"/>
              </a:rPr>
              <a:t>самый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au cas voulu).</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Это </a:t>
            </a:r>
            <a:r>
              <a:rPr lang="ru-RU" u="sng" dirty="0">
                <a:latin typeface="Times New Roman" pitchFamily="18" charset="0"/>
                <a:cs typeface="Times New Roman" pitchFamily="18" charset="0"/>
              </a:rPr>
              <a:t>самая широкая</a:t>
            </a:r>
            <a:r>
              <a:rPr lang="ru-RU" dirty="0">
                <a:latin typeface="Times New Roman" pitchFamily="18" charset="0"/>
                <a:cs typeface="Times New Roman" pitchFamily="18" charset="0"/>
              </a:rPr>
              <a:t> улица в Москве, </a:t>
            </a:r>
            <a:r>
              <a:rPr lang="ru-RU" i="1" dirty="0">
                <a:latin typeface="Times New Roman" pitchFamily="18" charset="0"/>
                <a:cs typeface="Times New Roman" pitchFamily="18" charset="0"/>
              </a:rPr>
              <a:t>С' </a:t>
            </a:r>
            <a:r>
              <a:rPr lang="fr-FR" i="1" dirty="0">
                <a:latin typeface="Times New Roman" pitchFamily="18" charset="0"/>
                <a:cs typeface="Times New Roman" pitchFamily="18" charset="0"/>
              </a:rPr>
              <a:t>est la plus large rue de Moscou</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Это </a:t>
            </a:r>
            <a:r>
              <a:rPr lang="ru-RU" u="sng" dirty="0">
                <a:latin typeface="Times New Roman" pitchFamily="18" charset="0"/>
                <a:cs typeface="Times New Roman" pitchFamily="18" charset="0"/>
              </a:rPr>
              <a:t>самая широкая</a:t>
            </a:r>
            <a:r>
              <a:rPr lang="ru-RU" dirty="0">
                <a:latin typeface="Times New Roman" pitchFamily="18" charset="0"/>
                <a:cs typeface="Times New Roman" pitchFamily="18" charset="0"/>
              </a:rPr>
              <a:t> из московских улиц, </a:t>
            </a:r>
            <a:r>
              <a:rPr lang="ru-RU" i="1" dirty="0">
                <a:latin typeface="Times New Roman" pitchFamily="18" charset="0"/>
                <a:cs typeface="Times New Roman" pitchFamily="18" charset="0"/>
              </a:rPr>
              <a:t>С'</a:t>
            </a:r>
            <a:r>
              <a:rPr lang="fr-FR" i="1" dirty="0">
                <a:latin typeface="Times New Roman" pitchFamily="18" charset="0"/>
                <a:cs typeface="Times New Roman" pitchFamily="18" charset="0"/>
              </a:rPr>
              <a:t>est la plus large des rues de Moscou</a:t>
            </a:r>
            <a:r>
              <a:rPr lang="fr-FR" dirty="0">
                <a:latin typeface="Times New Roman" pitchFamily="18" charset="0"/>
                <a:cs typeface="Times New Roman" pitchFamily="18" charset="0"/>
              </a:rPr>
              <a:t>.</a:t>
            </a:r>
          </a:p>
          <a:p>
            <a:r>
              <a:rPr lang="fr-FR" dirty="0">
                <a:latin typeface="Times New Roman" pitchFamily="18" charset="0"/>
                <a:cs typeface="Times New Roman" pitchFamily="18" charset="0"/>
              </a:rPr>
              <a:t>On peut également utiliser le </a:t>
            </a:r>
            <a:r>
              <a:rPr lang="fr-FR" u="sng" dirty="0">
                <a:latin typeface="Times New Roman" pitchFamily="18" charset="0"/>
                <a:cs typeface="Times New Roman" pitchFamily="18" charset="0"/>
              </a:rPr>
              <a:t>comparatif suivi du génitif du pronom </a:t>
            </a:r>
            <a:r>
              <a:rPr lang="ru-RU" u="sng" dirty="0">
                <a:latin typeface="Times New Roman" pitchFamily="18" charset="0"/>
                <a:cs typeface="Times New Roman" pitchFamily="18" charset="0"/>
              </a:rPr>
              <a:t>весь</a:t>
            </a:r>
            <a:r>
              <a:rPr lang="ru-RU" dirty="0">
                <a:latin typeface="Times New Roman" pitchFamily="18" charset="0"/>
                <a:cs typeface="Times New Roman" pitchFamily="18" charset="0"/>
              </a:rPr>
              <a:t>, </a:t>
            </a:r>
            <a:r>
              <a:rPr lang="fr-FR" i="1" dirty="0">
                <a:latin typeface="Times New Roman" pitchFamily="18" charset="0"/>
                <a:cs typeface="Times New Roman" pitchFamily="18" charset="0"/>
              </a:rPr>
              <a:t>tout.</a:t>
            </a:r>
            <a:r>
              <a:rPr lang="ru-RU" dirty="0">
                <a:latin typeface="Times New Roman" pitchFamily="18" charset="0"/>
                <a:cs typeface="Times New Roman" pitchFamily="18" charset="0"/>
              </a:rPr>
              <a:t>Он </a:t>
            </a:r>
            <a:r>
              <a:rPr lang="ru-RU" u="sng" dirty="0">
                <a:latin typeface="Times New Roman" pitchFamily="18" charset="0"/>
                <a:cs typeface="Times New Roman" pitchFamily="18" charset="0"/>
              </a:rPr>
              <a:t>умнее всех</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II est plus intelligent que tous. Cest le plus intelligent.</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Plus rarement on rencontre une </a:t>
            </a:r>
            <a:r>
              <a:rPr lang="fr-FR" u="sng" dirty="0">
                <a:latin typeface="Times New Roman" pitchFamily="18" charset="0"/>
                <a:cs typeface="Times New Roman" pitchFamily="18" charset="0"/>
              </a:rPr>
              <a:t>forme suffixale en -</a:t>
            </a:r>
            <a:r>
              <a:rPr lang="ru-RU" u="sng" dirty="0" err="1">
                <a:latin typeface="Times New Roman" pitchFamily="18" charset="0"/>
                <a:cs typeface="Times New Roman" pitchFamily="18" charset="0"/>
              </a:rPr>
              <a:t>ейший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айший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après chuintante), forme livresque:</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Это крупн</a:t>
            </a:r>
            <a:r>
              <a:rPr lang="ru-RU" u="sng" dirty="0">
                <a:latin typeface="Times New Roman" pitchFamily="18" charset="0"/>
                <a:cs typeface="Times New Roman" pitchFamily="18" charset="0"/>
              </a:rPr>
              <a:t>ейший</a:t>
            </a:r>
            <a:r>
              <a:rPr lang="ru-RU" dirty="0">
                <a:latin typeface="Times New Roman" pitchFamily="18" charset="0"/>
                <a:cs typeface="Times New Roman" pitchFamily="18" charset="0"/>
              </a:rPr>
              <a:t> завод в России, </a:t>
            </a:r>
            <a:r>
              <a:rPr lang="fr-FR" i="1" dirty="0">
                <a:latin typeface="Times New Roman" pitchFamily="18" charset="0"/>
                <a:cs typeface="Times New Roman" pitchFamily="18" charset="0"/>
              </a:rPr>
              <a:t>c'est la plus importante usine de Russie (en Russie)</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Я выберу кратч</a:t>
            </a:r>
            <a:r>
              <a:rPr lang="ru-RU" u="sng" dirty="0">
                <a:latin typeface="Times New Roman" pitchFamily="18" charset="0"/>
                <a:cs typeface="Times New Roman" pitchFamily="18" charset="0"/>
              </a:rPr>
              <a:t>айший</a:t>
            </a:r>
            <a:r>
              <a:rPr lang="ru-RU" dirty="0">
                <a:latin typeface="Times New Roman" pitchFamily="18" charset="0"/>
                <a:cs typeface="Times New Roman" pitchFamily="18" charset="0"/>
              </a:rPr>
              <a:t> из этих путей, </a:t>
            </a:r>
            <a:r>
              <a:rPr lang="fr-FR" i="1" dirty="0">
                <a:latin typeface="Times New Roman" pitchFamily="18" charset="0"/>
                <a:cs typeface="Times New Roman" pitchFamily="18" charset="0"/>
              </a:rPr>
              <a:t>je choisirai la plus courte de ces routes.</a:t>
            </a:r>
            <a:endParaRPr lang="fr-FR" dirty="0">
              <a:latin typeface="Times New Roman" pitchFamily="18" charset="0"/>
              <a:cs typeface="Times New Roman" pitchFamily="18" charset="0"/>
            </a:endParaRPr>
          </a:p>
          <a:p>
            <a:r>
              <a:rPr lang="fr-FR" dirty="0"/>
              <a:t> </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r>
              <a:rPr lang="fr-FR" b="1" dirty="0">
                <a:latin typeface="Times New Roman" pitchFamily="18" charset="0"/>
                <a:cs typeface="Times New Roman" pitchFamily="18" charset="0"/>
              </a:rPr>
              <a:t>Le superlatif absolu</a:t>
            </a:r>
            <a:br>
              <a:rPr lang="fr-FR" b="1" dirty="0">
                <a:latin typeface="Times New Roman" pitchFamily="18" charset="0"/>
                <a:cs typeface="Times New Roman" pitchFamily="18" charset="0"/>
              </a:rPr>
            </a:br>
            <a:r>
              <a:rPr lang="fr-FR" b="1" dirty="0">
                <a:latin typeface="Times New Roman" pitchFamily="18" charset="0"/>
                <a:cs typeface="Times New Roman" pitchFamily="18" charset="0"/>
              </a:rPr>
              <a:t>(sans complément)</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Il peut être exprimé par la </a:t>
            </a:r>
            <a:r>
              <a:rPr lang="fr-FR" u="sng" dirty="0">
                <a:latin typeface="Times New Roman" pitchFamily="18" charset="0"/>
                <a:cs typeface="Times New Roman" pitchFamily="18" charset="0"/>
              </a:rPr>
              <a:t>forme suffixale -</a:t>
            </a:r>
            <a:r>
              <a:rPr lang="ru-RU" u="sng" dirty="0" err="1">
                <a:latin typeface="Times New Roman" pitchFamily="18" charset="0"/>
                <a:cs typeface="Times New Roman" pitchFamily="18" charset="0"/>
              </a:rPr>
              <a:t>ейший</a:t>
            </a:r>
            <a:r>
              <a:rPr lang="ru-RU" u="sng" dirty="0">
                <a:latin typeface="Times New Roman" pitchFamily="18" charset="0"/>
                <a:cs typeface="Times New Roman" pitchFamily="18" charset="0"/>
              </a:rPr>
              <a:t> </a:t>
            </a:r>
            <a:r>
              <a:rPr lang="fr-FR" u="sng" dirty="0">
                <a:latin typeface="Times New Roman" pitchFamily="18" charset="0"/>
                <a:cs typeface="Times New Roman" pitchFamily="18" charset="0"/>
              </a:rPr>
              <a:t>sans complément</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Это </a:t>
            </a:r>
            <a:r>
              <a:rPr lang="ru-RU" u="sng" dirty="0">
                <a:latin typeface="Times New Roman" pitchFamily="18" charset="0"/>
                <a:cs typeface="Times New Roman" pitchFamily="18" charset="0"/>
              </a:rPr>
              <a:t>труднейшая</a:t>
            </a:r>
            <a:r>
              <a:rPr lang="ru-RU" dirty="0">
                <a:latin typeface="Times New Roman" pitchFamily="18" charset="0"/>
                <a:cs typeface="Times New Roman" pitchFamily="18" charset="0"/>
              </a:rPr>
              <a:t> задача, </a:t>
            </a:r>
            <a:r>
              <a:rPr lang="fr-FR" i="1" dirty="0">
                <a:latin typeface="Times New Roman" pitchFamily="18" charset="0"/>
                <a:cs typeface="Times New Roman" pitchFamily="18" charset="0"/>
              </a:rPr>
              <a:t>c'est un probléme très difficile</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 </a:t>
            </a:r>
          </a:p>
          <a:p>
            <a:r>
              <a:rPr lang="fr-FR" dirty="0">
                <a:latin typeface="Times New Roman" pitchFamily="18" charset="0"/>
                <a:cs typeface="Times New Roman" pitchFamily="18" charset="0"/>
              </a:rPr>
              <a:t>On peut aussi 1'exprimer par 1'adjectif précedé de 1'adverbe </a:t>
            </a:r>
            <a:r>
              <a:rPr lang="ru-RU" dirty="0">
                <a:latin typeface="Times New Roman" pitchFamily="18" charset="0"/>
                <a:cs typeface="Times New Roman" pitchFamily="18" charset="0"/>
              </a:rPr>
              <a:t>очень, </a:t>
            </a:r>
            <a:r>
              <a:rPr lang="fr-FR" i="1" dirty="0">
                <a:latin typeface="Times New Roman" pitchFamily="18" charset="0"/>
                <a:cs typeface="Times New Roman" pitchFamily="18" charset="0"/>
              </a:rPr>
              <a:t>très:</a:t>
            </a:r>
            <a:br>
              <a:rPr lang="fr-FR" i="1" dirty="0">
                <a:latin typeface="Times New Roman" pitchFamily="18" charset="0"/>
                <a:cs typeface="Times New Roman" pitchFamily="18" charset="0"/>
              </a:rPr>
            </a:br>
            <a:r>
              <a:rPr lang="ru-RU" dirty="0">
                <a:latin typeface="Times New Roman" pitchFamily="18" charset="0"/>
                <a:cs typeface="Times New Roman" pitchFamily="18" charset="0"/>
              </a:rPr>
              <a:t>Это </a:t>
            </a:r>
            <a:r>
              <a:rPr lang="ru-RU" u="sng" dirty="0">
                <a:latin typeface="Times New Roman" pitchFamily="18" charset="0"/>
                <a:cs typeface="Times New Roman" pitchFamily="18" charset="0"/>
              </a:rPr>
              <a:t>очень трудная</a:t>
            </a:r>
            <a:r>
              <a:rPr lang="ru-RU" dirty="0">
                <a:latin typeface="Times New Roman" pitchFamily="18" charset="0"/>
                <a:cs typeface="Times New Roman" pitchFamily="18" charset="0"/>
              </a:rPr>
              <a:t> задача</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c'est un probléme très difficile</a:t>
            </a:r>
            <a:endParaRPr lang="fr-FR" dirty="0">
              <a:latin typeface="Times New Roman" pitchFamily="18" charset="0"/>
              <a:cs typeface="Times New Roman" pitchFamily="18" charset="0"/>
            </a:endParaRPr>
          </a:p>
          <a:p>
            <a:r>
              <a:rPr lang="fr-FR" dirty="0"/>
              <a:t> </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a:latin typeface="Times New Roman" pitchFamily="18" charset="0"/>
                <a:cs typeface="Times New Roman" pitchFamily="18" charset="0"/>
              </a:rPr>
              <a:t>Les superlatifs irréguliers</a:t>
            </a:r>
            <a:endParaRPr lang="ru-RU" dirty="0">
              <a:latin typeface="Times New Roman" pitchFamily="18" charset="0"/>
              <a:cs typeface="Times New Roman" pitchFamily="18" charset="0"/>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476250" y="3120231"/>
            <a:ext cx="8191500" cy="14859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dirty="0">
                <a:latin typeface="Times New Roman" pitchFamily="18" charset="0"/>
                <a:cs typeface="Times New Roman" pitchFamily="18" charset="0"/>
              </a:rPr>
              <a:t>Pour больш</a:t>
            </a:r>
            <a:r>
              <a:rPr lang="fr-FR" b="1" dirty="0">
                <a:latin typeface="Times New Roman" pitchFamily="18" charset="0"/>
                <a:cs typeface="Times New Roman" pitchFamily="18" charset="0"/>
              </a:rPr>
              <a:t>о</a:t>
            </a:r>
            <a:r>
              <a:rPr lang="fr-FR" dirty="0">
                <a:latin typeface="Times New Roman" pitchFamily="18" charset="0"/>
                <a:cs typeface="Times New Roman" pitchFamily="18" charset="0"/>
              </a:rPr>
              <a:t>й, faire attention à l'accent tonique qui seul permet de différencier le superlatif de l'adjectif (sauf au masculin)</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a:latin typeface="Times New Roman" pitchFamily="18" charset="0"/>
                <a:cs typeface="Times New Roman" pitchFamily="18" charset="0"/>
              </a:rPr>
              <a:t>б</a:t>
            </a:r>
            <a:r>
              <a:rPr lang="fr-FR" b="1" u="sng" dirty="0">
                <a:latin typeface="Times New Roman" pitchFamily="18" charset="0"/>
                <a:cs typeface="Times New Roman" pitchFamily="18" charset="0"/>
              </a:rPr>
              <a:t>о</a:t>
            </a:r>
            <a:r>
              <a:rPr lang="fr-FR" dirty="0">
                <a:latin typeface="Times New Roman" pitchFamily="18" charset="0"/>
                <a:cs typeface="Times New Roman" pitchFamily="18" charset="0"/>
              </a:rPr>
              <a:t>льшая часть = </a:t>
            </a:r>
            <a:r>
              <a:rPr lang="fr-FR" i="1" dirty="0">
                <a:latin typeface="Times New Roman" pitchFamily="18" charset="0"/>
                <a:cs typeface="Times New Roman" pitchFamily="18" charset="0"/>
              </a:rPr>
              <a:t>la majeure partie </a:t>
            </a:r>
            <a:r>
              <a:rPr lang="fr-FR" dirty="0">
                <a:latin typeface="Times New Roman" pitchFamily="18" charset="0"/>
                <a:cs typeface="Times New Roman" pitchFamily="18" charset="0"/>
              </a:rPr>
              <a:t>(superlatif) / больш</a:t>
            </a:r>
            <a:r>
              <a:rPr lang="fr-FR" b="1" u="sng" dirty="0">
                <a:latin typeface="Times New Roman" pitchFamily="18" charset="0"/>
                <a:cs typeface="Times New Roman" pitchFamily="18" charset="0"/>
              </a:rPr>
              <a:t>а</a:t>
            </a:r>
            <a:r>
              <a:rPr lang="fr-FR" dirty="0">
                <a:latin typeface="Times New Roman" pitchFamily="18" charset="0"/>
                <a:cs typeface="Times New Roman" pitchFamily="18" charset="0"/>
              </a:rPr>
              <a:t>я часть </a:t>
            </a:r>
            <a:r>
              <a:rPr lang="fr-FR" i="1" dirty="0">
                <a:latin typeface="Times New Roman" pitchFamily="18" charset="0"/>
                <a:cs typeface="Times New Roman" pitchFamily="18" charset="0"/>
              </a:rPr>
              <a:t>la grande partie </a:t>
            </a:r>
            <a:r>
              <a:rPr lang="fr-FR" dirty="0">
                <a:latin typeface="Times New Roman" pitchFamily="18" charset="0"/>
                <a:cs typeface="Times New Roman" pitchFamily="18" charset="0"/>
              </a:rPr>
              <a:t>(adjectif)</a:t>
            </a:r>
            <a:endParaRPr lang="ru-RU"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pPr algn="just"/>
            <a:r>
              <a:rPr lang="fr-FR" b="1" dirty="0">
                <a:latin typeface="Times New Roman" pitchFamily="18" charset="0"/>
                <a:cs typeface="Times New Roman" pitchFamily="18" charset="0"/>
              </a:rPr>
              <a:t>Le superlatif de l'adverbe</a:t>
            </a:r>
            <a:br>
              <a:rPr lang="fr-FR" b="1" dirty="0">
                <a:latin typeface="Times New Roman" pitchFamily="18" charset="0"/>
                <a:cs typeface="Times New Roman" pitchFamily="18" charset="0"/>
              </a:rPr>
            </a:b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Le superlatif synthétique n'a pas de forme courte, sauf au neutre. Il s'agit alors d'une valeur adverbiale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Cette forme -айше ou -ейше ne se rencontre que dans quelques expressions toutes faites:</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покорнейше прошу, je vous prie très humblement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строжайше запрещено, strictement interdit</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dirty="0" smtClean="0">
                <a:hlinkClick r:id="rId2"/>
              </a:rPr>
              <a:t>http://russe.inalco.chez.com</a:t>
            </a:r>
            <a:r>
              <a:rPr lang="fr-FR" dirty="0" smtClean="0"/>
              <a:t> </a:t>
            </a:r>
            <a:endParaRPr lang="ru-RU" dirty="0"/>
          </a:p>
        </p:txBody>
      </p:sp>
      <p:sp>
        <p:nvSpPr>
          <p:cNvPr id="3" name="Содержимое 2"/>
          <p:cNvSpPr>
            <a:spLocks noGrp="1"/>
          </p:cNvSpPr>
          <p:nvPr>
            <p:ph idx="1"/>
          </p:nvPr>
        </p:nvSpPr>
        <p:spPr/>
        <p:txBody>
          <a:bodyPr>
            <a:noAutofit/>
          </a:bodyPr>
          <a:lstStyle/>
          <a:p>
            <a:pPr algn="just"/>
            <a:r>
              <a:rPr lang="fr-FR" sz="2400" dirty="0" smtClean="0">
                <a:latin typeface="Times New Roman" pitchFamily="18" charset="0"/>
                <a:cs typeface="Times New Roman" pitchFamily="18" charset="0"/>
              </a:rPr>
              <a:t>De manière générale, pour exprimer le superlatif de l'adverbe, on a recours à </a:t>
            </a:r>
            <a:r>
              <a:rPr lang="fr-FR" sz="2400" b="1" dirty="0" smtClean="0">
                <a:latin typeface="Times New Roman" pitchFamily="18" charset="0"/>
                <a:cs typeface="Times New Roman" pitchFamily="18" charset="0"/>
              </a:rPr>
              <a:t>НАИБОЛЕЕ</a:t>
            </a:r>
            <a:r>
              <a:rPr lang="fr-FR" sz="2400" dirty="0" smtClean="0">
                <a:latin typeface="Times New Roman" pitchFamily="18" charset="0"/>
                <a:cs typeface="Times New Roman" pitchFamily="18" charset="0"/>
              </a:rPr>
              <a:t> (le plus) suivi de l'adverbe:</a:t>
            </a:r>
          </a:p>
          <a:p>
            <a:pPr algn="just"/>
            <a:r>
              <a:rPr lang="fr-FR" sz="2400" dirty="0" smtClean="0">
                <a:latin typeface="Times New Roman" pitchFamily="18" charset="0"/>
                <a:cs typeface="Times New Roman" pitchFamily="18" charset="0"/>
              </a:rPr>
              <a:t>Из всех нас Павел работает наиболее аккуратно </a:t>
            </a:r>
            <a:r>
              <a:rPr lang="fr-FR" sz="2400" i="1" dirty="0" smtClean="0">
                <a:latin typeface="Times New Roman" pitchFamily="18" charset="0"/>
                <a:cs typeface="Times New Roman" pitchFamily="18" charset="0"/>
              </a:rPr>
              <a:t>De nous tous, c'est Pavel qui travaille le plus soigneusement</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On emploie НАИМЕНЕЕ  (le moins) pour le superlatif d'infériorité</a:t>
            </a:r>
          </a:p>
          <a:p>
            <a:pPr algn="just"/>
            <a:r>
              <a:rPr lang="fr-FR" sz="2400" dirty="0" smtClean="0">
                <a:latin typeface="Times New Roman" pitchFamily="18" charset="0"/>
                <a:cs typeface="Times New Roman" pitchFamily="18" charset="0"/>
              </a:rPr>
              <a:t>Из всех нас Павел работает наименее плохо </a:t>
            </a:r>
            <a:r>
              <a:rPr lang="fr-FR" sz="2400" i="1" dirty="0" smtClean="0">
                <a:latin typeface="Times New Roman" pitchFamily="18" charset="0"/>
                <a:cs typeface="Times New Roman" pitchFamily="18" charset="0"/>
              </a:rPr>
              <a:t>De nous tous, c'est Pavel qui travaille le moins mal</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L'expression du superlatif relatif se fait généralement en  faisant suivre le comparatif de l'indéfini de généralisation всех ou  всего</a:t>
            </a:r>
          </a:p>
          <a:p>
            <a:pPr algn="just"/>
            <a:r>
              <a:rPr lang="fr-FR" sz="2400" dirty="0" smtClean="0">
                <a:latin typeface="Times New Roman" pitchFamily="18" charset="0"/>
                <a:cs typeface="Times New Roman" pitchFamily="18" charset="0"/>
              </a:rPr>
              <a:t>Он работает быстрее всех </a:t>
            </a:r>
            <a:r>
              <a:rPr lang="fr-FR" sz="2400" i="1" dirty="0" smtClean="0">
                <a:latin typeface="Times New Roman" pitchFamily="18" charset="0"/>
                <a:cs typeface="Times New Roman" pitchFamily="18" charset="0"/>
              </a:rPr>
              <a:t>C'est lui qui  travaille le plus vite</a:t>
            </a:r>
            <a:endParaRPr lang="fr-FR" sz="2400"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err="1">
                <a:latin typeface="Times New Roman" pitchFamily="18" charset="0"/>
                <a:cs typeface="Times New Roman" pitchFamily="18" charset="0"/>
              </a:rPr>
              <a:t>Терпе́ть</a:t>
            </a:r>
            <a:r>
              <a:rPr lang="ru-RU" b="1" dirty="0">
                <a:latin typeface="Times New Roman" pitchFamily="18" charset="0"/>
                <a:cs typeface="Times New Roman" pitchFamily="18" charset="0"/>
              </a:rPr>
              <a:t> и спать. </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ru-RU" dirty="0" smtClean="0">
                <a:latin typeface="Times New Roman" pitchFamily="18" charset="0"/>
                <a:cs typeface="Times New Roman" pitchFamily="18" charset="0"/>
              </a:rPr>
              <a:t>Что вы </a:t>
            </a:r>
            <a:r>
              <a:rPr lang="ru-RU" dirty="0" err="1" smtClean="0">
                <a:latin typeface="Times New Roman" pitchFamily="18" charset="0"/>
                <a:cs typeface="Times New Roman" pitchFamily="18" charset="0"/>
              </a:rPr>
              <a:t>лю́бите</a:t>
            </a:r>
            <a:r>
              <a:rPr lang="ru-RU" dirty="0" smtClean="0">
                <a:latin typeface="Times New Roman" pitchFamily="18" charset="0"/>
                <a:cs typeface="Times New Roman" pitchFamily="18" charset="0"/>
              </a:rPr>
              <a:t>? Когда́ вы </a:t>
            </a:r>
            <a:r>
              <a:rPr lang="ru-RU" dirty="0" err="1" smtClean="0">
                <a:latin typeface="Times New Roman" pitchFamily="18" charset="0"/>
                <a:cs typeface="Times New Roman" pitchFamily="18" charset="0"/>
              </a:rPr>
              <a:t>спи́те</a:t>
            </a:r>
            <a:r>
              <a:rPr lang="ru-RU" dirty="0" smtClean="0">
                <a:latin typeface="Times New Roman" pitchFamily="18" charset="0"/>
                <a:cs typeface="Times New Roman" pitchFamily="18" charset="0"/>
              </a:rPr>
              <a:t>? Что вы </a:t>
            </a:r>
            <a:r>
              <a:rPr lang="ru-RU" dirty="0" err="1" smtClean="0">
                <a:latin typeface="Times New Roman" pitchFamily="18" charset="0"/>
                <a:cs typeface="Times New Roman" pitchFamily="18" charset="0"/>
              </a:rPr>
              <a:t>терпе́ть</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мо́жете</a:t>
            </a:r>
            <a:r>
              <a:rPr lang="ru-RU" dirty="0" smtClean="0">
                <a:latin typeface="Times New Roman" pitchFamily="18" charset="0"/>
                <a:cs typeface="Times New Roman" pitchFamily="18" charset="0"/>
              </a:rPr>
              <a:t>? Что вы </a:t>
            </a:r>
            <a:r>
              <a:rPr lang="ru-RU" dirty="0" err="1" smtClean="0">
                <a:latin typeface="Times New Roman" pitchFamily="18" charset="0"/>
                <a:cs typeface="Times New Roman" pitchFamily="18" charset="0"/>
              </a:rPr>
              <a:t>гото́вите</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
        <p:nvSpPr>
          <p:cNvPr id="1026" name="Zone de texte 2"/>
          <p:cNvSpPr txBox="1">
            <a:spLocks noChangeArrowheads="1"/>
          </p:cNvSpPr>
          <p:nvPr/>
        </p:nvSpPr>
        <p:spPr bwMode="auto">
          <a:xfrm>
            <a:off x="2051720" y="1916832"/>
            <a:ext cx="4320480" cy="3801041"/>
          </a:xfrm>
          <a:prstGeom prst="rect">
            <a:avLst/>
          </a:prstGeom>
          <a:solidFill>
            <a:srgbClr val="FFFFFF"/>
          </a:solidFill>
          <a:ln w="25400">
            <a:solidFill>
              <a:srgbClr val="C0504D"/>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5400" b="0" i="0" u="none" strike="noStrike" cap="none" normalizeH="0" baseline="0" dirty="0" smtClean="0">
                <a:ln>
                  <a:noFill/>
                </a:ln>
                <a:solidFill>
                  <a:schemeClr val="tx1"/>
                </a:solidFill>
                <a:effectLst/>
                <a:latin typeface="Times New Roman" pitchFamily="18" charset="0"/>
                <a:cs typeface="Times New Roman" pitchFamily="18" charset="0"/>
              </a:rPr>
              <a:t>Б – БЛ</a:t>
            </a:r>
          </a:p>
          <a:p>
            <a:pPr marL="0" marR="0" lvl="0" indent="0" algn="l" defTabSz="914400" rtl="0" eaLnBrk="1" fontAlgn="base" latinLnBrk="0" hangingPunct="1">
              <a:lnSpc>
                <a:spcPct val="100000"/>
              </a:lnSpc>
              <a:spcBef>
                <a:spcPct val="0"/>
              </a:spcBef>
              <a:spcAft>
                <a:spcPts val="1000"/>
              </a:spcAft>
              <a:buClrTx/>
              <a:buSzTx/>
              <a:buFontTx/>
              <a:buNone/>
              <a:tabLst/>
            </a:pPr>
            <a:r>
              <a:rPr kumimoji="0" lang="ru-RU" sz="5400" b="0" i="0" u="none" strike="noStrike" cap="none" normalizeH="0" baseline="0" dirty="0" smtClean="0">
                <a:ln>
                  <a:noFill/>
                </a:ln>
                <a:solidFill>
                  <a:schemeClr val="tx1"/>
                </a:solidFill>
                <a:effectLst/>
                <a:latin typeface="Times New Roman" pitchFamily="18" charset="0"/>
                <a:cs typeface="Times New Roman" pitchFamily="18" charset="0"/>
              </a:rPr>
              <a:t>П – ПЛ</a:t>
            </a:r>
          </a:p>
          <a:p>
            <a:pPr marL="0" marR="0" lvl="0" indent="0" algn="l" defTabSz="914400" rtl="0" eaLnBrk="1" fontAlgn="base" latinLnBrk="0" hangingPunct="1">
              <a:lnSpc>
                <a:spcPct val="100000"/>
              </a:lnSpc>
              <a:spcBef>
                <a:spcPct val="0"/>
              </a:spcBef>
              <a:spcAft>
                <a:spcPts val="1000"/>
              </a:spcAft>
              <a:buClrTx/>
              <a:buSzTx/>
              <a:buFontTx/>
              <a:buNone/>
              <a:tabLst/>
            </a:pPr>
            <a:r>
              <a:rPr kumimoji="0" lang="ru-RU" sz="5400" b="0" i="0" u="none" strike="noStrike" cap="none" normalizeH="0" baseline="0" dirty="0" smtClean="0">
                <a:ln>
                  <a:noFill/>
                </a:ln>
                <a:solidFill>
                  <a:schemeClr val="tx1"/>
                </a:solidFill>
                <a:effectLst/>
                <a:latin typeface="Times New Roman" pitchFamily="18" charset="0"/>
                <a:cs typeface="Times New Roman" pitchFamily="18" charset="0"/>
              </a:rPr>
              <a:t>В – ВЛ</a:t>
            </a:r>
          </a:p>
          <a:p>
            <a:pPr marL="0" marR="0" lvl="0" indent="0" algn="l" defTabSz="914400" rtl="0" eaLnBrk="1" fontAlgn="base" latinLnBrk="0" hangingPunct="1">
              <a:lnSpc>
                <a:spcPct val="100000"/>
              </a:lnSpc>
              <a:spcBef>
                <a:spcPct val="0"/>
              </a:spcBef>
              <a:spcAft>
                <a:spcPts val="1000"/>
              </a:spcAft>
              <a:buClrTx/>
              <a:buSzTx/>
              <a:buFontTx/>
              <a:buNone/>
              <a:tabLst/>
            </a:pPr>
            <a:r>
              <a:rPr kumimoji="0" lang="ru-RU" sz="5400" b="0" i="0" u="none" strike="noStrike" cap="none" normalizeH="0" baseline="0" dirty="0" smtClean="0">
                <a:ln>
                  <a:noFill/>
                </a:ln>
                <a:solidFill>
                  <a:schemeClr val="tx1"/>
                </a:solidFill>
                <a:effectLst/>
                <a:latin typeface="Times New Roman" pitchFamily="18" charset="0"/>
                <a:cs typeface="Times New Roman" pitchFamily="18" charset="0"/>
              </a:rPr>
              <a:t>М - МЛ</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b="1" dirty="0" smtClean="0">
                <a:latin typeface="Times New Roman" pitchFamily="18" charset="0"/>
                <a:cs typeface="Times New Roman" pitchFamily="18" charset="0"/>
              </a:rPr>
              <a:t>Le comparatif de l'adjectif russe</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just"/>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comparatif de l'adjectif et de l'adverbe a deux formes différentes: une forme analytique (ou composée qui sert   à former le comparatif de supériorité et d'infériorité, et une forme synthétique (ou suffixale) qui n'a qu'une valeur de comparatif de supériorité, qui est indéclinable comme la forme courte, et qui ne s'emploie qu'en fonction d'attribut du sujet.</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b="1" dirty="0">
                <a:latin typeface="Times New Roman" pitchFamily="18" charset="0"/>
                <a:cs typeface="Times New Roman" pitchFamily="18" charset="0"/>
              </a:rPr>
              <a:t>Le comparatif analytique (composé)</a:t>
            </a:r>
            <a:endParaRPr lang="ru-RU"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Le </a:t>
            </a:r>
            <a:r>
              <a:rPr lang="fr-FR" b="1" dirty="0">
                <a:latin typeface="Times New Roman" pitchFamily="18" charset="0"/>
                <a:cs typeface="Times New Roman" pitchFamily="18" charset="0"/>
              </a:rPr>
              <a:t>comparatif de supériorité</a:t>
            </a:r>
            <a:r>
              <a:rPr lang="fr-FR" dirty="0">
                <a:latin typeface="Times New Roman" pitchFamily="18" charset="0"/>
                <a:cs typeface="Times New Roman" pitchFamily="18" charset="0"/>
              </a:rPr>
              <a:t> de l'adjectif et de l'adverbe se forme à l'aide de </a:t>
            </a:r>
            <a:r>
              <a:rPr lang="ru-RU" dirty="0">
                <a:latin typeface="Times New Roman" pitchFamily="18" charset="0"/>
                <a:cs typeface="Times New Roman" pitchFamily="18" charset="0"/>
              </a:rPr>
              <a:t>более</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plus</a:t>
            </a:r>
            <a:r>
              <a:rPr lang="fr-FR" dirty="0">
                <a:latin typeface="Times New Roman" pitchFamily="18" charset="0"/>
                <a:cs typeface="Times New Roman" pitchFamily="18" charset="0"/>
              </a:rPr>
              <a:t> (invariable), et de 1'adjectif positif au cas voulu.  </a:t>
            </a:r>
            <a:r>
              <a:rPr lang="ru-RU" dirty="0">
                <a:latin typeface="Times New Roman" pitchFamily="18" charset="0"/>
                <a:cs typeface="Times New Roman" pitchFamily="18" charset="0"/>
              </a:rPr>
              <a:t>более красивый музей</a:t>
            </a:r>
            <a:r>
              <a:rPr lang="fr-FR" dirty="0">
                <a:latin typeface="Times New Roman" pitchFamily="18" charset="0"/>
                <a:cs typeface="Times New Roman" pitchFamily="18" charset="0"/>
              </a:rPr>
              <a:t> = </a:t>
            </a:r>
            <a:r>
              <a:rPr lang="fr-FR" i="1" dirty="0">
                <a:latin typeface="Times New Roman" pitchFamily="18" charset="0"/>
                <a:cs typeface="Times New Roman" pitchFamily="18" charset="0"/>
              </a:rPr>
              <a:t>un plus beau musée</a:t>
            </a:r>
            <a:r>
              <a:rPr lang="fr-FR" dirty="0">
                <a:latin typeface="Times New Roman" pitchFamily="18" charset="0"/>
                <a:cs typeface="Times New Roman" pitchFamily="18" charset="0"/>
              </a:rPr>
              <a:t> ; </a:t>
            </a:r>
            <a:r>
              <a:rPr lang="ru-RU" dirty="0">
                <a:latin typeface="Times New Roman" pitchFamily="18" charset="0"/>
                <a:cs typeface="Times New Roman" pitchFamily="18" charset="0"/>
              </a:rPr>
              <a:t>более талантливый писатель</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 un écrivain plus talentueux</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b="1" dirty="0">
                <a:latin typeface="Times New Roman" pitchFamily="18" charset="0"/>
                <a:cs typeface="Times New Roman" pitchFamily="18" charset="0"/>
              </a:rPr>
              <a:t>Cette tournure est obligatoire pour 1'adjectif épithète, et lorsque l'adjectif doit être décliné.</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Я не помню более приятных каникул</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Je </a:t>
            </a:r>
            <a:r>
              <a:rPr lang="ru-RU" i="1" dirty="0" err="1">
                <a:latin typeface="Times New Roman" pitchFamily="18" charset="0"/>
                <a:cs typeface="Times New Roman" pitchFamily="18" charset="0"/>
              </a:rPr>
              <a:t>пе</a:t>
            </a:r>
            <a:r>
              <a:rPr lang="ru-RU" i="1" dirty="0">
                <a:latin typeface="Times New Roman" pitchFamily="18" charset="0"/>
                <a:cs typeface="Times New Roman" pitchFamily="18" charset="0"/>
              </a:rPr>
              <a:t> те</a:t>
            </a:r>
            <a:r>
              <a:rPr lang="fr-FR" i="1" dirty="0">
                <a:latin typeface="Times New Roman" pitchFamily="18" charset="0"/>
                <a:cs typeface="Times New Roman" pitchFamily="18" charset="0"/>
              </a:rPr>
              <a:t> souviens pas de vacances plus agréables.</a:t>
            </a:r>
            <a:br>
              <a:rPr lang="fr-FR" i="1" dirty="0">
                <a:latin typeface="Times New Roman" pitchFamily="18" charset="0"/>
                <a:cs typeface="Times New Roman" pitchFamily="18" charset="0"/>
              </a:rPr>
            </a:br>
            <a:r>
              <a:rPr lang="ru-RU" dirty="0">
                <a:latin typeface="Times New Roman" pitchFamily="18" charset="0"/>
                <a:cs typeface="Times New Roman" pitchFamily="18" charset="0"/>
              </a:rPr>
              <a:t>Этот дом более высок</a:t>
            </a:r>
            <a:r>
              <a:rPr lang="fr-FR" dirty="0">
                <a:latin typeface="Times New Roman" pitchFamily="18" charset="0"/>
                <a:cs typeface="Times New Roman" pitchFamily="18" charset="0"/>
              </a:rPr>
              <a:t> (ou </a:t>
            </a:r>
            <a:r>
              <a:rPr lang="ru-RU" dirty="0">
                <a:latin typeface="Times New Roman" pitchFamily="18" charset="0"/>
                <a:cs typeface="Times New Roman" pitchFamily="18" charset="0"/>
              </a:rPr>
              <a:t>высокий</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Cette maison est plus haute.</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Он говорит более тихо, </a:t>
            </a:r>
            <a:r>
              <a:rPr lang="ru-RU" i="1" dirty="0">
                <a:latin typeface="Times New Roman" pitchFamily="18" charset="0"/>
                <a:cs typeface="Times New Roman" pitchFamily="18" charset="0"/>
              </a:rPr>
              <a:t>II </a:t>
            </a:r>
            <a:r>
              <a:rPr lang="ru-RU" i="1" dirty="0" err="1">
                <a:latin typeface="Times New Roman" pitchFamily="18" charset="0"/>
                <a:cs typeface="Times New Roman" pitchFamily="18" charset="0"/>
              </a:rPr>
              <a:t>parle</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plus</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bas</a:t>
            </a:r>
            <a:r>
              <a:rPr lang="ru-RU" i="1" dirty="0">
                <a:latin typeface="Times New Roman" pitchFamily="18" charset="0"/>
                <a:cs typeface="Times New Roman" pitchFamily="18" charset="0"/>
              </a:rPr>
              <a:t>.</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dirty="0">
                <a:latin typeface="Times New Roman" pitchFamily="18" charset="0"/>
                <a:cs typeface="Times New Roman" pitchFamily="18" charset="0"/>
              </a:rPr>
              <a:t>Le </a:t>
            </a:r>
            <a:r>
              <a:rPr lang="fr-FR" b="1" dirty="0">
                <a:latin typeface="Times New Roman" pitchFamily="18" charset="0"/>
                <a:cs typeface="Times New Roman" pitchFamily="18" charset="0"/>
              </a:rPr>
              <a:t>comparatif d'infériorité</a:t>
            </a:r>
            <a:r>
              <a:rPr lang="fr-FR" dirty="0">
                <a:latin typeface="Times New Roman" pitchFamily="18" charset="0"/>
                <a:cs typeface="Times New Roman" pitchFamily="18" charset="0"/>
              </a:rPr>
              <a:t> se forme de la même façon que le comparatif de supériorité, avec </a:t>
            </a:r>
            <a:r>
              <a:rPr lang="ru-RU" dirty="0">
                <a:latin typeface="Times New Roman" pitchFamily="18" charset="0"/>
                <a:cs typeface="Times New Roman" pitchFamily="18" charset="0"/>
              </a:rPr>
              <a:t>менее</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moins </a:t>
            </a:r>
            <a:r>
              <a:rPr lang="fr-FR" dirty="0">
                <a:latin typeface="Times New Roman" pitchFamily="18" charset="0"/>
                <a:cs typeface="Times New Roman" pitchFamily="18" charset="0"/>
              </a:rPr>
              <a:t>à la place de </a:t>
            </a:r>
            <a:r>
              <a:rPr lang="ru-RU" dirty="0">
                <a:latin typeface="Times New Roman" pitchFamily="18" charset="0"/>
                <a:cs typeface="Times New Roman" pitchFamily="18" charset="0"/>
              </a:rPr>
              <a:t>более</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менее интересная книга</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un livre moins intéressant</a:t>
            </a:r>
            <a:endParaRPr lang="ru-RU"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Le comparatif d'égalité est analytique,  mais ses formation et syntaxe sont spécifiques</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lgn="just"/>
            <a:r>
              <a:rPr lang="fr-FR" b="1" dirty="0">
                <a:latin typeface="Times New Roman" pitchFamily="18" charset="0"/>
                <a:cs typeface="Times New Roman" pitchFamily="18" charset="0"/>
              </a:rPr>
              <a:t>Le comparatif suffixal</a:t>
            </a:r>
            <a:endParaRPr lang="ru-RU"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Le comparatif  de supériorité a une forme synthétique ou suffixale, identique pour 1'adjectif  et 1'adverbe, que 1'on obtient par 1'adjonction au radical d'un suffixe invariable. Trois suffixes servent à former ce comparatif suffixal. Le suffixe -EE (</a:t>
            </a:r>
            <a:r>
              <a:rPr lang="ru-RU" dirty="0">
                <a:latin typeface="Times New Roman" pitchFamily="18" charset="0"/>
                <a:cs typeface="Times New Roman" pitchFamily="18" charset="0"/>
              </a:rPr>
              <a:t>ЕЙ</a:t>
            </a:r>
            <a:r>
              <a:rPr lang="fr-FR" dirty="0">
                <a:latin typeface="Times New Roman" pitchFamily="18" charset="0"/>
                <a:cs typeface="Times New Roman" pitchFamily="18" charset="0"/>
              </a:rPr>
              <a:t>) et le</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suffixe -E et le suffixe -</a:t>
            </a:r>
            <a:r>
              <a:rPr lang="ru-RU" dirty="0">
                <a:latin typeface="Times New Roman" pitchFamily="18" charset="0"/>
                <a:cs typeface="Times New Roman" pitchFamily="18" charset="0"/>
              </a:rPr>
              <a:t>Ш</a:t>
            </a:r>
            <a:r>
              <a:rPr lang="fr-FR" dirty="0">
                <a:latin typeface="Times New Roman" pitchFamily="18" charset="0"/>
                <a:cs typeface="Times New Roman" pitchFamily="18" charset="0"/>
              </a:rPr>
              <a:t>E. Il existe également des comparatifs irréguliers.</a:t>
            </a:r>
            <a:endParaRPr lang="ru-RU" dirty="0">
              <a:latin typeface="Times New Roman" pitchFamily="18" charset="0"/>
              <a:cs typeface="Times New Roman" pitchFamily="18" charset="0"/>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328</Words>
  <Application>Microsoft Office PowerPoint</Application>
  <PresentationFormat>Экран (4:3)</PresentationFormat>
  <Paragraphs>93</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А2</vt:lpstr>
      <vt:lpstr>План занятия</vt:lpstr>
      <vt:lpstr>Терпе́ть и спать. </vt:lpstr>
      <vt:lpstr>Слайд 4</vt:lpstr>
      <vt:lpstr>Le comparatif de l'adjectif russe</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LE SUPERLATIF</vt:lpstr>
      <vt:lpstr>Слайд 20</vt:lpstr>
      <vt:lpstr>Слайд 21</vt:lpstr>
      <vt:lpstr>Слайд 22</vt:lpstr>
      <vt:lpstr>Слайд 23</vt:lpstr>
      <vt:lpstr>Слайд 24</vt:lpstr>
      <vt:lpstr>Les superlatifs irréguliers</vt:lpstr>
      <vt:lpstr>Слайд 26</vt:lpstr>
      <vt:lpstr>Слайд 27</vt:lpstr>
      <vt:lpstr>http://russe.inalco.chez.com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А2</dc:title>
  <dc:creator>Asus</dc:creator>
  <cp:lastModifiedBy>Asus</cp:lastModifiedBy>
  <cp:revision>1</cp:revision>
  <dcterms:created xsi:type="dcterms:W3CDTF">2019-12-02T13:36:58Z</dcterms:created>
  <dcterms:modified xsi:type="dcterms:W3CDTF">2019-12-02T14:29:55Z</dcterms:modified>
</cp:coreProperties>
</file>