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3" r:id="rId12"/>
    <p:sldId id="274" r:id="rId13"/>
    <p:sldId id="276" r:id="rId14"/>
    <p:sldId id="275" r:id="rId15"/>
    <p:sldId id="277" r:id="rId16"/>
    <p:sldId id="286" r:id="rId17"/>
    <p:sldId id="278" r:id="rId18"/>
    <p:sldId id="279" r:id="rId19"/>
    <p:sldId id="280" r:id="rId20"/>
    <p:sldId id="281" r:id="rId21"/>
    <p:sldId id="282" r:id="rId22"/>
    <p:sldId id="287" r:id="rId23"/>
    <p:sldId id="288" r:id="rId24"/>
    <p:sldId id="289" r:id="rId25"/>
    <p:sldId id="290" r:id="rId26"/>
    <p:sldId id="291" r:id="rId27"/>
    <p:sldId id="283" r:id="rId28"/>
    <p:sldId id="285" r:id="rId29"/>
    <p:sldId id="28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6F55-861A-4880-832F-5153EB1979CB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FEC53-4B6C-4953-A285-2D90578DD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6F55-861A-4880-832F-5153EB1979CB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FEC53-4B6C-4953-A285-2D90578DD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6F55-861A-4880-832F-5153EB1979CB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FEC53-4B6C-4953-A285-2D90578DD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6F55-861A-4880-832F-5153EB1979CB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FEC53-4B6C-4953-A285-2D90578DD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6F55-861A-4880-832F-5153EB1979CB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FEC53-4B6C-4953-A285-2D90578DD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6F55-861A-4880-832F-5153EB1979CB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FEC53-4B6C-4953-A285-2D90578DD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6F55-861A-4880-832F-5153EB1979CB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FEC53-4B6C-4953-A285-2D90578DD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6F55-861A-4880-832F-5153EB1979CB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FEC53-4B6C-4953-A285-2D90578DD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6F55-861A-4880-832F-5153EB1979CB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FEC53-4B6C-4953-A285-2D90578DD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6F55-861A-4880-832F-5153EB1979CB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FEC53-4B6C-4953-A285-2D90578DD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6F55-861A-4880-832F-5153EB1979CB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FEC53-4B6C-4953-A285-2D90578DD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D6F55-861A-4880-832F-5153EB1979CB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FEC53-4B6C-4953-A285-2D90578DD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nterest.com/pin/764697211699270691/" TargetMode="External"/><Relationship Id="rId2" Type="http://schemas.openxmlformats.org/officeDocument/2006/relationships/hyperlink" Target="http://russe.inalco.chez.com/L0GRAM/GRAM_LO/heure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olshoyvopros.ru/questions/1659947-iz-kakogo-multfilma-fraza-u-menja-est-mysl-i-ja-ejo-dumaju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А 1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 4</a:t>
            </a:r>
            <a:endParaRPr lang="ru-RU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u="sng" dirty="0" err="1" smtClean="0">
                <a:latin typeface="Times New Roman" pitchFamily="18" charset="0"/>
                <a:cs typeface="Times New Roman" pitchFamily="18" charset="0"/>
              </a:rPr>
              <a:t>Accusatif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3200" u="sng" dirty="0" err="1" smtClean="0">
                <a:latin typeface="Times New Roman" pitchFamily="18" charset="0"/>
                <a:cs typeface="Times New Roman" pitchFamily="18" charset="0"/>
              </a:rPr>
              <a:t>Génitif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3200" u="sng" dirty="0" err="1" smtClean="0">
                <a:latin typeface="Times New Roman" pitchFamily="18" charset="0"/>
                <a:cs typeface="Times New Roman" pitchFamily="18" charset="0"/>
              </a:rPr>
              <a:t>pronoms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u="sng" dirty="0" err="1" smtClean="0">
                <a:latin typeface="Times New Roman" pitchFamily="18" charset="0"/>
                <a:cs typeface="Times New Roman" pitchFamily="18" charset="0"/>
              </a:rPr>
              <a:t>personnels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/</a:t>
            </a:r>
            <a:br>
              <a:rPr lang="ru-RU" sz="32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Винительный/Родительный падеж личных местоимений</a:t>
            </a:r>
            <a:endParaRPr lang="ru-RU" sz="3200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44824"/>
            <a:ext cx="8632691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Les pronoms personnels à l’accusatif ont exactement le même aspect qu’au génitif.</a:t>
            </a:r>
          </a:p>
          <a:p>
            <a:r>
              <a:rPr lang="vi-VN" dirty="0">
                <a:latin typeface="Times New Roman" pitchFamily="18" charset="0"/>
                <a:cs typeface="Times New Roman" pitchFamily="18" charset="0"/>
              </a:rPr>
              <a:t>я – меня́</a:t>
            </a:r>
            <a:br>
              <a:rPr lang="vi-VN" dirty="0">
                <a:latin typeface="Times New Roman" pitchFamily="18" charset="0"/>
                <a:cs typeface="Times New Roman" pitchFamily="18" charset="0"/>
              </a:rPr>
            </a:br>
            <a:r>
              <a:rPr lang="vi-VN" dirty="0">
                <a:latin typeface="Times New Roman" pitchFamily="18" charset="0"/>
                <a:cs typeface="Times New Roman" pitchFamily="18" charset="0"/>
              </a:rPr>
              <a:t>ты – тебя́</a:t>
            </a:r>
            <a:br>
              <a:rPr lang="vi-VN" dirty="0">
                <a:latin typeface="Times New Roman" pitchFamily="18" charset="0"/>
                <a:cs typeface="Times New Roman" pitchFamily="18" charset="0"/>
              </a:rPr>
            </a:br>
            <a:r>
              <a:rPr lang="vi-VN" dirty="0">
                <a:latin typeface="Times New Roman" pitchFamily="18" charset="0"/>
                <a:cs typeface="Times New Roman" pitchFamily="18" charset="0"/>
              </a:rPr>
              <a:t>он – его́ / него́ </a:t>
            </a:r>
            <a:br>
              <a:rPr lang="vi-VN" dirty="0">
                <a:latin typeface="Times New Roman" pitchFamily="18" charset="0"/>
                <a:cs typeface="Times New Roman" pitchFamily="18" charset="0"/>
              </a:rPr>
            </a:br>
            <a:r>
              <a:rPr lang="vi-VN" dirty="0">
                <a:latin typeface="Times New Roman" pitchFamily="18" charset="0"/>
                <a:cs typeface="Times New Roman" pitchFamily="18" charset="0"/>
              </a:rPr>
              <a:t>она – её / неё </a:t>
            </a:r>
            <a:br>
              <a:rPr lang="vi-VN" dirty="0">
                <a:latin typeface="Times New Roman" pitchFamily="18" charset="0"/>
                <a:cs typeface="Times New Roman" pitchFamily="18" charset="0"/>
              </a:rPr>
            </a:br>
            <a:r>
              <a:rPr lang="vi-VN" dirty="0">
                <a:latin typeface="Times New Roman" pitchFamily="18" charset="0"/>
                <a:cs typeface="Times New Roman" pitchFamily="18" charset="0"/>
              </a:rPr>
              <a:t>оно – его́ / него́ </a:t>
            </a:r>
            <a:br>
              <a:rPr lang="vi-VN" dirty="0">
                <a:latin typeface="Times New Roman" pitchFamily="18" charset="0"/>
                <a:cs typeface="Times New Roman" pitchFamily="18" charset="0"/>
              </a:rPr>
            </a:br>
            <a:r>
              <a:rPr lang="vi-VN" dirty="0">
                <a:latin typeface="Times New Roman" pitchFamily="18" charset="0"/>
                <a:cs typeface="Times New Roman" pitchFamily="18" charset="0"/>
              </a:rPr>
              <a:t>мы – нас</a:t>
            </a:r>
            <a:br>
              <a:rPr lang="vi-VN" dirty="0">
                <a:latin typeface="Times New Roman" pitchFamily="18" charset="0"/>
                <a:cs typeface="Times New Roman" pitchFamily="18" charset="0"/>
              </a:rPr>
            </a:br>
            <a:r>
              <a:rPr lang="vi-VN" dirty="0">
                <a:latin typeface="Times New Roman" pitchFamily="18" charset="0"/>
                <a:cs typeface="Times New Roman" pitchFamily="18" charset="0"/>
              </a:rPr>
              <a:t>вы – вас</a:t>
            </a:r>
            <a:br>
              <a:rPr lang="vi-VN" dirty="0">
                <a:latin typeface="Times New Roman" pitchFamily="18" charset="0"/>
                <a:cs typeface="Times New Roman" pitchFamily="18" charset="0"/>
              </a:rPr>
            </a:br>
            <a:r>
              <a:rPr lang="vi-VN" dirty="0">
                <a:latin typeface="Times New Roman" pitchFamily="18" charset="0"/>
                <a:cs typeface="Times New Roman" pitchFamily="18" charset="0"/>
              </a:rPr>
              <a:t>они – их / них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* –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ajoutez </a:t>
            </a: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après une préposition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Un peu d’entraînement:</a:t>
            </a: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Ты его́ ви́дишь?</a:t>
            </a:r>
            <a:br>
              <a:rPr lang="vi-VN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Est-ce que tu le vois?</a:t>
            </a: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Я не ви́жу тебя́.</a:t>
            </a:r>
            <a:br>
              <a:rPr lang="vi-VN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Je ne te vois pas.</a:t>
            </a: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В него́ стреля́ли.</a:t>
            </a:r>
            <a:br>
              <a:rPr lang="vi-VN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On lui a tiré dessus.</a:t>
            </a: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Вот кни́га, прочита́й её.</a:t>
            </a:r>
            <a:br>
              <a:rPr lang="vi-VN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Voici un livre, lis-le.</a:t>
            </a: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Я его́ не зна́ю.</a:t>
            </a:r>
            <a:br>
              <a:rPr lang="vi-VN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Je ne le connais pas.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Здравствуйте, как у вас дела?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052736"/>
            <a:ext cx="8294577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У меня есть… У меня нету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08730"/>
            <a:ext cx="9144000" cy="3055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28597e9813cb8fd10c661f7c62d866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1593" y="1600200"/>
            <a:ext cx="6040813" cy="4525963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Сколько. Цифры.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49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Оди́н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1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Два  2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Три 3</a:t>
                      </a:r>
                    </a:p>
                    <a:p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Четы́ре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4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Пять 5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Шесть  6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Семь  7</a:t>
                      </a:r>
                    </a:p>
                    <a:p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Во́семь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8</a:t>
                      </a:r>
                    </a:p>
                    <a:p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Де́вять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9</a:t>
                      </a:r>
                    </a:p>
                    <a:p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Де́сять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10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Оди́н</a:t>
                      </a:r>
                      <a:r>
                        <a:rPr lang="vi-VN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надцать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11</a:t>
                      </a:r>
                    </a:p>
                    <a:p>
                      <a:r>
                        <a:rPr lang="vi-V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Две</a:t>
                      </a:r>
                      <a:r>
                        <a:rPr lang="vi-VN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на́дцать</a:t>
                      </a:r>
                      <a:r>
                        <a:rPr lang="vi-V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  <a:p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Три</a:t>
                      </a:r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fr-FR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à</a:t>
                      </a:r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дцать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  <a:p>
                      <a:r>
                        <a:rPr lang="vi-V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Четы́р</a:t>
                      </a:r>
                      <a:r>
                        <a:rPr lang="vi-VN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надцать 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vi-V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ят</a:t>
                      </a:r>
                      <a:r>
                        <a:rPr lang="vi-VN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на́дцать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  <a:p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Шес</a:t>
                      </a:r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тн</a:t>
                      </a:r>
                      <a:r>
                        <a:rPr lang="fr-FR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à</a:t>
                      </a:r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дцать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  <a:p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Сем</a:t>
                      </a:r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fr-FR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à</a:t>
                      </a:r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дцать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  <a:p>
                      <a:r>
                        <a:rPr lang="ru-RU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Восем</a:t>
                      </a:r>
                      <a:r>
                        <a:rPr lang="ru-RU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fr-FR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à</a:t>
                      </a:r>
                      <a:r>
                        <a:rPr lang="ru-RU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дцать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  <a:p>
                      <a:r>
                        <a:rPr lang="ru-RU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Девят</a:t>
                      </a:r>
                      <a:r>
                        <a:rPr lang="ru-RU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fr-FR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à</a:t>
                      </a:r>
                      <a:r>
                        <a:rPr lang="ru-RU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дцать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Два́</a:t>
                      </a:r>
                      <a:r>
                        <a:rPr lang="vi-VN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дцать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20</a:t>
                      </a:r>
                    </a:p>
                    <a:p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Тр</a:t>
                      </a:r>
                      <a:r>
                        <a:rPr lang="vi-V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и́</a:t>
                      </a:r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дцать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  <a:p>
                      <a:r>
                        <a:rPr lang="vi-V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Со́рок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  <a:p>
                      <a:r>
                        <a:rPr lang="vi-V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Пять</a:t>
                      </a:r>
                      <a:r>
                        <a:rPr lang="vi-VN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деся́т</a:t>
                      </a:r>
                      <a:r>
                        <a:rPr lang="vi-V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  <a:p>
                      <a:r>
                        <a:rPr lang="vi-V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Девян</a:t>
                      </a:r>
                      <a:r>
                        <a:rPr lang="vi-VN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о́сто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dirty="0">
                <a:latin typeface="Times New Roman" pitchFamily="18" charset="0"/>
                <a:cs typeface="Times New Roman" pitchFamily="18" charset="0"/>
              </a:rPr>
              <a:t>Vous remarquerez que mis à part quelques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nuances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nous avons pris le chiffre des unités et nous avons ajouté la terminaison "надцать" "natsat'".</a:t>
            </a:r>
          </a:p>
          <a:p>
            <a:pPr algn="just"/>
            <a:r>
              <a:rPr lang="fr-FR" b="1" dirty="0">
                <a:latin typeface="Times New Roman" pitchFamily="18" charset="0"/>
                <a:cs typeface="Times New Roman" pitchFamily="18" charset="0"/>
              </a:rPr>
              <a:t>Attention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: l'accent tonique se déplace sur le "а" de ..н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дцать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sauf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pour 11 et 14.</a:t>
            </a:r>
          </a:p>
          <a:p>
            <a:pPr algn="just"/>
            <a:r>
              <a:rPr lang="fr-FR" dirty="0">
                <a:latin typeface="Times New Roman" pitchFamily="18" charset="0"/>
                <a:cs typeface="Times New Roman" pitchFamily="18" charset="0"/>
              </a:rPr>
              <a:t>Il ne nous reste plus qu'à assembler les dizaines et les unités pour avoir les intermédiaires. Pour 62 par exemple, 60 "шестьдес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т""chistdissiat'" et 2 "два""dva"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Même composition pour les nombres supérieurs</a:t>
            </a:r>
            <a:r>
              <a:rPr lang="fr-FR" dirty="0"/>
              <a:t>.</a:t>
            </a:r>
            <a:endParaRPr lang="ru-R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28800"/>
            <a:ext cx="8676456" cy="46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Plan du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cours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Répéter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les consonnes sourdes et sonores, les  consonnes dures et molles, exercices à faire. Accusatif des pronoms personels.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 pluriel des substantifs.</a:t>
            </a:r>
          </a:p>
          <a:p>
            <a:pPr algn="just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Contrôle de 10 minutes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La réduction des voyelles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 Lire un poème russe pour travailler la réduction des voyelles.</a:t>
            </a:r>
          </a:p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Accusatif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Génitif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pronoms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personnels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 меня есть… У меня нет…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J’ai...Je n’ai pas de...</a:t>
            </a:r>
          </a:p>
          <a:p>
            <a:pPr algn="just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Chiffres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цифры.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u="sng" dirty="0" smtClean="0"/>
              <a:t>Ско́лько вре́мени сейча́с?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b="1" dirty="0">
                <a:latin typeface="Times New Roman" pitchFamily="18" charset="0"/>
                <a:cs typeface="Times New Roman" pitchFamily="18" charset="0"/>
              </a:rPr>
              <a:t>Comment répondre  à la question: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dirty="0">
                <a:latin typeface="Times New Roman" pitchFamily="18" charset="0"/>
                <a:cs typeface="Times New Roman" pitchFamily="18" charset="0"/>
              </a:rPr>
            </a:br>
            <a:r>
              <a:rPr lang="fr-FR" dirty="0">
                <a:latin typeface="Times New Roman" pitchFamily="18" charset="0"/>
                <a:cs typeface="Times New Roman" pitchFamily="18" charset="0"/>
              </a:rPr>
              <a:t>Kоторый час? Сколько времени? = Quelle heure est-il?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dans le langage courant, les Russes, comme les Français utilisent la base 12 (5 heures du matin, 5 heures  du soir etc.)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pour l'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heure officielle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c'est le système 24 / 60 qui est utilisée. (19h45...)</a:t>
            </a:r>
            <a:br>
              <a:rPr lang="fr-FR" dirty="0">
                <a:latin typeface="Times New Roman" pitchFamily="18" charset="0"/>
                <a:cs typeface="Times New Roman" pitchFamily="18" charset="0"/>
              </a:rPr>
            </a:br>
            <a:r>
              <a:rPr lang="fr-FR" dirty="0">
                <a:latin typeface="Times New Roman" pitchFamily="18" charset="0"/>
                <a:cs typeface="Times New Roman" pitchFamily="18" charset="0"/>
              </a:rPr>
              <a:t>l'heure officielle s'énonce donc de la même façon qu'en français: heures jusqu'à 24 et minutes jusqu'à 59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>
                <a:latin typeface="Times New Roman" pitchFamily="18" charset="0"/>
                <a:cs typeface="Times New Roman" pitchFamily="18" charset="0"/>
              </a:rPr>
              <a:t>il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17h 50 = семнадцать часов пятьдесят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минут</a:t>
            </a:r>
            <a:r>
              <a:rPr lang="ru-RU" dirty="0" smtClean="0"/>
              <a:t/>
            </a:r>
            <a:br>
              <a:rPr lang="ru-RU" dirty="0" smtClean="0"/>
            </a:br>
            <a:endParaRPr lang="fr-FR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MIDI MINUIT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midi =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лдень,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minuit =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лночь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Чей? Чья? Чьё? Чьи?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Мой, твой, наш...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Pronoms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possessifs: C’est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à qui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Les pronoms possessifs indiquent que les objets appartiennent à quelqu'un ou quelque chose d'autre. Ainsi vous allez entendre un pronom possessif ou autre si vous posez une question: 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Чей? (m) Чья? (f) Чьё? (n)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ou 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Чьи? (pl)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Mon et le mien: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мой [moj] – masculin</a:t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моя́ [ma-yá] – féminin</a:t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моё [ma-yó] – neutre</a:t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мои́ [ma-í] – pluriel</a:t>
            </a:r>
          </a:p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Ton et le tien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(singulier et informel):</a:t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твой [tvoj] – masculin</a:t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твоя́ [tva-yá] – féminin</a:t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твоё [tva-yó] – neutre</a:t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твои́ [tva-í] – pluriel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Son, sa, ses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(quand le ‘possesseur’ est masculin):</a:t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егó [i-vó / ye-vó] – pour tous les genres et nombres</a:t>
            </a:r>
          </a:p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Son, sa, ses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(quand le ‘possesseur’ est féminin):</a:t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её [i-yó / ye-yó] – pour tous les genres et nombres</a:t>
            </a:r>
          </a:p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Son, sa, ses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(quand le ‘possesseur’ est neutre):</a:t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егó [i-vó / ye-vó] – pour tous les genres et nombres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Notre, nos et le notre, la notre, les notres: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наш [nach] – masculin</a:t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нáша [ná-cha] – féminin</a:t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нáше [ná-che] – neutre</a:t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нáши [ná-chi] – pluriel</a:t>
            </a:r>
          </a:p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Votre, vos et le votre, la votre, les votres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(pluriel or forme de politesse):</a:t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ваш [vach] – masculin</a:t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вáша [vá-cha] – féminin</a:t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вáше [vá-che] – neutre</a:t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вáши [vá-chi] – pluriel</a:t>
            </a:r>
          </a:p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Leur et les leurs: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их [ih] – pour tous les genres et nombres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Attention!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Notez que les pronoms possessifs français ont deux formes: mon/ma - la mienne, son/sa - la sienne, votre - la vôtre. En Russe, il n'y a qu'une seule forme de pronoms possessifs. Par exemple, à la fois "mon" et "mien" sont toujours traduits par 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мой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556792"/>
            <a:ext cx="8058088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819e0e139b76199a443adcae5cf269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332656"/>
            <a:ext cx="4325280" cy="6120680"/>
          </a:xfr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Список картинок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Стр.21 -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http://russe.inalco.chez.com/L0GRAM/GRAM_LO/heure.htm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Стр.22 -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https://www.pinterest.com/pin/764697211699270691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Стр.16 -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hlinkClick r:id="rId4"/>
              </a:rPr>
              <a:t>www.bolshoyvopros.ru/questions/1659947-iz-kakogo-multfilma-fraza-u-menja-est-mysl-i-ja-ejo-dumaju.html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Phonétique : la réduction des voyelles.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hors accent tonique, on procède à la </a:t>
            </a:r>
            <a:r>
              <a:rPr lang="fr-FR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réduction vocalique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On distingue deux degrés de réduction:</a:t>
            </a:r>
            <a:br>
              <a:rPr lang="fr-FR" dirty="0">
                <a:latin typeface="Times New Roman" pitchFamily="18" charset="0"/>
                <a:cs typeface="Times New Roman" pitchFamily="18" charset="0"/>
              </a:rPr>
            </a:br>
            <a:r>
              <a:rPr lang="fr-FR" dirty="0">
                <a:latin typeface="Times New Roman" pitchFamily="18" charset="0"/>
                <a:cs typeface="Times New Roman" pitchFamily="18" charset="0"/>
              </a:rPr>
              <a:t>1° = voyelle initiale ou 1 syllabe avant l'accent,</a:t>
            </a:r>
            <a:br>
              <a:rPr lang="fr-FR" dirty="0">
                <a:latin typeface="Times New Roman" pitchFamily="18" charset="0"/>
                <a:cs typeface="Times New Roman" pitchFamily="18" charset="0"/>
              </a:rPr>
            </a:br>
            <a:r>
              <a:rPr lang="fr-FR" dirty="0">
                <a:latin typeface="Times New Roman" pitchFamily="18" charset="0"/>
                <a:cs typeface="Times New Roman" pitchFamily="18" charset="0"/>
              </a:rPr>
              <a:t>2°= 2 syllabes avant ou une syllabe apres l'accent (en désinence)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i="1" dirty="0" smtClean="0">
                <a:latin typeface="Times New Roman" pitchFamily="18" charset="0"/>
                <a:cs typeface="Times New Roman" pitchFamily="18" charset="0"/>
              </a:rPr>
              <a:t>après consonnes dures: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1°) en dehors de l'accent tonique, /o/ se prononce presque [a] : ОКН</a:t>
            </a:r>
            <a:r>
              <a:rPr lang="fr-FR" b="1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=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kno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2°) /a/, /o/, /i/, /e/ après l'accent tonique (ou syllabes avant) se prononcent presque [e] muet: Л</a:t>
            </a:r>
            <a:r>
              <a:rPr lang="fr-FR" b="1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МПА = [l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mpe] , М</a:t>
            </a:r>
            <a:r>
              <a:rPr lang="fr-FR" b="1" u="sng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СО = [m'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se], МАГАЗ</a:t>
            </a:r>
            <a:r>
              <a:rPr lang="fr-FR" b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Н [megazin]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i="1" dirty="0" smtClean="0">
                <a:latin typeface="Times New Roman" pitchFamily="18" charset="0"/>
                <a:cs typeface="Times New Roman" pitchFamily="18" charset="0"/>
              </a:rPr>
              <a:t>après consonnes molles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E, Я en dehors de l'accent tonique se prononcent presque [i]:  МЯСН</a:t>
            </a:r>
            <a:r>
              <a:rPr lang="fr-FR" b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К = [m'isn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'i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k], ТЕЛЕВ</a:t>
            </a:r>
            <a:r>
              <a:rPr lang="fr-FR" b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ЗОР = [t'il'i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v'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izer]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628800"/>
            <a:ext cx="8056724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00808"/>
            <a:ext cx="7128792" cy="4328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72816"/>
            <a:ext cx="8278704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Ь – ОНА ИЛИ ОН?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268760"/>
            <a:ext cx="7472626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1730</TotalTime>
  <Words>459</Words>
  <Application>Microsoft Office PowerPoint</Application>
  <PresentationFormat>Экран (4:3)</PresentationFormat>
  <Paragraphs>86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А 1</vt:lpstr>
      <vt:lpstr>Plan du cours</vt:lpstr>
      <vt:lpstr>Phonétique : la réduction des voyelles.</vt:lpstr>
      <vt:lpstr>Слайд 4</vt:lpstr>
      <vt:lpstr>Слайд 5</vt:lpstr>
      <vt:lpstr>Слайд 6</vt:lpstr>
      <vt:lpstr>Слайд 7</vt:lpstr>
      <vt:lpstr>Слайд 8</vt:lpstr>
      <vt:lpstr>Ь – ОНА ИЛИ ОН?</vt:lpstr>
      <vt:lpstr>Accusatif/Génitif : pronoms personnels/ Винительный/Родительный падеж личных местоимений</vt:lpstr>
      <vt:lpstr>Слайд 11</vt:lpstr>
      <vt:lpstr>Слайд 12</vt:lpstr>
      <vt:lpstr>Слайд 13</vt:lpstr>
      <vt:lpstr>Слайд 14</vt:lpstr>
      <vt:lpstr>У меня есть… У меня нету</vt:lpstr>
      <vt:lpstr>Слайд 16</vt:lpstr>
      <vt:lpstr>Сколько. Цифры.</vt:lpstr>
      <vt:lpstr>Слайд 18</vt:lpstr>
      <vt:lpstr>Même composition pour les nombres supérieurs.</vt:lpstr>
      <vt:lpstr>Ско́лько вре́мени сейча́с?</vt:lpstr>
      <vt:lpstr>Слайд 21</vt:lpstr>
      <vt:lpstr>Чей? Чья? Чьё? Чьи?  Мой, твой, наш...</vt:lpstr>
      <vt:lpstr>Слайд 23</vt:lpstr>
      <vt:lpstr>Слайд 24</vt:lpstr>
      <vt:lpstr>Слайд 25</vt:lpstr>
      <vt:lpstr>Attention!</vt:lpstr>
      <vt:lpstr>Слайд 27</vt:lpstr>
      <vt:lpstr>Слайд 28</vt:lpstr>
      <vt:lpstr>Список картинок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 1</dc:title>
  <dc:creator>Asus</dc:creator>
  <cp:lastModifiedBy>Asus</cp:lastModifiedBy>
  <cp:revision>6</cp:revision>
  <dcterms:created xsi:type="dcterms:W3CDTF">2019-09-23T10:10:13Z</dcterms:created>
  <dcterms:modified xsi:type="dcterms:W3CDTF">2019-10-15T15:17:11Z</dcterms:modified>
</cp:coreProperties>
</file>