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9" r:id="rId4"/>
    <p:sldId id="280" r:id="rId5"/>
    <p:sldId id="281" r:id="rId6"/>
    <p:sldId id="282" r:id="rId7"/>
    <p:sldId id="283" r:id="rId8"/>
    <p:sldId id="284" r:id="rId9"/>
    <p:sldId id="285" r:id="rId10"/>
    <p:sldId id="286" r:id="rId11"/>
    <p:sldId id="257" r:id="rId12"/>
    <p:sldId id="258" r:id="rId13"/>
    <p:sldId id="259" r:id="rId14"/>
    <p:sldId id="268" r:id="rId15"/>
    <p:sldId id="269" r:id="rId16"/>
    <p:sldId id="270" r:id="rId17"/>
    <p:sldId id="271" r:id="rId18"/>
    <p:sldId id="272" r:id="rId19"/>
    <p:sldId id="260" r:id="rId20"/>
    <p:sldId id="287" r:id="rId21"/>
    <p:sldId id="288" r:id="rId22"/>
    <p:sldId id="263" r:id="rId23"/>
    <p:sldId id="294" r:id="rId24"/>
    <p:sldId id="289" r:id="rId25"/>
    <p:sldId id="290" r:id="rId26"/>
    <p:sldId id="291" r:id="rId27"/>
    <p:sldId id="292" r:id="rId28"/>
    <p:sldId id="293" r:id="rId29"/>
    <p:sldId id="295" r:id="rId30"/>
    <p:sldId id="296" r:id="rId31"/>
    <p:sldId id="262" r:id="rId32"/>
    <p:sldId id="278" r:id="rId33"/>
    <p:sldId id="265" r:id="rId34"/>
    <p:sldId id="266" r:id="rId35"/>
    <p:sldId id="267" r:id="rId36"/>
    <p:sldId id="275" r:id="rId37"/>
    <p:sldId id="276" r:id="rId38"/>
    <p:sldId id="277" r:id="rId39"/>
    <p:sldId id="273" r:id="rId40"/>
    <p:sldId id="264" r:id="rId4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9ED9C0A-7D13-4DD4-8C77-FCEF2D9A6694}" type="datetimeFigureOut">
              <a:rPr lang="ru-RU" smtClean="0"/>
              <a:pPr/>
              <a:t>07.10.2019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6669B84-8F52-4186-AE1E-7062F7F0291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9ED9C0A-7D13-4DD4-8C77-FCEF2D9A6694}" type="datetimeFigureOut">
              <a:rPr lang="ru-RU" smtClean="0"/>
              <a:pPr/>
              <a:t>07.10.2019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6669B84-8F52-4186-AE1E-7062F7F0291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9ED9C0A-7D13-4DD4-8C77-FCEF2D9A6694}" type="datetimeFigureOut">
              <a:rPr lang="ru-RU" smtClean="0"/>
              <a:pPr/>
              <a:t>07.10.2019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6669B84-8F52-4186-AE1E-7062F7F0291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9ED9C0A-7D13-4DD4-8C77-FCEF2D9A6694}" type="datetimeFigureOut">
              <a:rPr lang="ru-RU" smtClean="0"/>
              <a:pPr/>
              <a:t>07.10.2019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6669B84-8F52-4186-AE1E-7062F7F0291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9ED9C0A-7D13-4DD4-8C77-FCEF2D9A6694}" type="datetimeFigureOut">
              <a:rPr lang="ru-RU" smtClean="0"/>
              <a:pPr/>
              <a:t>07.10.2019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6669B84-8F52-4186-AE1E-7062F7F0291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9ED9C0A-7D13-4DD4-8C77-FCEF2D9A6694}" type="datetimeFigureOut">
              <a:rPr lang="ru-RU" smtClean="0"/>
              <a:pPr/>
              <a:t>07.10.2019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6669B84-8F52-4186-AE1E-7062F7F0291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9ED9C0A-7D13-4DD4-8C77-FCEF2D9A6694}" type="datetimeFigureOut">
              <a:rPr lang="ru-RU" smtClean="0"/>
              <a:pPr/>
              <a:t>07.10.2019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6669B84-8F52-4186-AE1E-7062F7F0291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9ED9C0A-7D13-4DD4-8C77-FCEF2D9A6694}" type="datetimeFigureOut">
              <a:rPr lang="ru-RU" smtClean="0"/>
              <a:pPr/>
              <a:t>07.10.2019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6669B84-8F52-4186-AE1E-7062F7F0291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9ED9C0A-7D13-4DD4-8C77-FCEF2D9A6694}" type="datetimeFigureOut">
              <a:rPr lang="ru-RU" smtClean="0"/>
              <a:pPr/>
              <a:t>07.10.2019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6669B84-8F52-4186-AE1E-7062F7F0291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9ED9C0A-7D13-4DD4-8C77-FCEF2D9A6694}" type="datetimeFigureOut">
              <a:rPr lang="ru-RU" smtClean="0"/>
              <a:pPr/>
              <a:t>07.10.2019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6669B84-8F52-4186-AE1E-7062F7F0291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9ED9C0A-7D13-4DD4-8C77-FCEF2D9A6694}" type="datetimeFigureOut">
              <a:rPr lang="ru-RU" smtClean="0"/>
              <a:pPr/>
              <a:t>07.10.2019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6669B84-8F52-4186-AE1E-7062F7F0291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ED9C0A-7D13-4DD4-8C77-FCEF2D9A6694}" type="datetimeFigureOut">
              <a:rPr lang="ru-RU" smtClean="0"/>
              <a:pPr/>
              <a:t>07.10.2019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669B84-8F52-4186-AE1E-7062F7F0291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ja-uchenik.ru/132-semya-kartochki-po-angliyskomu-yazyku.html" TargetMode="External"/><Relationship Id="rId2" Type="http://schemas.openxmlformats.org/officeDocument/2006/relationships/hyperlink" Target="https://www.youtube.com/watch?v=Cj6Wy13Jv1E" TargetMode="External"/><Relationship Id="rId1" Type="http://schemas.openxmlformats.org/officeDocument/2006/relationships/slideLayout" Target="../slideLayouts/slideLayout2.xml"/><Relationship Id="rId4" Type="http://schemas.openxmlformats.org/officeDocument/2006/relationships/hyperlink" Target="https://multiurok.ru/files/priezientatsiia-pritiazhatiel-nyie-miestoimieniia-6-klas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u="sng" dirty="0" smtClean="0">
                <a:latin typeface="Times New Roman" pitchFamily="18" charset="0"/>
                <a:cs typeface="Times New Roman" pitchFamily="18" charset="0"/>
              </a:rPr>
              <a:t>А 1</a:t>
            </a:r>
            <a:endParaRPr lang="ru-RU" u="sng"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r>
              <a:rPr lang="ru-RU" u="sng" dirty="0" smtClean="0">
                <a:solidFill>
                  <a:schemeClr val="tx1"/>
                </a:solidFill>
                <a:latin typeface="Times New Roman" pitchFamily="18" charset="0"/>
                <a:cs typeface="Times New Roman" pitchFamily="18" charset="0"/>
              </a:rPr>
              <a:t>Урок 3</a:t>
            </a:r>
            <a:endParaRPr lang="ru-RU" u="sng"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pPr algn="just"/>
            <a:r>
              <a:rPr lang="fr-FR" i="1" dirty="0" smtClean="0">
                <a:latin typeface="Times New Roman" pitchFamily="18" charset="0"/>
                <a:cs typeface="Times New Roman" pitchFamily="18" charset="0"/>
              </a:rPr>
              <a:t>Lisez les mots suivants, faites bien attention</a:t>
            </a:r>
            <a:r>
              <a:rPr lang="fr-FR" dirty="0" smtClean="0">
                <a:latin typeface="Times New Roman" pitchFamily="18" charset="0"/>
                <a:cs typeface="Times New Roman" pitchFamily="18" charset="0"/>
              </a:rPr>
              <a:t> </a:t>
            </a:r>
            <a:r>
              <a:rPr lang="fr-FR" i="1" dirty="0" smtClean="0">
                <a:latin typeface="Times New Roman" pitchFamily="18" charset="0"/>
                <a:cs typeface="Times New Roman" pitchFamily="18" charset="0"/>
              </a:rPr>
              <a:t>à</a:t>
            </a:r>
            <a:r>
              <a:rPr lang="fr-FR" dirty="0" smtClean="0">
                <a:latin typeface="Times New Roman" pitchFamily="18" charset="0"/>
                <a:cs typeface="Times New Roman" pitchFamily="18" charset="0"/>
              </a:rPr>
              <a:t> </a:t>
            </a:r>
            <a:r>
              <a:rPr lang="fr-FR" i="1" dirty="0" smtClean="0">
                <a:latin typeface="Times New Roman" pitchFamily="18" charset="0"/>
                <a:cs typeface="Times New Roman" pitchFamily="18" charset="0"/>
              </a:rPr>
              <a:t>des positions d`assourdissement et de sonorisation des consonnes:</a:t>
            </a:r>
            <a:endParaRPr lang="fr-FR" dirty="0" smtClean="0">
              <a:latin typeface="Times New Roman" pitchFamily="18" charset="0"/>
              <a:cs typeface="Times New Roman" pitchFamily="18" charset="0"/>
            </a:endParaRPr>
          </a:p>
          <a:p>
            <a:pPr algn="just"/>
            <a:r>
              <a:rPr lang="ru-RU" dirty="0" err="1" smtClean="0">
                <a:latin typeface="Times New Roman" pitchFamily="18" charset="0"/>
                <a:cs typeface="Times New Roman" pitchFamily="18" charset="0"/>
              </a:rPr>
              <a:t>Гриб-грибы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араб-арабы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столб-столбы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лоб-лбы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гроб-гробы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зуб-зубы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дуб-дубы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ров-рвы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слов-слова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дров-дрова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плов-плова</a:t>
            </a:r>
            <a:r>
              <a:rPr lang="ru-RU" dirty="0" smtClean="0">
                <a:latin typeface="Times New Roman" pitchFamily="18" charset="0"/>
                <a:cs typeface="Times New Roman" pitchFamily="18" charset="0"/>
              </a:rPr>
              <a:t>, зов-сова, кровля-кров, </a:t>
            </a:r>
            <a:r>
              <a:rPr lang="ru-RU" dirty="0" err="1" smtClean="0">
                <a:latin typeface="Times New Roman" pitchFamily="18" charset="0"/>
                <a:cs typeface="Times New Roman" pitchFamily="18" charset="0"/>
              </a:rPr>
              <a:t>рог-рога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луг-луга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смог-смогла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друг-друга</a:t>
            </a:r>
            <a:r>
              <a:rPr lang="ru-RU" dirty="0" smtClean="0">
                <a:latin typeface="Times New Roman" pitchFamily="18" charset="0"/>
                <a:cs typeface="Times New Roman" pitchFamily="18" charset="0"/>
              </a:rPr>
              <a:t>, годы-год, </a:t>
            </a:r>
            <a:r>
              <a:rPr lang="ru-RU" dirty="0" err="1" smtClean="0">
                <a:latin typeface="Times New Roman" pitchFamily="18" charset="0"/>
                <a:cs typeface="Times New Roman" pitchFamily="18" charset="0"/>
              </a:rPr>
              <a:t>жемчуг-жемчуга</a:t>
            </a:r>
            <a:r>
              <a:rPr lang="ru-RU" dirty="0" smtClean="0">
                <a:latin typeface="Times New Roman" pitchFamily="18" charset="0"/>
                <a:cs typeface="Times New Roman" pitchFamily="18" charset="0"/>
              </a:rPr>
              <a:t>, виражи-вираж, ложь-кожа, </a:t>
            </a:r>
            <a:r>
              <a:rPr lang="ru-RU" dirty="0" err="1" smtClean="0">
                <a:latin typeface="Times New Roman" pitchFamily="18" charset="0"/>
                <a:cs typeface="Times New Roman" pitchFamily="18" charset="0"/>
              </a:rPr>
              <a:t>рожь-даже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роз-роза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арбуз-арбузы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глаз-глаза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груз-грузы</a:t>
            </a:r>
            <a:r>
              <a:rPr lang="ru-RU" dirty="0" smtClean="0">
                <a:latin typeface="Times New Roman" pitchFamily="18" charset="0"/>
                <a:cs typeface="Times New Roman" pitchFamily="18" charset="0"/>
              </a:rPr>
              <a:t>, лодка, скобка, зубки, будка, ножка, ложка, дождь, поезд, гвоздь, просьба, молотьба, косьба, вокзал, ростбиф, пакгауз.</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u="sng" dirty="0" smtClean="0">
                <a:latin typeface="Times New Roman" pitchFamily="18" charset="0"/>
                <a:cs typeface="Times New Roman" pitchFamily="18" charset="0"/>
              </a:rPr>
              <a:t>Звонкие и глухие согласные</a:t>
            </a:r>
            <a:endParaRPr lang="ru-RU" u="sng"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457200" y="1600200"/>
          <a:ext cx="8229600" cy="2377440"/>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ru-RU" sz="3600" u="sng" dirty="0" smtClean="0">
                          <a:solidFill>
                            <a:srgbClr val="FF0000"/>
                          </a:solidFill>
                          <a:latin typeface="Times New Roman" pitchFamily="18" charset="0"/>
                          <a:cs typeface="Times New Roman" pitchFamily="18" charset="0"/>
                        </a:rPr>
                        <a:t>звонкие</a:t>
                      </a:r>
                      <a:endParaRPr lang="ru-RU" sz="3600" u="sng" dirty="0">
                        <a:solidFill>
                          <a:srgbClr val="FF0000"/>
                        </a:solidFill>
                        <a:latin typeface="Times New Roman" pitchFamily="18" charset="0"/>
                        <a:cs typeface="Times New Roman" pitchFamily="18" charset="0"/>
                      </a:endParaRPr>
                    </a:p>
                  </a:txBody>
                  <a:tcPr/>
                </a:tc>
                <a:tc>
                  <a:txBody>
                    <a:bodyPr/>
                    <a:lstStyle/>
                    <a:p>
                      <a:pPr algn="ctr"/>
                      <a:r>
                        <a:rPr lang="ru-RU" sz="3600" u="sng" dirty="0" smtClean="0">
                          <a:solidFill>
                            <a:srgbClr val="FF0000"/>
                          </a:solidFill>
                          <a:latin typeface="Times New Roman" pitchFamily="18" charset="0"/>
                          <a:cs typeface="Times New Roman" pitchFamily="18" charset="0"/>
                        </a:rPr>
                        <a:t>глухие</a:t>
                      </a:r>
                      <a:endParaRPr lang="ru-RU" sz="3600" u="sng" dirty="0">
                        <a:solidFill>
                          <a:srgbClr val="FF0000"/>
                        </a:solidFill>
                        <a:latin typeface="Times New Roman" pitchFamily="18" charset="0"/>
                        <a:cs typeface="Times New Roman" pitchFamily="18" charset="0"/>
                      </a:endParaRPr>
                    </a:p>
                  </a:txBody>
                  <a:tcPr/>
                </a:tc>
              </a:tr>
              <a:tr h="370840">
                <a:tc>
                  <a:txBody>
                    <a:bodyPr/>
                    <a:lstStyle/>
                    <a:p>
                      <a:r>
                        <a:rPr lang="ru-RU" sz="3600" b="0" i="0" kern="1200" dirty="0" smtClean="0">
                          <a:solidFill>
                            <a:schemeClr val="tx1"/>
                          </a:solidFill>
                          <a:latin typeface="Times New Roman" pitchFamily="18" charset="0"/>
                          <a:ea typeface="+mn-ea"/>
                          <a:cs typeface="Times New Roman" pitchFamily="18" charset="0"/>
                        </a:rPr>
                        <a:t>б, в, </a:t>
                      </a:r>
                      <a:r>
                        <a:rPr lang="ru-RU" sz="3600" b="0" i="0" kern="1200" dirty="0" err="1" smtClean="0">
                          <a:solidFill>
                            <a:schemeClr val="tx1"/>
                          </a:solidFill>
                          <a:latin typeface="Times New Roman" pitchFamily="18" charset="0"/>
                          <a:ea typeface="+mn-ea"/>
                          <a:cs typeface="Times New Roman" pitchFamily="18" charset="0"/>
                        </a:rPr>
                        <a:t>д</a:t>
                      </a:r>
                      <a:r>
                        <a:rPr lang="ru-RU" sz="3600" b="0" i="0" kern="1200" dirty="0" smtClean="0">
                          <a:solidFill>
                            <a:schemeClr val="tx1"/>
                          </a:solidFill>
                          <a:latin typeface="Times New Roman" pitchFamily="18" charset="0"/>
                          <a:ea typeface="+mn-ea"/>
                          <a:cs typeface="Times New Roman" pitchFamily="18" charset="0"/>
                        </a:rPr>
                        <a:t>, </a:t>
                      </a:r>
                      <a:r>
                        <a:rPr lang="ru-RU" sz="3600" b="0" i="0" kern="1200" dirty="0" err="1" smtClean="0">
                          <a:solidFill>
                            <a:schemeClr val="tx1"/>
                          </a:solidFill>
                          <a:latin typeface="Times New Roman" pitchFamily="18" charset="0"/>
                          <a:ea typeface="+mn-ea"/>
                          <a:cs typeface="Times New Roman" pitchFamily="18" charset="0"/>
                        </a:rPr>
                        <a:t>з</a:t>
                      </a:r>
                      <a:r>
                        <a:rPr lang="ru-RU" sz="3600" b="0" i="0" kern="1200" dirty="0" smtClean="0">
                          <a:solidFill>
                            <a:schemeClr val="tx1"/>
                          </a:solidFill>
                          <a:latin typeface="Times New Roman" pitchFamily="18" charset="0"/>
                          <a:ea typeface="+mn-ea"/>
                          <a:cs typeface="Times New Roman" pitchFamily="18" charset="0"/>
                        </a:rPr>
                        <a:t>, ж, г</a:t>
                      </a:r>
                    </a:p>
                    <a:p>
                      <a:endParaRPr lang="ru-RU" sz="3600" b="0" i="0" kern="1200" dirty="0" smtClean="0">
                        <a:solidFill>
                          <a:schemeClr val="tx1"/>
                        </a:solidFill>
                        <a:latin typeface="Times New Roman" pitchFamily="18" charset="0"/>
                        <a:ea typeface="+mn-ea"/>
                        <a:cs typeface="Times New Roman" pitchFamily="18" charset="0"/>
                      </a:endParaRPr>
                    </a:p>
                    <a:p>
                      <a:r>
                        <a:rPr lang="ru-RU" sz="3600" b="0" i="0" kern="1200" dirty="0" smtClean="0">
                          <a:solidFill>
                            <a:schemeClr val="tx1"/>
                          </a:solidFill>
                          <a:latin typeface="Times New Roman" pitchFamily="18" charset="0"/>
                          <a:ea typeface="+mn-ea"/>
                          <a:cs typeface="Times New Roman" pitchFamily="18" charset="0"/>
                        </a:rPr>
                        <a:t>л, м, </a:t>
                      </a:r>
                      <a:r>
                        <a:rPr lang="ru-RU" sz="3600" b="0" i="0" kern="1200" dirty="0" err="1" smtClean="0">
                          <a:solidFill>
                            <a:schemeClr val="tx1"/>
                          </a:solidFill>
                          <a:latin typeface="Times New Roman" pitchFamily="18" charset="0"/>
                          <a:ea typeface="+mn-ea"/>
                          <a:cs typeface="Times New Roman" pitchFamily="18" charset="0"/>
                        </a:rPr>
                        <a:t>н</a:t>
                      </a:r>
                      <a:r>
                        <a:rPr lang="ru-RU" sz="3600" b="0" i="0" kern="1200" dirty="0" smtClean="0">
                          <a:solidFill>
                            <a:schemeClr val="tx1"/>
                          </a:solidFill>
                          <a:latin typeface="Times New Roman" pitchFamily="18" charset="0"/>
                          <a:ea typeface="+mn-ea"/>
                          <a:cs typeface="Times New Roman" pitchFamily="18" charset="0"/>
                        </a:rPr>
                        <a:t>, </a:t>
                      </a:r>
                      <a:r>
                        <a:rPr lang="ru-RU" sz="3600" b="0" i="0" kern="1200" dirty="0" err="1" smtClean="0">
                          <a:solidFill>
                            <a:schemeClr val="tx1"/>
                          </a:solidFill>
                          <a:latin typeface="Times New Roman" pitchFamily="18" charset="0"/>
                          <a:ea typeface="+mn-ea"/>
                          <a:cs typeface="Times New Roman" pitchFamily="18" charset="0"/>
                        </a:rPr>
                        <a:t>р</a:t>
                      </a:r>
                      <a:r>
                        <a:rPr lang="ru-RU" sz="3600" b="0" i="0" kern="1200" dirty="0" smtClean="0">
                          <a:solidFill>
                            <a:schemeClr val="tx1"/>
                          </a:solidFill>
                          <a:latin typeface="Times New Roman" pitchFamily="18" charset="0"/>
                          <a:ea typeface="+mn-ea"/>
                          <a:cs typeface="Times New Roman" pitchFamily="18" charset="0"/>
                        </a:rPr>
                        <a:t>, </a:t>
                      </a:r>
                      <a:r>
                        <a:rPr lang="ru-RU" sz="3600" b="0" i="0" kern="1200" dirty="0" err="1" smtClean="0">
                          <a:solidFill>
                            <a:schemeClr val="tx1"/>
                          </a:solidFill>
                          <a:latin typeface="Times New Roman" pitchFamily="18" charset="0"/>
                          <a:ea typeface="+mn-ea"/>
                          <a:cs typeface="Times New Roman" pitchFamily="18" charset="0"/>
                        </a:rPr>
                        <a:t>й</a:t>
                      </a:r>
                      <a:endParaRPr lang="ru-RU" sz="3600" b="0" dirty="0">
                        <a:latin typeface="Times New Roman" pitchFamily="18" charset="0"/>
                        <a:cs typeface="Times New Roman" pitchFamily="18" charset="0"/>
                      </a:endParaRPr>
                    </a:p>
                  </a:txBody>
                  <a:tcPr/>
                </a:tc>
                <a:tc>
                  <a:txBody>
                    <a:bodyPr/>
                    <a:lstStyle/>
                    <a:p>
                      <a:r>
                        <a:rPr lang="ru-RU" sz="3600" b="0" i="0" kern="1200" dirty="0" err="1" smtClean="0">
                          <a:solidFill>
                            <a:schemeClr val="tx1"/>
                          </a:solidFill>
                          <a:latin typeface="Times New Roman" pitchFamily="18" charset="0"/>
                          <a:ea typeface="+mn-ea"/>
                          <a:cs typeface="Times New Roman" pitchFamily="18" charset="0"/>
                        </a:rPr>
                        <a:t>п</a:t>
                      </a:r>
                      <a:r>
                        <a:rPr lang="ru-RU" sz="3600" b="0" i="0" kern="1200" dirty="0" smtClean="0">
                          <a:solidFill>
                            <a:schemeClr val="tx1"/>
                          </a:solidFill>
                          <a:latin typeface="Times New Roman" pitchFamily="18" charset="0"/>
                          <a:ea typeface="+mn-ea"/>
                          <a:cs typeface="Times New Roman" pitchFamily="18" charset="0"/>
                        </a:rPr>
                        <a:t>, </a:t>
                      </a:r>
                      <a:r>
                        <a:rPr lang="ru-RU" sz="3600" b="0" i="0" kern="1200" dirty="0" err="1" smtClean="0">
                          <a:solidFill>
                            <a:schemeClr val="tx1"/>
                          </a:solidFill>
                          <a:latin typeface="Times New Roman" pitchFamily="18" charset="0"/>
                          <a:ea typeface="+mn-ea"/>
                          <a:cs typeface="Times New Roman" pitchFamily="18" charset="0"/>
                        </a:rPr>
                        <a:t>ф</a:t>
                      </a:r>
                      <a:r>
                        <a:rPr lang="ru-RU" sz="3600" b="0" i="0" kern="1200" dirty="0" smtClean="0">
                          <a:solidFill>
                            <a:schemeClr val="tx1"/>
                          </a:solidFill>
                          <a:latin typeface="Times New Roman" pitchFamily="18" charset="0"/>
                          <a:ea typeface="+mn-ea"/>
                          <a:cs typeface="Times New Roman" pitchFamily="18" charset="0"/>
                        </a:rPr>
                        <a:t>, т, с, </a:t>
                      </a:r>
                      <a:r>
                        <a:rPr lang="ru-RU" sz="3600" b="0" i="0" kern="1200" dirty="0" err="1" smtClean="0">
                          <a:solidFill>
                            <a:schemeClr val="tx1"/>
                          </a:solidFill>
                          <a:latin typeface="Times New Roman" pitchFamily="18" charset="0"/>
                          <a:ea typeface="+mn-ea"/>
                          <a:cs typeface="Times New Roman" pitchFamily="18" charset="0"/>
                        </a:rPr>
                        <a:t>ш</a:t>
                      </a:r>
                      <a:r>
                        <a:rPr lang="ru-RU" sz="3600" b="0" i="0" kern="1200" dirty="0" smtClean="0">
                          <a:solidFill>
                            <a:schemeClr val="tx1"/>
                          </a:solidFill>
                          <a:latin typeface="Times New Roman" pitchFamily="18" charset="0"/>
                          <a:ea typeface="+mn-ea"/>
                          <a:cs typeface="Times New Roman" pitchFamily="18" charset="0"/>
                        </a:rPr>
                        <a:t>, к</a:t>
                      </a:r>
                    </a:p>
                    <a:p>
                      <a:endParaRPr lang="ru-RU" sz="3600" b="0" i="0" kern="1200" dirty="0" smtClean="0">
                        <a:solidFill>
                          <a:schemeClr val="tx1"/>
                        </a:solidFill>
                        <a:latin typeface="Times New Roman" pitchFamily="18" charset="0"/>
                        <a:ea typeface="+mn-ea"/>
                        <a:cs typeface="Times New Roman" pitchFamily="18" charset="0"/>
                      </a:endParaRPr>
                    </a:p>
                    <a:p>
                      <a:r>
                        <a:rPr lang="ru-RU" sz="3600" b="0" i="0" kern="1200" dirty="0" smtClean="0">
                          <a:solidFill>
                            <a:schemeClr val="tx1"/>
                          </a:solidFill>
                          <a:latin typeface="Times New Roman" pitchFamily="18" charset="0"/>
                          <a:ea typeface="+mn-ea"/>
                          <a:cs typeface="Times New Roman" pitchFamily="18" charset="0"/>
                        </a:rPr>
                        <a:t>ч, </a:t>
                      </a:r>
                      <a:r>
                        <a:rPr lang="ru-RU" sz="3600" b="0" i="0" kern="1200" dirty="0" err="1" smtClean="0">
                          <a:solidFill>
                            <a:schemeClr val="tx1"/>
                          </a:solidFill>
                          <a:latin typeface="Times New Roman" pitchFamily="18" charset="0"/>
                          <a:ea typeface="+mn-ea"/>
                          <a:cs typeface="Times New Roman" pitchFamily="18" charset="0"/>
                        </a:rPr>
                        <a:t>щ</a:t>
                      </a:r>
                      <a:r>
                        <a:rPr lang="ru-RU" sz="3600" b="0" i="0" kern="1200" dirty="0" smtClean="0">
                          <a:solidFill>
                            <a:schemeClr val="tx1"/>
                          </a:solidFill>
                          <a:latin typeface="Times New Roman" pitchFamily="18" charset="0"/>
                          <a:ea typeface="+mn-ea"/>
                          <a:cs typeface="Times New Roman" pitchFamily="18" charset="0"/>
                        </a:rPr>
                        <a:t>, </a:t>
                      </a:r>
                      <a:r>
                        <a:rPr lang="ru-RU" sz="3600" b="0" i="0" kern="1200" dirty="0" err="1" smtClean="0">
                          <a:solidFill>
                            <a:schemeClr val="tx1"/>
                          </a:solidFill>
                          <a:latin typeface="Times New Roman" pitchFamily="18" charset="0"/>
                          <a:ea typeface="+mn-ea"/>
                          <a:cs typeface="Times New Roman" pitchFamily="18" charset="0"/>
                        </a:rPr>
                        <a:t>ц</a:t>
                      </a:r>
                      <a:r>
                        <a:rPr lang="ru-RU" sz="3600" b="0" i="0" kern="1200" dirty="0" smtClean="0">
                          <a:solidFill>
                            <a:schemeClr val="tx1"/>
                          </a:solidFill>
                          <a:latin typeface="Times New Roman" pitchFamily="18" charset="0"/>
                          <a:ea typeface="+mn-ea"/>
                          <a:cs typeface="Times New Roman" pitchFamily="18" charset="0"/>
                        </a:rPr>
                        <a:t>, </a:t>
                      </a:r>
                      <a:r>
                        <a:rPr lang="ru-RU" sz="3600" b="0" i="0" kern="1200" dirty="0" err="1" smtClean="0">
                          <a:solidFill>
                            <a:schemeClr val="tx1"/>
                          </a:solidFill>
                          <a:latin typeface="Times New Roman" pitchFamily="18" charset="0"/>
                          <a:ea typeface="+mn-ea"/>
                          <a:cs typeface="Times New Roman" pitchFamily="18" charset="0"/>
                        </a:rPr>
                        <a:t>х</a:t>
                      </a:r>
                      <a:endParaRPr lang="ru-RU" sz="3600" b="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u="sng" dirty="0">
                <a:latin typeface="Times New Roman" pitchFamily="18" charset="0"/>
                <a:cs typeface="Times New Roman" pitchFamily="18" charset="0"/>
              </a:rPr>
              <a:t>Род/</a:t>
            </a:r>
            <a:r>
              <a:rPr lang="fr-FR" u="sng" dirty="0">
                <a:latin typeface="Times New Roman" pitchFamily="18" charset="0"/>
                <a:cs typeface="Times New Roman" pitchFamily="18" charset="0"/>
              </a:rPr>
              <a:t>Genre </a:t>
            </a:r>
            <a:r>
              <a:rPr lang="ru-RU" u="sng" dirty="0">
                <a:latin typeface="Times New Roman" pitchFamily="18" charset="0"/>
                <a:cs typeface="Times New Roman" pitchFamily="18" charset="0"/>
              </a:rPr>
              <a:t>: Он, Она или Оно</a:t>
            </a:r>
            <a:r>
              <a:rPr lang="ru-RU" u="sng" dirty="0" smtClean="0">
                <a:latin typeface="Times New Roman" pitchFamily="18" charset="0"/>
                <a:cs typeface="Times New Roman" pitchFamily="18" charset="0"/>
              </a:rPr>
              <a:t>?</a:t>
            </a:r>
            <a:endParaRPr lang="ru-RU" u="sng"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539552" y="1268760"/>
          <a:ext cx="8229600" cy="5364480"/>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ru-RU" sz="3200" dirty="0" smtClean="0">
                          <a:latin typeface="Times New Roman" pitchFamily="18" charset="0"/>
                          <a:cs typeface="Times New Roman" pitchFamily="18" charset="0"/>
                        </a:rPr>
                        <a:t>ОН</a:t>
                      </a:r>
                      <a:endParaRPr lang="ru-RU" sz="3200" dirty="0">
                        <a:latin typeface="Times New Roman" pitchFamily="18" charset="0"/>
                        <a:cs typeface="Times New Roman" pitchFamily="18" charset="0"/>
                      </a:endParaRPr>
                    </a:p>
                  </a:txBody>
                  <a:tcPr/>
                </a:tc>
                <a:tc>
                  <a:txBody>
                    <a:bodyPr/>
                    <a:lstStyle/>
                    <a:p>
                      <a:pPr algn="ctr"/>
                      <a:r>
                        <a:rPr lang="ru-RU" sz="3200" dirty="0" smtClean="0">
                          <a:latin typeface="Times New Roman" pitchFamily="18" charset="0"/>
                          <a:cs typeface="Times New Roman" pitchFamily="18" charset="0"/>
                        </a:rPr>
                        <a:t>ОНА</a:t>
                      </a:r>
                      <a:endParaRPr lang="ru-RU" sz="3200" dirty="0">
                        <a:latin typeface="Times New Roman" pitchFamily="18" charset="0"/>
                        <a:cs typeface="Times New Roman" pitchFamily="18" charset="0"/>
                      </a:endParaRPr>
                    </a:p>
                  </a:txBody>
                  <a:tcPr/>
                </a:tc>
              </a:tr>
              <a:tr h="370840">
                <a:tc>
                  <a:txBody>
                    <a:bodyPr/>
                    <a:lstStyle/>
                    <a:p>
                      <a:r>
                        <a:rPr lang="ru-RU" sz="2800" kern="1200" dirty="0" smtClean="0">
                          <a:solidFill>
                            <a:srgbClr val="FF0000"/>
                          </a:solidFill>
                          <a:latin typeface="Times New Roman" pitchFamily="18" charset="0"/>
                          <a:cs typeface="Times New Roman" pitchFamily="18" charset="0"/>
                        </a:rPr>
                        <a:t>-</a:t>
                      </a:r>
                      <a:r>
                        <a:rPr lang="ru-RU" sz="2800" kern="1200" dirty="0" err="1" smtClean="0">
                          <a:solidFill>
                            <a:srgbClr val="FF0000"/>
                          </a:solidFill>
                          <a:latin typeface="Times New Roman" pitchFamily="18" charset="0"/>
                          <a:cs typeface="Times New Roman" pitchFamily="18" charset="0"/>
                        </a:rPr>
                        <a:t>тель</a:t>
                      </a:r>
                      <a:r>
                        <a:rPr lang="ru-RU" sz="2800" kern="1200" dirty="0" smtClean="0">
                          <a:solidFill>
                            <a:srgbClr val="FF0000"/>
                          </a:solidFill>
                          <a:latin typeface="Times New Roman" pitchFamily="18" charset="0"/>
                          <a:cs typeface="Times New Roman" pitchFamily="18" charset="0"/>
                        </a:rPr>
                        <a:t> </a:t>
                      </a:r>
                      <a:r>
                        <a:rPr lang="ru-RU" sz="2800" kern="1200" dirty="0" smtClean="0">
                          <a:latin typeface="Times New Roman" pitchFamily="18" charset="0"/>
                          <a:cs typeface="Times New Roman" pitchFamily="18" charset="0"/>
                        </a:rPr>
                        <a:t>(</a:t>
                      </a:r>
                      <a:r>
                        <a:rPr lang="ru-RU" sz="2800" kern="1200" dirty="0" err="1" smtClean="0">
                          <a:latin typeface="Times New Roman" pitchFamily="18" charset="0"/>
                          <a:cs typeface="Times New Roman" pitchFamily="18" charset="0"/>
                        </a:rPr>
                        <a:t>учи́тель</a:t>
                      </a:r>
                      <a:r>
                        <a:rPr lang="fr-FR" sz="2800" kern="1200" baseline="0" dirty="0" smtClean="0">
                          <a:latin typeface="Times New Roman" pitchFamily="18" charset="0"/>
                          <a:cs typeface="Times New Roman" pitchFamily="18" charset="0"/>
                        </a:rPr>
                        <a:t> – maître à l’école</a:t>
                      </a:r>
                      <a:r>
                        <a:rPr lang="ru-RU" sz="2800" kern="1200" dirty="0" smtClean="0">
                          <a:latin typeface="Times New Roman" pitchFamily="18" charset="0"/>
                          <a:cs typeface="Times New Roman" pitchFamily="18" charset="0"/>
                        </a:rPr>
                        <a:t>, </a:t>
                      </a:r>
                      <a:r>
                        <a:rPr lang="ru-RU" sz="2800" kern="1200" dirty="0" err="1" smtClean="0">
                          <a:latin typeface="Times New Roman" pitchFamily="18" charset="0"/>
                          <a:cs typeface="Times New Roman" pitchFamily="18" charset="0"/>
                        </a:rPr>
                        <a:t>строи́тель</a:t>
                      </a:r>
                      <a:r>
                        <a:rPr lang="fr-FR" sz="2800" kern="1200" dirty="0" smtClean="0">
                          <a:latin typeface="Times New Roman" pitchFamily="18" charset="0"/>
                          <a:cs typeface="Times New Roman" pitchFamily="18" charset="0"/>
                        </a:rPr>
                        <a:t> - constructeur</a:t>
                      </a:r>
                      <a:r>
                        <a:rPr lang="ru-RU" sz="2800" kern="1200" dirty="0" smtClean="0">
                          <a:latin typeface="Times New Roman" pitchFamily="18" charset="0"/>
                          <a:cs typeface="Times New Roman" pitchFamily="18" charset="0"/>
                        </a:rPr>
                        <a:t>, </a:t>
                      </a:r>
                      <a:r>
                        <a:rPr lang="ru-RU" sz="2800" kern="1200" dirty="0" err="1" smtClean="0">
                          <a:latin typeface="Times New Roman" pitchFamily="18" charset="0"/>
                          <a:cs typeface="Times New Roman" pitchFamily="18" charset="0"/>
                        </a:rPr>
                        <a:t>преподава́тель</a:t>
                      </a:r>
                      <a:r>
                        <a:rPr lang="fr-FR" sz="2800" kern="1200" dirty="0" smtClean="0">
                          <a:latin typeface="Times New Roman" pitchFamily="18" charset="0"/>
                          <a:cs typeface="Times New Roman" pitchFamily="18" charset="0"/>
                        </a:rPr>
                        <a:t> - professeur</a:t>
                      </a:r>
                      <a:r>
                        <a:rPr lang="ru-RU" sz="2800" kern="1200" dirty="0" smtClean="0">
                          <a:latin typeface="Times New Roman" pitchFamily="18" charset="0"/>
                          <a:cs typeface="Times New Roman" pitchFamily="18" charset="0"/>
                        </a:rPr>
                        <a:t>)</a:t>
                      </a:r>
                      <a:endParaRPr lang="ru-RU" sz="2800" kern="1200" dirty="0" smtClean="0">
                        <a:latin typeface="Times New Roman" pitchFamily="18" charset="0"/>
                        <a:cs typeface="Times New Roman" pitchFamily="18" charset="0"/>
                      </a:endParaRPr>
                    </a:p>
                    <a:p>
                      <a:r>
                        <a:rPr lang="ru-RU" sz="2800" kern="1200" dirty="0" smtClean="0">
                          <a:latin typeface="Times New Roman" pitchFamily="18" charset="0"/>
                          <a:cs typeface="Times New Roman" pitchFamily="18" charset="0"/>
                        </a:rPr>
                        <a:t>+ </a:t>
                      </a:r>
                      <a:r>
                        <a:rPr lang="ru-RU" sz="2800" kern="1200" dirty="0" err="1" smtClean="0">
                          <a:solidFill>
                            <a:srgbClr val="FF0000"/>
                          </a:solidFill>
                          <a:latin typeface="Times New Roman" pitchFamily="18" charset="0"/>
                          <a:cs typeface="Times New Roman" pitchFamily="18" charset="0"/>
                        </a:rPr>
                        <a:t>па́рень</a:t>
                      </a:r>
                      <a:r>
                        <a:rPr lang="fr-FR" sz="2800" kern="1200" dirty="0" smtClean="0">
                          <a:solidFill>
                            <a:srgbClr val="FF0000"/>
                          </a:solidFill>
                          <a:latin typeface="Times New Roman" pitchFamily="18" charset="0"/>
                          <a:cs typeface="Times New Roman" pitchFamily="18" charset="0"/>
                        </a:rPr>
                        <a:t> -</a:t>
                      </a:r>
                      <a:r>
                        <a:rPr lang="fr-FR" sz="2800" kern="1200" baseline="0" dirty="0" smtClean="0">
                          <a:solidFill>
                            <a:srgbClr val="FF0000"/>
                          </a:solidFill>
                          <a:latin typeface="Times New Roman" pitchFamily="18" charset="0"/>
                          <a:cs typeface="Times New Roman" pitchFamily="18" charset="0"/>
                        </a:rPr>
                        <a:t> gars</a:t>
                      </a:r>
                      <a:r>
                        <a:rPr lang="ru-RU" sz="2800" kern="1200" dirty="0" smtClean="0">
                          <a:solidFill>
                            <a:srgbClr val="FF0000"/>
                          </a:solidFill>
                          <a:latin typeface="Times New Roman" pitchFamily="18" charset="0"/>
                          <a:cs typeface="Times New Roman" pitchFamily="18" charset="0"/>
                        </a:rPr>
                        <a:t>, </a:t>
                      </a:r>
                      <a:r>
                        <a:rPr lang="ru-RU" sz="2800" kern="1200" dirty="0" err="1" smtClean="0">
                          <a:solidFill>
                            <a:srgbClr val="FF0000"/>
                          </a:solidFill>
                          <a:latin typeface="Times New Roman" pitchFamily="18" charset="0"/>
                          <a:cs typeface="Times New Roman" pitchFamily="18" charset="0"/>
                        </a:rPr>
                        <a:t>коро́ль</a:t>
                      </a:r>
                      <a:r>
                        <a:rPr lang="fr-FR" sz="2800" kern="1200" dirty="0" smtClean="0">
                          <a:solidFill>
                            <a:srgbClr val="FF0000"/>
                          </a:solidFill>
                          <a:latin typeface="Times New Roman" pitchFamily="18" charset="0"/>
                          <a:cs typeface="Times New Roman" pitchFamily="18" charset="0"/>
                        </a:rPr>
                        <a:t> - roi</a:t>
                      </a:r>
                      <a:r>
                        <a:rPr lang="ru-RU" sz="2800" kern="1200" dirty="0" smtClean="0">
                          <a:solidFill>
                            <a:srgbClr val="FF0000"/>
                          </a:solidFill>
                          <a:latin typeface="Times New Roman" pitchFamily="18" charset="0"/>
                          <a:cs typeface="Times New Roman" pitchFamily="18" charset="0"/>
                        </a:rPr>
                        <a:t>, </a:t>
                      </a:r>
                      <a:r>
                        <a:rPr lang="ru-RU" sz="2800" kern="1200" dirty="0" err="1" smtClean="0">
                          <a:solidFill>
                            <a:srgbClr val="FF0000"/>
                          </a:solidFill>
                          <a:latin typeface="Times New Roman" pitchFamily="18" charset="0"/>
                          <a:cs typeface="Times New Roman" pitchFamily="18" charset="0"/>
                        </a:rPr>
                        <a:t>паро́ль</a:t>
                      </a:r>
                      <a:r>
                        <a:rPr lang="fr-FR" sz="2800" kern="1200" dirty="0" smtClean="0">
                          <a:solidFill>
                            <a:srgbClr val="FF0000"/>
                          </a:solidFill>
                          <a:latin typeface="Times New Roman" pitchFamily="18" charset="0"/>
                          <a:cs typeface="Times New Roman" pitchFamily="18" charset="0"/>
                        </a:rPr>
                        <a:t> – mot</a:t>
                      </a:r>
                      <a:r>
                        <a:rPr lang="fr-FR" sz="2800" kern="1200" baseline="0" dirty="0" smtClean="0">
                          <a:solidFill>
                            <a:srgbClr val="FF0000"/>
                          </a:solidFill>
                          <a:latin typeface="Times New Roman" pitchFamily="18" charset="0"/>
                          <a:cs typeface="Times New Roman" pitchFamily="18" charset="0"/>
                        </a:rPr>
                        <a:t> de passe</a:t>
                      </a:r>
                      <a:r>
                        <a:rPr lang="ru-RU" sz="2800" kern="1200" dirty="0" smtClean="0">
                          <a:solidFill>
                            <a:srgbClr val="FF0000"/>
                          </a:solidFill>
                          <a:latin typeface="Times New Roman" pitchFamily="18" charset="0"/>
                          <a:cs typeface="Times New Roman" pitchFamily="18" charset="0"/>
                        </a:rPr>
                        <a:t>, </a:t>
                      </a:r>
                      <a:r>
                        <a:rPr lang="ru-RU" sz="2800" kern="1200" dirty="0" err="1" smtClean="0">
                          <a:solidFill>
                            <a:srgbClr val="FF0000"/>
                          </a:solidFill>
                          <a:latin typeface="Times New Roman" pitchFamily="18" charset="0"/>
                          <a:cs typeface="Times New Roman" pitchFamily="18" charset="0"/>
                        </a:rPr>
                        <a:t>слова́рь</a:t>
                      </a:r>
                      <a:r>
                        <a:rPr lang="fr-FR" sz="2800" kern="1200" dirty="0" smtClean="0">
                          <a:solidFill>
                            <a:srgbClr val="FF0000"/>
                          </a:solidFill>
                          <a:latin typeface="Times New Roman" pitchFamily="18" charset="0"/>
                          <a:cs typeface="Times New Roman" pitchFamily="18" charset="0"/>
                        </a:rPr>
                        <a:t> -</a:t>
                      </a:r>
                      <a:r>
                        <a:rPr lang="fr-FR" sz="2800" kern="1200" baseline="0" dirty="0" smtClean="0">
                          <a:solidFill>
                            <a:srgbClr val="FF0000"/>
                          </a:solidFill>
                          <a:latin typeface="Times New Roman" pitchFamily="18" charset="0"/>
                          <a:cs typeface="Times New Roman" pitchFamily="18" charset="0"/>
                        </a:rPr>
                        <a:t> dictionnaire</a:t>
                      </a:r>
                      <a:r>
                        <a:rPr lang="ru-RU" sz="2800" kern="1200" dirty="0" smtClean="0">
                          <a:solidFill>
                            <a:srgbClr val="FF0000"/>
                          </a:solidFill>
                          <a:latin typeface="Times New Roman" pitchFamily="18" charset="0"/>
                          <a:cs typeface="Times New Roman" pitchFamily="18" charset="0"/>
                        </a:rPr>
                        <a:t>, </a:t>
                      </a:r>
                      <a:r>
                        <a:rPr lang="ru-RU" sz="2800" kern="1200" dirty="0" err="1" smtClean="0">
                          <a:solidFill>
                            <a:srgbClr val="FF0000"/>
                          </a:solidFill>
                          <a:latin typeface="Times New Roman" pitchFamily="18" charset="0"/>
                          <a:cs typeface="Times New Roman" pitchFamily="18" charset="0"/>
                        </a:rPr>
                        <a:t>ру́бль</a:t>
                      </a:r>
                      <a:r>
                        <a:rPr lang="fr-FR" sz="2800" kern="1200" dirty="0" smtClean="0">
                          <a:solidFill>
                            <a:srgbClr val="FF0000"/>
                          </a:solidFill>
                          <a:latin typeface="Times New Roman" pitchFamily="18" charset="0"/>
                          <a:cs typeface="Times New Roman" pitchFamily="18" charset="0"/>
                        </a:rPr>
                        <a:t> - rouble</a:t>
                      </a:r>
                      <a:r>
                        <a:rPr lang="ru-RU" sz="2800" kern="1200" dirty="0" smtClean="0">
                          <a:solidFill>
                            <a:srgbClr val="FF0000"/>
                          </a:solidFill>
                          <a:latin typeface="Times New Roman" pitchFamily="18" charset="0"/>
                          <a:cs typeface="Times New Roman" pitchFamily="18" charset="0"/>
                        </a:rPr>
                        <a:t>, </a:t>
                      </a:r>
                      <a:r>
                        <a:rPr lang="ru-RU" sz="2800" kern="1200" dirty="0" err="1" smtClean="0">
                          <a:solidFill>
                            <a:srgbClr val="FF0000"/>
                          </a:solidFill>
                          <a:latin typeface="Times New Roman" pitchFamily="18" charset="0"/>
                          <a:cs typeface="Times New Roman" pitchFamily="18" charset="0"/>
                        </a:rPr>
                        <a:t>инвента́рь</a:t>
                      </a:r>
                      <a:r>
                        <a:rPr lang="fr-FR" sz="2800" kern="1200" dirty="0" smtClean="0">
                          <a:solidFill>
                            <a:srgbClr val="FF0000"/>
                          </a:solidFill>
                          <a:latin typeface="Times New Roman" pitchFamily="18" charset="0"/>
                          <a:cs typeface="Times New Roman" pitchFamily="18" charset="0"/>
                        </a:rPr>
                        <a:t> – inventaire.</a:t>
                      </a:r>
                      <a:endParaRPr lang="ru-RU" sz="2800" dirty="0">
                        <a:solidFill>
                          <a:srgbClr val="FF0000"/>
                        </a:solidFill>
                        <a:latin typeface="Times New Roman" pitchFamily="18" charset="0"/>
                        <a:cs typeface="Times New Roman" pitchFamily="18" charset="0"/>
                      </a:endParaRPr>
                    </a:p>
                  </a:txBody>
                  <a:tcPr/>
                </a:tc>
                <a:tc>
                  <a:txBody>
                    <a:bodyPr/>
                    <a:lstStyle/>
                    <a:p>
                      <a:r>
                        <a:rPr lang="ru-RU" sz="2800" kern="1200" dirty="0" smtClean="0">
                          <a:solidFill>
                            <a:srgbClr val="FF0000"/>
                          </a:solidFill>
                          <a:latin typeface="Times New Roman" pitchFamily="18" charset="0"/>
                          <a:cs typeface="Times New Roman" pitchFamily="18" charset="0"/>
                        </a:rPr>
                        <a:t>-</a:t>
                      </a:r>
                      <a:r>
                        <a:rPr lang="ru-RU" sz="2800" kern="1200" dirty="0" err="1" smtClean="0">
                          <a:solidFill>
                            <a:srgbClr val="FF0000"/>
                          </a:solidFill>
                          <a:latin typeface="Times New Roman" pitchFamily="18" charset="0"/>
                          <a:cs typeface="Times New Roman" pitchFamily="18" charset="0"/>
                        </a:rPr>
                        <a:t>жь</a:t>
                      </a:r>
                      <a:r>
                        <a:rPr lang="ru-RU" sz="2800" kern="1200" dirty="0" smtClean="0">
                          <a:solidFill>
                            <a:srgbClr val="FF0000"/>
                          </a:solidFill>
                          <a:latin typeface="Times New Roman" pitchFamily="18" charset="0"/>
                          <a:cs typeface="Times New Roman" pitchFamily="18" charset="0"/>
                        </a:rPr>
                        <a:t> </a:t>
                      </a:r>
                      <a:r>
                        <a:rPr lang="ru-RU" sz="2800" kern="1200" dirty="0" smtClean="0">
                          <a:latin typeface="Times New Roman" pitchFamily="18" charset="0"/>
                          <a:cs typeface="Times New Roman" pitchFamily="18" charset="0"/>
                        </a:rPr>
                        <a:t>(</a:t>
                      </a:r>
                      <a:r>
                        <a:rPr lang="ru-RU" sz="2800" kern="1200" dirty="0" err="1" smtClean="0">
                          <a:latin typeface="Times New Roman" pitchFamily="18" charset="0"/>
                          <a:cs typeface="Times New Roman" pitchFamily="18" charset="0"/>
                        </a:rPr>
                        <a:t>ро́жь</a:t>
                      </a:r>
                      <a:r>
                        <a:rPr lang="fr-FR" sz="2800" kern="1200" dirty="0" smtClean="0">
                          <a:latin typeface="Times New Roman" pitchFamily="18" charset="0"/>
                          <a:cs typeface="Times New Roman" pitchFamily="18" charset="0"/>
                        </a:rPr>
                        <a:t> -</a:t>
                      </a:r>
                      <a:r>
                        <a:rPr lang="fr-FR" sz="2800" kern="1200" baseline="0" dirty="0" smtClean="0">
                          <a:latin typeface="Times New Roman" pitchFamily="18" charset="0"/>
                          <a:cs typeface="Times New Roman" pitchFamily="18" charset="0"/>
                        </a:rPr>
                        <a:t> seigle</a:t>
                      </a:r>
                      <a:r>
                        <a:rPr lang="ru-RU" sz="2800" kern="1200" dirty="0" smtClean="0">
                          <a:latin typeface="Times New Roman" pitchFamily="18" charset="0"/>
                          <a:cs typeface="Times New Roman" pitchFamily="18" charset="0"/>
                        </a:rPr>
                        <a:t>)</a:t>
                      </a:r>
                      <a:endParaRPr lang="ru-RU" sz="2800" kern="1200" dirty="0" smtClean="0">
                        <a:latin typeface="Times New Roman" pitchFamily="18" charset="0"/>
                        <a:cs typeface="Times New Roman" pitchFamily="18" charset="0"/>
                      </a:endParaRPr>
                    </a:p>
                    <a:p>
                      <a:r>
                        <a:rPr lang="ru-RU" sz="2800" kern="1200" dirty="0" smtClean="0">
                          <a:solidFill>
                            <a:srgbClr val="FF0000"/>
                          </a:solidFill>
                          <a:latin typeface="Times New Roman" pitchFamily="18" charset="0"/>
                          <a:cs typeface="Times New Roman" pitchFamily="18" charset="0"/>
                        </a:rPr>
                        <a:t>-</a:t>
                      </a:r>
                      <a:r>
                        <a:rPr lang="ru-RU" sz="2800" kern="1200" dirty="0" err="1" smtClean="0">
                          <a:solidFill>
                            <a:srgbClr val="FF0000"/>
                          </a:solidFill>
                          <a:latin typeface="Times New Roman" pitchFamily="18" charset="0"/>
                          <a:cs typeface="Times New Roman" pitchFamily="18" charset="0"/>
                        </a:rPr>
                        <a:t>шь</a:t>
                      </a:r>
                      <a:r>
                        <a:rPr lang="ru-RU" sz="2800" kern="1200" dirty="0" smtClean="0">
                          <a:solidFill>
                            <a:srgbClr val="FF0000"/>
                          </a:solidFill>
                          <a:latin typeface="Times New Roman" pitchFamily="18" charset="0"/>
                          <a:cs typeface="Times New Roman" pitchFamily="18" charset="0"/>
                        </a:rPr>
                        <a:t> </a:t>
                      </a:r>
                      <a:r>
                        <a:rPr lang="ru-RU" sz="2800" kern="1200" dirty="0" smtClean="0">
                          <a:latin typeface="Times New Roman" pitchFamily="18" charset="0"/>
                          <a:cs typeface="Times New Roman" pitchFamily="18" charset="0"/>
                        </a:rPr>
                        <a:t>(</a:t>
                      </a:r>
                      <a:r>
                        <a:rPr lang="ru-RU" sz="2800" kern="1200" dirty="0" err="1" smtClean="0">
                          <a:latin typeface="Times New Roman" pitchFamily="18" charset="0"/>
                          <a:cs typeface="Times New Roman" pitchFamily="18" charset="0"/>
                        </a:rPr>
                        <a:t>мы́шь</a:t>
                      </a:r>
                      <a:r>
                        <a:rPr lang="fr-FR" sz="2800" kern="1200" dirty="0" smtClean="0">
                          <a:latin typeface="Times New Roman" pitchFamily="18" charset="0"/>
                          <a:cs typeface="Times New Roman" pitchFamily="18" charset="0"/>
                        </a:rPr>
                        <a:t> - souris</a:t>
                      </a:r>
                      <a:r>
                        <a:rPr lang="ru-RU" sz="2800" kern="1200" dirty="0" smtClean="0">
                          <a:latin typeface="Times New Roman" pitchFamily="18" charset="0"/>
                          <a:cs typeface="Times New Roman" pitchFamily="18" charset="0"/>
                        </a:rPr>
                        <a:t>)</a:t>
                      </a:r>
                      <a:endParaRPr lang="ru-RU" sz="2800" kern="1200" dirty="0" smtClean="0">
                        <a:latin typeface="Times New Roman" pitchFamily="18" charset="0"/>
                        <a:cs typeface="Times New Roman" pitchFamily="18" charset="0"/>
                      </a:endParaRPr>
                    </a:p>
                    <a:p>
                      <a:r>
                        <a:rPr lang="ru-RU" sz="2800" kern="1200" dirty="0" smtClean="0">
                          <a:solidFill>
                            <a:srgbClr val="FF0000"/>
                          </a:solidFill>
                          <a:latin typeface="Times New Roman" pitchFamily="18" charset="0"/>
                          <a:cs typeface="Times New Roman" pitchFamily="18" charset="0"/>
                        </a:rPr>
                        <a:t>-</a:t>
                      </a:r>
                      <a:r>
                        <a:rPr lang="ru-RU" sz="2800" kern="1200" dirty="0" err="1" smtClean="0">
                          <a:solidFill>
                            <a:srgbClr val="FF0000"/>
                          </a:solidFill>
                          <a:latin typeface="Times New Roman" pitchFamily="18" charset="0"/>
                          <a:cs typeface="Times New Roman" pitchFamily="18" charset="0"/>
                        </a:rPr>
                        <a:t>чь</a:t>
                      </a:r>
                      <a:r>
                        <a:rPr lang="ru-RU" sz="2800" kern="1200" dirty="0" smtClean="0">
                          <a:solidFill>
                            <a:srgbClr val="FF0000"/>
                          </a:solidFill>
                          <a:latin typeface="Times New Roman" pitchFamily="18" charset="0"/>
                          <a:cs typeface="Times New Roman" pitchFamily="18" charset="0"/>
                        </a:rPr>
                        <a:t> </a:t>
                      </a:r>
                      <a:r>
                        <a:rPr lang="ru-RU" sz="2800" kern="1200" dirty="0" smtClean="0">
                          <a:latin typeface="Times New Roman" pitchFamily="18" charset="0"/>
                          <a:cs typeface="Times New Roman" pitchFamily="18" charset="0"/>
                        </a:rPr>
                        <a:t>(</a:t>
                      </a:r>
                      <a:r>
                        <a:rPr lang="ru-RU" sz="2800" kern="1200" dirty="0" err="1" smtClean="0">
                          <a:latin typeface="Times New Roman" pitchFamily="18" charset="0"/>
                          <a:cs typeface="Times New Roman" pitchFamily="18" charset="0"/>
                        </a:rPr>
                        <a:t>до́чь</a:t>
                      </a:r>
                      <a:r>
                        <a:rPr lang="fr-FR" sz="2800" kern="1200" dirty="0" smtClean="0">
                          <a:latin typeface="Times New Roman" pitchFamily="18" charset="0"/>
                          <a:cs typeface="Times New Roman" pitchFamily="18" charset="0"/>
                        </a:rPr>
                        <a:t> - fille</a:t>
                      </a:r>
                      <a:r>
                        <a:rPr lang="ru-RU" sz="2800" kern="1200" dirty="0" smtClean="0">
                          <a:latin typeface="Times New Roman" pitchFamily="18" charset="0"/>
                          <a:cs typeface="Times New Roman" pitchFamily="18" charset="0"/>
                        </a:rPr>
                        <a:t>)</a:t>
                      </a:r>
                      <a:endParaRPr lang="ru-RU" sz="2800" kern="1200" dirty="0" smtClean="0">
                        <a:latin typeface="Times New Roman" pitchFamily="18" charset="0"/>
                        <a:cs typeface="Times New Roman" pitchFamily="18" charset="0"/>
                      </a:endParaRPr>
                    </a:p>
                    <a:p>
                      <a:r>
                        <a:rPr lang="ru-RU" sz="2800" kern="1200" dirty="0" smtClean="0">
                          <a:solidFill>
                            <a:srgbClr val="FF0000"/>
                          </a:solidFill>
                          <a:latin typeface="Times New Roman" pitchFamily="18" charset="0"/>
                          <a:cs typeface="Times New Roman" pitchFamily="18" charset="0"/>
                        </a:rPr>
                        <a:t>-</a:t>
                      </a:r>
                      <a:r>
                        <a:rPr lang="ru-RU" sz="2800" kern="1200" dirty="0" err="1" smtClean="0">
                          <a:solidFill>
                            <a:srgbClr val="FF0000"/>
                          </a:solidFill>
                          <a:latin typeface="Times New Roman" pitchFamily="18" charset="0"/>
                          <a:cs typeface="Times New Roman" pitchFamily="18" charset="0"/>
                        </a:rPr>
                        <a:t>щь</a:t>
                      </a:r>
                      <a:r>
                        <a:rPr lang="ru-RU" sz="2800" kern="1200" dirty="0" smtClean="0">
                          <a:solidFill>
                            <a:srgbClr val="FF0000"/>
                          </a:solidFill>
                          <a:latin typeface="Times New Roman" pitchFamily="18" charset="0"/>
                          <a:cs typeface="Times New Roman" pitchFamily="18" charset="0"/>
                        </a:rPr>
                        <a:t> </a:t>
                      </a:r>
                      <a:r>
                        <a:rPr lang="ru-RU" sz="2800" kern="1200" dirty="0" smtClean="0">
                          <a:latin typeface="Times New Roman" pitchFamily="18" charset="0"/>
                          <a:cs typeface="Times New Roman" pitchFamily="18" charset="0"/>
                        </a:rPr>
                        <a:t>(</a:t>
                      </a:r>
                      <a:r>
                        <a:rPr lang="ru-RU" sz="2800" kern="1200" dirty="0" err="1" smtClean="0">
                          <a:latin typeface="Times New Roman" pitchFamily="18" charset="0"/>
                          <a:cs typeface="Times New Roman" pitchFamily="18" charset="0"/>
                        </a:rPr>
                        <a:t>ве́щь</a:t>
                      </a:r>
                      <a:r>
                        <a:rPr lang="fr-FR" sz="2800" kern="1200" dirty="0" smtClean="0">
                          <a:latin typeface="Times New Roman" pitchFamily="18" charset="0"/>
                          <a:cs typeface="Times New Roman" pitchFamily="18" charset="0"/>
                        </a:rPr>
                        <a:t> - chose</a:t>
                      </a:r>
                      <a:r>
                        <a:rPr lang="ru-RU" sz="2800" kern="1200" dirty="0" smtClean="0">
                          <a:latin typeface="Times New Roman" pitchFamily="18" charset="0"/>
                          <a:cs typeface="Times New Roman" pitchFamily="18" charset="0"/>
                        </a:rPr>
                        <a:t>)</a:t>
                      </a:r>
                      <a:endParaRPr lang="ru-RU" sz="2800" kern="1200" dirty="0" smtClean="0">
                        <a:latin typeface="Times New Roman" pitchFamily="18" charset="0"/>
                        <a:cs typeface="Times New Roman" pitchFamily="18" charset="0"/>
                      </a:endParaRPr>
                    </a:p>
                    <a:p>
                      <a:r>
                        <a:rPr lang="ru-RU" sz="2800" kern="1200" dirty="0" smtClean="0">
                          <a:latin typeface="Times New Roman" pitchFamily="18" charset="0"/>
                          <a:cs typeface="Times New Roman" pitchFamily="18" charset="0"/>
                        </a:rPr>
                        <a:t>+ </a:t>
                      </a:r>
                      <a:r>
                        <a:rPr lang="ru-RU" sz="2800" kern="1200" dirty="0" err="1" smtClean="0">
                          <a:solidFill>
                            <a:srgbClr val="FF0000"/>
                          </a:solidFill>
                          <a:latin typeface="Times New Roman" pitchFamily="18" charset="0"/>
                          <a:cs typeface="Times New Roman" pitchFamily="18" charset="0"/>
                        </a:rPr>
                        <a:t>две́рь</a:t>
                      </a:r>
                      <a:r>
                        <a:rPr lang="fr-FR" sz="2800" kern="1200" dirty="0" smtClean="0">
                          <a:solidFill>
                            <a:srgbClr val="FF0000"/>
                          </a:solidFill>
                          <a:latin typeface="Times New Roman" pitchFamily="18" charset="0"/>
                          <a:cs typeface="Times New Roman" pitchFamily="18" charset="0"/>
                        </a:rPr>
                        <a:t> (porte)</a:t>
                      </a:r>
                      <a:r>
                        <a:rPr lang="ru-RU" sz="2800" kern="1200" dirty="0" smtClean="0">
                          <a:solidFill>
                            <a:srgbClr val="FF0000"/>
                          </a:solidFill>
                          <a:latin typeface="Times New Roman" pitchFamily="18" charset="0"/>
                          <a:cs typeface="Times New Roman" pitchFamily="18" charset="0"/>
                        </a:rPr>
                        <a:t>, </a:t>
                      </a:r>
                      <a:r>
                        <a:rPr lang="ru-RU" sz="2800" kern="1200" dirty="0" err="1" smtClean="0">
                          <a:solidFill>
                            <a:srgbClr val="FF0000"/>
                          </a:solidFill>
                          <a:latin typeface="Times New Roman" pitchFamily="18" charset="0"/>
                          <a:cs typeface="Times New Roman" pitchFamily="18" charset="0"/>
                        </a:rPr>
                        <a:t>тетра́дь</a:t>
                      </a:r>
                      <a:r>
                        <a:rPr lang="fr-FR" sz="2800" kern="1200" dirty="0" smtClean="0">
                          <a:solidFill>
                            <a:srgbClr val="FF0000"/>
                          </a:solidFill>
                          <a:latin typeface="Times New Roman" pitchFamily="18" charset="0"/>
                          <a:cs typeface="Times New Roman" pitchFamily="18" charset="0"/>
                        </a:rPr>
                        <a:t> (cahier)</a:t>
                      </a:r>
                      <a:r>
                        <a:rPr lang="ru-RU" sz="2800" kern="1200" dirty="0" smtClean="0">
                          <a:solidFill>
                            <a:srgbClr val="FF0000"/>
                          </a:solidFill>
                          <a:latin typeface="Times New Roman" pitchFamily="18" charset="0"/>
                          <a:cs typeface="Times New Roman" pitchFamily="18" charset="0"/>
                        </a:rPr>
                        <a:t>, </a:t>
                      </a:r>
                      <a:r>
                        <a:rPr lang="ru-RU" sz="2800" kern="1200" dirty="0" err="1" smtClean="0">
                          <a:solidFill>
                            <a:srgbClr val="FF0000"/>
                          </a:solidFill>
                          <a:latin typeface="Times New Roman" pitchFamily="18" charset="0"/>
                          <a:cs typeface="Times New Roman" pitchFamily="18" charset="0"/>
                        </a:rPr>
                        <a:t>ло́шадь</a:t>
                      </a:r>
                      <a:r>
                        <a:rPr lang="fr-FR" sz="2800" kern="1200" dirty="0" smtClean="0">
                          <a:solidFill>
                            <a:srgbClr val="FF0000"/>
                          </a:solidFill>
                          <a:latin typeface="Times New Roman" pitchFamily="18" charset="0"/>
                          <a:cs typeface="Times New Roman" pitchFamily="18" charset="0"/>
                        </a:rPr>
                        <a:t> (cheval)</a:t>
                      </a:r>
                      <a:endParaRPr lang="ru-RU" sz="2800" kern="1200" dirty="0" smtClean="0">
                        <a:solidFill>
                          <a:srgbClr val="FF0000"/>
                        </a:solidFill>
                        <a:latin typeface="Times New Roman" pitchFamily="18" charset="0"/>
                        <a:cs typeface="Times New Roman" pitchFamily="18" charset="0"/>
                      </a:endParaRPr>
                    </a:p>
                    <a:p>
                      <a:r>
                        <a:rPr lang="ru-RU" sz="2800" kern="1200" dirty="0" smtClean="0">
                          <a:latin typeface="Times New Roman" pitchFamily="18" charset="0"/>
                          <a:cs typeface="Times New Roman" pitchFamily="18" charset="0"/>
                        </a:rPr>
                        <a:t>+ </a:t>
                      </a:r>
                      <a:r>
                        <a:rPr lang="ru-RU" sz="2800" kern="1200" dirty="0" err="1" smtClean="0">
                          <a:solidFill>
                            <a:srgbClr val="FF0000"/>
                          </a:solidFill>
                          <a:latin typeface="Times New Roman" pitchFamily="18" charset="0"/>
                          <a:cs typeface="Times New Roman" pitchFamily="18" charset="0"/>
                        </a:rPr>
                        <a:t>абстра́кции</a:t>
                      </a:r>
                      <a:r>
                        <a:rPr lang="fr-FR" sz="2800" kern="1200" dirty="0" smtClean="0">
                          <a:solidFill>
                            <a:srgbClr val="FF0000"/>
                          </a:solidFill>
                          <a:latin typeface="Times New Roman" pitchFamily="18" charset="0"/>
                          <a:cs typeface="Times New Roman" pitchFamily="18" charset="0"/>
                        </a:rPr>
                        <a:t> -</a:t>
                      </a:r>
                      <a:r>
                        <a:rPr lang="fr-FR" sz="2800" kern="1200" baseline="0" dirty="0" smtClean="0">
                          <a:solidFill>
                            <a:srgbClr val="FF0000"/>
                          </a:solidFill>
                          <a:latin typeface="Times New Roman" pitchFamily="18" charset="0"/>
                          <a:cs typeface="Times New Roman" pitchFamily="18" charset="0"/>
                        </a:rPr>
                        <a:t> abstractions</a:t>
                      </a:r>
                      <a:r>
                        <a:rPr lang="ru-RU" sz="2800" kern="1200" dirty="0" smtClean="0">
                          <a:latin typeface="Times New Roman" pitchFamily="18" charset="0"/>
                          <a:cs typeface="Times New Roman" pitchFamily="18" charset="0"/>
                        </a:rPr>
                        <a:t> </a:t>
                      </a:r>
                      <a:r>
                        <a:rPr lang="ru-RU" sz="2800" kern="1200" dirty="0" smtClean="0">
                          <a:latin typeface="Times New Roman" pitchFamily="18" charset="0"/>
                          <a:cs typeface="Times New Roman" pitchFamily="18" charset="0"/>
                        </a:rPr>
                        <a:t>(</a:t>
                      </a:r>
                      <a:r>
                        <a:rPr lang="ru-RU" sz="2800" kern="1200" dirty="0" err="1" smtClean="0">
                          <a:latin typeface="Times New Roman" pitchFamily="18" charset="0"/>
                          <a:cs typeface="Times New Roman" pitchFamily="18" charset="0"/>
                        </a:rPr>
                        <a:t>любо́вь</a:t>
                      </a:r>
                      <a:r>
                        <a:rPr lang="fr-FR" sz="2800" kern="1200" dirty="0" smtClean="0">
                          <a:latin typeface="Times New Roman" pitchFamily="18" charset="0"/>
                          <a:cs typeface="Times New Roman" pitchFamily="18" charset="0"/>
                        </a:rPr>
                        <a:t> - amour</a:t>
                      </a:r>
                      <a:r>
                        <a:rPr lang="ru-RU" sz="2800" kern="1200" dirty="0" smtClean="0">
                          <a:latin typeface="Times New Roman" pitchFamily="18" charset="0"/>
                          <a:cs typeface="Times New Roman" pitchFamily="18" charset="0"/>
                        </a:rPr>
                        <a:t>, </a:t>
                      </a:r>
                      <a:r>
                        <a:rPr lang="ru-RU" sz="2800" kern="1200" dirty="0" err="1" smtClean="0">
                          <a:latin typeface="Times New Roman" pitchFamily="18" charset="0"/>
                          <a:cs typeface="Times New Roman" pitchFamily="18" charset="0"/>
                        </a:rPr>
                        <a:t>бо́ль</a:t>
                      </a:r>
                      <a:r>
                        <a:rPr lang="fr-FR" sz="2800" kern="1200" dirty="0" smtClean="0">
                          <a:latin typeface="Times New Roman" pitchFamily="18" charset="0"/>
                          <a:cs typeface="Times New Roman" pitchFamily="18" charset="0"/>
                        </a:rPr>
                        <a:t> -</a:t>
                      </a:r>
                      <a:r>
                        <a:rPr lang="fr-FR" sz="2800" kern="1200" baseline="0" dirty="0" smtClean="0">
                          <a:latin typeface="Times New Roman" pitchFamily="18" charset="0"/>
                          <a:cs typeface="Times New Roman" pitchFamily="18" charset="0"/>
                        </a:rPr>
                        <a:t> douleur</a:t>
                      </a:r>
                      <a:r>
                        <a:rPr lang="ru-RU" sz="2800" kern="1200" dirty="0" smtClean="0">
                          <a:latin typeface="Times New Roman" pitchFamily="18" charset="0"/>
                          <a:cs typeface="Times New Roman" pitchFamily="18" charset="0"/>
                        </a:rPr>
                        <a:t>, </a:t>
                      </a:r>
                      <a:r>
                        <a:rPr lang="ru-RU" sz="2800" kern="1200" dirty="0" err="1" smtClean="0">
                          <a:latin typeface="Times New Roman" pitchFamily="18" charset="0"/>
                          <a:cs typeface="Times New Roman" pitchFamily="18" charset="0"/>
                        </a:rPr>
                        <a:t>сме́рть</a:t>
                      </a:r>
                      <a:r>
                        <a:rPr lang="fr-FR" sz="2800" kern="1200" dirty="0" smtClean="0">
                          <a:latin typeface="Times New Roman" pitchFamily="18" charset="0"/>
                          <a:cs typeface="Times New Roman" pitchFamily="18" charset="0"/>
                        </a:rPr>
                        <a:t> - mort</a:t>
                      </a:r>
                      <a:r>
                        <a:rPr lang="ru-RU" sz="2800" kern="1200" dirty="0" smtClean="0">
                          <a:latin typeface="Times New Roman" pitchFamily="18" charset="0"/>
                          <a:cs typeface="Times New Roman" pitchFamily="18" charset="0"/>
                        </a:rPr>
                        <a:t>, </a:t>
                      </a:r>
                      <a:r>
                        <a:rPr lang="ru-RU" sz="2800" kern="1200" dirty="0" err="1" smtClean="0">
                          <a:latin typeface="Times New Roman" pitchFamily="18" charset="0"/>
                          <a:cs typeface="Times New Roman" pitchFamily="18" charset="0"/>
                        </a:rPr>
                        <a:t>жи́знь</a:t>
                      </a:r>
                      <a:r>
                        <a:rPr lang="fr-FR" sz="2800" kern="1200" dirty="0" smtClean="0">
                          <a:latin typeface="Times New Roman" pitchFamily="18" charset="0"/>
                          <a:cs typeface="Times New Roman" pitchFamily="18" charset="0"/>
                        </a:rPr>
                        <a:t> - vie</a:t>
                      </a:r>
                      <a:r>
                        <a:rPr lang="ru-RU" sz="2800" kern="12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u="sng" dirty="0" err="1">
                <a:latin typeface="Times New Roman" pitchFamily="18" charset="0"/>
                <a:cs typeface="Times New Roman" pitchFamily="18" charset="0"/>
              </a:rPr>
              <a:t>Мно́жественное</a:t>
            </a:r>
            <a:r>
              <a:rPr lang="ru-RU" sz="3600" u="sng" dirty="0">
                <a:latin typeface="Times New Roman" pitchFamily="18" charset="0"/>
                <a:cs typeface="Times New Roman" pitchFamily="18" charset="0"/>
              </a:rPr>
              <a:t> число́ </a:t>
            </a:r>
            <a:r>
              <a:rPr lang="ru-RU" sz="3600" u="sng" dirty="0" err="1">
                <a:latin typeface="Times New Roman" pitchFamily="18" charset="0"/>
                <a:cs typeface="Times New Roman" pitchFamily="18" charset="0"/>
              </a:rPr>
              <a:t>существи́тельных</a:t>
            </a:r>
            <a:r>
              <a:rPr lang="ru-RU" sz="3600" u="sng" dirty="0">
                <a:latin typeface="Times New Roman" pitchFamily="18" charset="0"/>
                <a:cs typeface="Times New Roman" pitchFamily="18" charset="0"/>
              </a:rPr>
              <a:t>/ </a:t>
            </a:r>
            <a:r>
              <a:rPr lang="fr-FR" sz="3600" u="sng" dirty="0">
                <a:latin typeface="Times New Roman" pitchFamily="18" charset="0"/>
                <a:cs typeface="Times New Roman" pitchFamily="18" charset="0"/>
              </a:rPr>
              <a:t>Pluriel des </a:t>
            </a:r>
            <a:r>
              <a:rPr lang="fr-FR" sz="3600" u="sng" dirty="0" smtClean="0">
                <a:latin typeface="Times New Roman" pitchFamily="18" charset="0"/>
                <a:cs typeface="Times New Roman" pitchFamily="18" charset="0"/>
              </a:rPr>
              <a:t>noms</a:t>
            </a:r>
            <a:endParaRPr lang="ru-RU" dirty="0"/>
          </a:p>
        </p:txBody>
      </p:sp>
      <p:graphicFrame>
        <p:nvGraphicFramePr>
          <p:cNvPr id="4" name="Содержимое 3"/>
          <p:cNvGraphicFramePr>
            <a:graphicFrameLocks noGrp="1"/>
          </p:cNvGraphicFramePr>
          <p:nvPr>
            <p:ph idx="1"/>
          </p:nvPr>
        </p:nvGraphicFramePr>
        <p:xfrm>
          <a:off x="457200" y="1700808"/>
          <a:ext cx="8229600" cy="3657600"/>
        </p:xfrm>
        <a:graphic>
          <a:graphicData uri="http://schemas.openxmlformats.org/drawingml/2006/table">
            <a:tbl>
              <a:tblPr firstRow="1" bandRow="1">
                <a:tableStyleId>{5940675A-B579-460E-94D1-54222C63F5DA}</a:tableStyleId>
              </a:tblPr>
              <a:tblGrid>
                <a:gridCol w="2743200"/>
                <a:gridCol w="2743200"/>
                <a:gridCol w="2743200"/>
              </a:tblGrid>
              <a:tr h="356592">
                <a:tc>
                  <a:txBody>
                    <a:bodyPr/>
                    <a:lstStyle/>
                    <a:p>
                      <a:endParaRPr lang="ru-RU" sz="2400" dirty="0">
                        <a:latin typeface="Times New Roman" pitchFamily="18" charset="0"/>
                        <a:cs typeface="Times New Roman" pitchFamily="18" charset="0"/>
                      </a:endParaRPr>
                    </a:p>
                  </a:txBody>
                  <a:tcPr/>
                </a:tc>
                <a:tc>
                  <a:txBody>
                    <a:bodyPr/>
                    <a:lstStyle/>
                    <a:p>
                      <a:r>
                        <a:rPr lang="fr-FR" sz="2400" b="1" kern="1200" dirty="0" smtClean="0">
                          <a:latin typeface="Times New Roman" pitchFamily="18" charset="0"/>
                          <a:cs typeface="Times New Roman" pitchFamily="18" charset="0"/>
                        </a:rPr>
                        <a:t>M/F</a:t>
                      </a:r>
                      <a:endParaRPr lang="ru-RU" sz="2400" b="1" dirty="0">
                        <a:latin typeface="Times New Roman" pitchFamily="18" charset="0"/>
                        <a:cs typeface="Times New Roman" pitchFamily="18" charset="0"/>
                      </a:endParaRPr>
                    </a:p>
                  </a:txBody>
                  <a:tcPr/>
                </a:tc>
                <a:tc>
                  <a:txBody>
                    <a:bodyPr/>
                    <a:lstStyle/>
                    <a:p>
                      <a:r>
                        <a:rPr lang="fr-FR" sz="2400" b="1" kern="1200" dirty="0" smtClean="0">
                          <a:latin typeface="Times New Roman" pitchFamily="18" charset="0"/>
                          <a:cs typeface="Times New Roman" pitchFamily="18" charset="0"/>
                        </a:rPr>
                        <a:t>N</a:t>
                      </a:r>
                      <a:endParaRPr lang="ru-RU" sz="2400" b="1" dirty="0">
                        <a:latin typeface="Times New Roman" pitchFamily="18" charset="0"/>
                        <a:cs typeface="Times New Roman" pitchFamily="18" charset="0"/>
                      </a:endParaRPr>
                    </a:p>
                  </a:txBody>
                  <a:tcPr/>
                </a:tc>
              </a:tr>
              <a:tr h="370840">
                <a:tc>
                  <a:txBody>
                    <a:bodyPr/>
                    <a:lstStyle/>
                    <a:p>
                      <a:r>
                        <a:rPr lang="fr-FR" sz="2400" b="1" kern="1200" dirty="0" smtClean="0">
                          <a:latin typeface="Times New Roman" pitchFamily="18" charset="0"/>
                          <a:cs typeface="Times New Roman" pitchFamily="18" charset="0"/>
                        </a:rPr>
                        <a:t>dur</a:t>
                      </a:r>
                      <a:endParaRPr lang="ru-RU" sz="2400" b="1" dirty="0">
                        <a:latin typeface="Times New Roman" pitchFamily="18" charset="0"/>
                        <a:cs typeface="Times New Roman" pitchFamily="18" charset="0"/>
                      </a:endParaRPr>
                    </a:p>
                  </a:txBody>
                  <a:tcPr/>
                </a:tc>
                <a:tc>
                  <a:txBody>
                    <a:bodyPr/>
                    <a:lstStyle/>
                    <a:p>
                      <a:r>
                        <a:rPr lang="ru-RU" sz="2400" kern="1200" dirty="0" smtClean="0">
                          <a:latin typeface="Times New Roman" pitchFamily="18" charset="0"/>
                          <a:cs typeface="Times New Roman" pitchFamily="18" charset="0"/>
                        </a:rPr>
                        <a:t>стол – </a:t>
                      </a:r>
                      <a:r>
                        <a:rPr lang="ru-RU" sz="2400" kern="1200" dirty="0" err="1" smtClean="0">
                          <a:latin typeface="Times New Roman" pitchFamily="18" charset="0"/>
                          <a:cs typeface="Times New Roman" pitchFamily="18" charset="0"/>
                        </a:rPr>
                        <a:t>стол</a:t>
                      </a:r>
                      <a:r>
                        <a:rPr lang="ru-RU" sz="2400" kern="1200" dirty="0" err="1" smtClean="0">
                          <a:solidFill>
                            <a:srgbClr val="FF0000"/>
                          </a:solidFill>
                          <a:latin typeface="Times New Roman" pitchFamily="18" charset="0"/>
                          <a:cs typeface="Times New Roman" pitchFamily="18" charset="0"/>
                        </a:rPr>
                        <a:t>Ы</a:t>
                      </a:r>
                      <a:endParaRPr lang="ru-RU" sz="2400" kern="1200" dirty="0" smtClean="0">
                        <a:solidFill>
                          <a:srgbClr val="FF0000"/>
                        </a:solidFill>
                        <a:latin typeface="Times New Roman" pitchFamily="18" charset="0"/>
                        <a:cs typeface="Times New Roman" pitchFamily="18" charset="0"/>
                      </a:endParaRPr>
                    </a:p>
                    <a:p>
                      <a:r>
                        <a:rPr lang="ru-RU" sz="2400" kern="1200" dirty="0" smtClean="0">
                          <a:latin typeface="Times New Roman" pitchFamily="18" charset="0"/>
                          <a:cs typeface="Times New Roman" pitchFamily="18" charset="0"/>
                        </a:rPr>
                        <a:t>актриса - </a:t>
                      </a:r>
                      <a:r>
                        <a:rPr lang="ru-RU" sz="2400" kern="1200" dirty="0" err="1" smtClean="0">
                          <a:latin typeface="Times New Roman" pitchFamily="18" charset="0"/>
                          <a:cs typeface="Times New Roman" pitchFamily="18" charset="0"/>
                        </a:rPr>
                        <a:t>актрис</a:t>
                      </a:r>
                      <a:r>
                        <a:rPr lang="ru-RU" sz="2400" kern="1200" dirty="0" err="1" smtClean="0">
                          <a:solidFill>
                            <a:srgbClr val="FF0000"/>
                          </a:solidFill>
                          <a:latin typeface="Times New Roman" pitchFamily="18" charset="0"/>
                          <a:cs typeface="Times New Roman" pitchFamily="18" charset="0"/>
                        </a:rPr>
                        <a:t>Ы</a:t>
                      </a:r>
                      <a:endParaRPr lang="ru-RU" sz="2400" dirty="0">
                        <a:solidFill>
                          <a:srgbClr val="FF0000"/>
                        </a:solidFill>
                        <a:latin typeface="Times New Roman" pitchFamily="18" charset="0"/>
                        <a:cs typeface="Times New Roman" pitchFamily="18" charset="0"/>
                      </a:endParaRPr>
                    </a:p>
                  </a:txBody>
                  <a:tcPr/>
                </a:tc>
                <a:tc>
                  <a:txBody>
                    <a:bodyPr/>
                    <a:lstStyle/>
                    <a:p>
                      <a:r>
                        <a:rPr lang="ru-RU" sz="2400" kern="1200" dirty="0" smtClean="0">
                          <a:latin typeface="Times New Roman" pitchFamily="18" charset="0"/>
                          <a:cs typeface="Times New Roman" pitchFamily="18" charset="0"/>
                        </a:rPr>
                        <a:t>вино - </a:t>
                      </a:r>
                      <a:r>
                        <a:rPr lang="ru-RU" sz="2400" kern="1200" dirty="0" err="1" smtClean="0">
                          <a:latin typeface="Times New Roman" pitchFamily="18" charset="0"/>
                          <a:cs typeface="Times New Roman" pitchFamily="18" charset="0"/>
                        </a:rPr>
                        <a:t>вин</a:t>
                      </a:r>
                      <a:r>
                        <a:rPr lang="ru-RU" sz="2400" kern="1200" dirty="0" err="1" smtClean="0">
                          <a:solidFill>
                            <a:srgbClr val="FF0000"/>
                          </a:solidFill>
                          <a:latin typeface="Times New Roman" pitchFamily="18" charset="0"/>
                          <a:cs typeface="Times New Roman" pitchFamily="18" charset="0"/>
                        </a:rPr>
                        <a:t>А</a:t>
                      </a:r>
                      <a:endParaRPr lang="ru-RU" sz="2400" dirty="0">
                        <a:solidFill>
                          <a:srgbClr val="FF0000"/>
                        </a:solidFill>
                        <a:latin typeface="Times New Roman" pitchFamily="18" charset="0"/>
                        <a:cs typeface="Times New Roman" pitchFamily="18" charset="0"/>
                      </a:endParaRPr>
                    </a:p>
                  </a:txBody>
                  <a:tcPr/>
                </a:tc>
              </a:tr>
              <a:tr h="370840">
                <a:tc>
                  <a:txBody>
                    <a:bodyPr/>
                    <a:lstStyle/>
                    <a:p>
                      <a:r>
                        <a:rPr lang="fr-FR" sz="2400" b="1" kern="1200" dirty="0" smtClean="0">
                          <a:latin typeface="Times New Roman" pitchFamily="18" charset="0"/>
                          <a:cs typeface="Times New Roman" pitchFamily="18" charset="0"/>
                        </a:rPr>
                        <a:t>mou</a:t>
                      </a:r>
                      <a:endParaRPr lang="ru-RU" sz="2400" b="1" dirty="0">
                        <a:latin typeface="Times New Roman" pitchFamily="18" charset="0"/>
                        <a:cs typeface="Times New Roman" pitchFamily="18" charset="0"/>
                      </a:endParaRPr>
                    </a:p>
                  </a:txBody>
                  <a:tcPr/>
                </a:tc>
                <a:tc>
                  <a:txBody>
                    <a:bodyPr/>
                    <a:lstStyle/>
                    <a:p>
                      <a:r>
                        <a:rPr lang="ru-RU" sz="2400" kern="1200" dirty="0" smtClean="0">
                          <a:latin typeface="Times New Roman" pitchFamily="18" charset="0"/>
                          <a:cs typeface="Times New Roman" pitchFamily="18" charset="0"/>
                        </a:rPr>
                        <a:t>музей – </a:t>
                      </a:r>
                      <a:r>
                        <a:rPr lang="ru-RU" sz="2400" kern="1200" dirty="0" err="1" smtClean="0">
                          <a:latin typeface="Times New Roman" pitchFamily="18" charset="0"/>
                          <a:cs typeface="Times New Roman" pitchFamily="18" charset="0"/>
                        </a:rPr>
                        <a:t>музе</a:t>
                      </a:r>
                      <a:r>
                        <a:rPr lang="ru-RU" sz="2400" kern="1200" dirty="0" err="1" smtClean="0">
                          <a:solidFill>
                            <a:srgbClr val="FF0000"/>
                          </a:solidFill>
                          <a:latin typeface="Times New Roman" pitchFamily="18" charset="0"/>
                          <a:cs typeface="Times New Roman" pitchFamily="18" charset="0"/>
                        </a:rPr>
                        <a:t>И</a:t>
                      </a:r>
                      <a:endParaRPr lang="ru-RU" sz="2400" kern="1200" dirty="0" smtClean="0">
                        <a:solidFill>
                          <a:srgbClr val="FF0000"/>
                        </a:solidFill>
                        <a:latin typeface="Times New Roman" pitchFamily="18" charset="0"/>
                        <a:cs typeface="Times New Roman" pitchFamily="18" charset="0"/>
                      </a:endParaRPr>
                    </a:p>
                    <a:p>
                      <a:r>
                        <a:rPr lang="ru-RU" sz="2400" kern="1200" dirty="0" smtClean="0">
                          <a:latin typeface="Times New Roman" pitchFamily="18" charset="0"/>
                          <a:cs typeface="Times New Roman" pitchFamily="18" charset="0"/>
                        </a:rPr>
                        <a:t>энергия – </a:t>
                      </a:r>
                      <a:r>
                        <a:rPr lang="ru-RU" sz="2400" kern="1200" dirty="0" err="1" smtClean="0">
                          <a:latin typeface="Times New Roman" pitchFamily="18" charset="0"/>
                          <a:cs typeface="Times New Roman" pitchFamily="18" charset="0"/>
                        </a:rPr>
                        <a:t>энерги</a:t>
                      </a:r>
                      <a:r>
                        <a:rPr lang="ru-RU" sz="2400" kern="1200" dirty="0" err="1" smtClean="0">
                          <a:solidFill>
                            <a:srgbClr val="FF0000"/>
                          </a:solidFill>
                          <a:latin typeface="Times New Roman" pitchFamily="18" charset="0"/>
                          <a:cs typeface="Times New Roman" pitchFamily="18" charset="0"/>
                        </a:rPr>
                        <a:t>И</a:t>
                      </a:r>
                      <a:endParaRPr lang="ru-RU" sz="2400" kern="1200" dirty="0" smtClean="0">
                        <a:solidFill>
                          <a:srgbClr val="FF0000"/>
                        </a:solidFill>
                        <a:latin typeface="Times New Roman" pitchFamily="18" charset="0"/>
                        <a:cs typeface="Times New Roman" pitchFamily="18" charset="0"/>
                      </a:endParaRPr>
                    </a:p>
                    <a:p>
                      <a:r>
                        <a:rPr lang="ru-RU" sz="2400" kern="1200" dirty="0" smtClean="0">
                          <a:latin typeface="Times New Roman" pitchFamily="18" charset="0"/>
                          <a:cs typeface="Times New Roman" pitchFamily="18" charset="0"/>
                        </a:rPr>
                        <a:t>словарь – </a:t>
                      </a:r>
                      <a:r>
                        <a:rPr lang="ru-RU" sz="2400" kern="1200" dirty="0" err="1" smtClean="0">
                          <a:latin typeface="Times New Roman" pitchFamily="18" charset="0"/>
                          <a:cs typeface="Times New Roman" pitchFamily="18" charset="0"/>
                        </a:rPr>
                        <a:t>словар</a:t>
                      </a:r>
                      <a:r>
                        <a:rPr lang="ru-RU" sz="2400" kern="1200" dirty="0" err="1" smtClean="0">
                          <a:solidFill>
                            <a:srgbClr val="FF0000"/>
                          </a:solidFill>
                          <a:latin typeface="Times New Roman" pitchFamily="18" charset="0"/>
                          <a:cs typeface="Times New Roman" pitchFamily="18" charset="0"/>
                        </a:rPr>
                        <a:t>И</a:t>
                      </a:r>
                      <a:endParaRPr lang="ru-RU" sz="2400" kern="1200" dirty="0" smtClean="0">
                        <a:solidFill>
                          <a:srgbClr val="FF0000"/>
                        </a:solidFill>
                        <a:latin typeface="Times New Roman" pitchFamily="18" charset="0"/>
                        <a:cs typeface="Times New Roman" pitchFamily="18" charset="0"/>
                      </a:endParaRPr>
                    </a:p>
                    <a:p>
                      <a:r>
                        <a:rPr lang="ru-RU" sz="2400" kern="1200" dirty="0" smtClean="0">
                          <a:latin typeface="Times New Roman" pitchFamily="18" charset="0"/>
                          <a:cs typeface="Times New Roman" pitchFamily="18" charset="0"/>
                        </a:rPr>
                        <a:t>лошадь - </a:t>
                      </a:r>
                      <a:r>
                        <a:rPr lang="ru-RU" sz="2400" kern="1200" dirty="0" err="1" smtClean="0">
                          <a:latin typeface="Times New Roman" pitchFamily="18" charset="0"/>
                          <a:cs typeface="Times New Roman" pitchFamily="18" charset="0"/>
                        </a:rPr>
                        <a:t>лошад</a:t>
                      </a:r>
                      <a:r>
                        <a:rPr lang="ru-RU" sz="2400" kern="1200" dirty="0" err="1" smtClean="0">
                          <a:solidFill>
                            <a:srgbClr val="FF0000"/>
                          </a:solidFill>
                          <a:latin typeface="Times New Roman" pitchFamily="18" charset="0"/>
                          <a:cs typeface="Times New Roman" pitchFamily="18" charset="0"/>
                        </a:rPr>
                        <a:t>И</a:t>
                      </a:r>
                      <a:endParaRPr lang="ru-RU" sz="2400" dirty="0">
                        <a:solidFill>
                          <a:srgbClr val="FF0000"/>
                        </a:solidFill>
                        <a:latin typeface="Times New Roman" pitchFamily="18" charset="0"/>
                        <a:cs typeface="Times New Roman" pitchFamily="18" charset="0"/>
                      </a:endParaRPr>
                    </a:p>
                  </a:txBody>
                  <a:tcPr/>
                </a:tc>
                <a:tc>
                  <a:txBody>
                    <a:bodyPr/>
                    <a:lstStyle/>
                    <a:p>
                      <a:r>
                        <a:rPr lang="ru-RU" sz="2400" kern="1200" dirty="0" smtClean="0">
                          <a:latin typeface="Times New Roman" pitchFamily="18" charset="0"/>
                          <a:cs typeface="Times New Roman" pitchFamily="18" charset="0"/>
                        </a:rPr>
                        <a:t>море - </a:t>
                      </a:r>
                      <a:r>
                        <a:rPr lang="ru-RU" sz="2400" kern="1200" dirty="0" err="1" smtClean="0">
                          <a:latin typeface="Times New Roman" pitchFamily="18" charset="0"/>
                          <a:cs typeface="Times New Roman" pitchFamily="18" charset="0"/>
                        </a:rPr>
                        <a:t>мор</a:t>
                      </a:r>
                      <a:r>
                        <a:rPr lang="ru-RU" sz="2400" kern="1200" dirty="0" err="1" smtClean="0">
                          <a:solidFill>
                            <a:srgbClr val="FF0000"/>
                          </a:solidFill>
                          <a:latin typeface="Times New Roman" pitchFamily="18" charset="0"/>
                          <a:cs typeface="Times New Roman" pitchFamily="18" charset="0"/>
                        </a:rPr>
                        <a:t>Я</a:t>
                      </a:r>
                      <a:endParaRPr lang="ru-RU" sz="2400" dirty="0">
                        <a:solidFill>
                          <a:srgbClr val="FF0000"/>
                        </a:solidFill>
                        <a:latin typeface="Times New Roman" pitchFamily="18" charset="0"/>
                        <a:cs typeface="Times New Roman" pitchFamily="18" charset="0"/>
                      </a:endParaRPr>
                    </a:p>
                  </a:txBody>
                  <a:tcPr/>
                </a:tc>
              </a:tr>
              <a:tr h="370840">
                <a:tc gridSpan="3">
                  <a:txBody>
                    <a:bodyPr/>
                    <a:lstStyle/>
                    <a:p>
                      <a:r>
                        <a:rPr lang="fr-FR" sz="2400" kern="1200" dirty="0" smtClean="0">
                          <a:solidFill>
                            <a:srgbClr val="FF0000"/>
                          </a:solidFill>
                          <a:latin typeface="Times New Roman" pitchFamily="18" charset="0"/>
                          <a:cs typeface="Times New Roman" pitchFamily="18" charset="0"/>
                        </a:rPr>
                        <a:t>Attention </a:t>
                      </a:r>
                      <a:r>
                        <a:rPr lang="ru-RU" sz="2400" kern="1200" dirty="0" smtClean="0">
                          <a:solidFill>
                            <a:srgbClr val="FF0000"/>
                          </a:solidFill>
                          <a:latin typeface="Times New Roman" pitchFamily="18" charset="0"/>
                          <a:cs typeface="Times New Roman" pitchFamily="18" charset="0"/>
                        </a:rPr>
                        <a:t>! К, Г, Х, Ч, Ж, Ш, Щ + И: внук – </a:t>
                      </a:r>
                      <a:r>
                        <a:rPr lang="ru-RU" sz="2400" kern="1200" dirty="0" err="1" smtClean="0">
                          <a:solidFill>
                            <a:srgbClr val="FF0000"/>
                          </a:solidFill>
                          <a:latin typeface="Times New Roman" pitchFamily="18" charset="0"/>
                          <a:cs typeface="Times New Roman" pitchFamily="18" charset="0"/>
                        </a:rPr>
                        <a:t>внукИ</a:t>
                      </a:r>
                      <a:r>
                        <a:rPr lang="ru-RU" sz="2400" kern="1200" dirty="0" smtClean="0">
                          <a:solidFill>
                            <a:srgbClr val="FF0000"/>
                          </a:solidFill>
                          <a:latin typeface="Times New Roman" pitchFamily="18" charset="0"/>
                          <a:cs typeface="Times New Roman" pitchFamily="18" charset="0"/>
                        </a:rPr>
                        <a:t>, </a:t>
                      </a:r>
                      <a:r>
                        <a:rPr lang="ru-RU" sz="2400" kern="1200" dirty="0" err="1" smtClean="0">
                          <a:solidFill>
                            <a:srgbClr val="FF0000"/>
                          </a:solidFill>
                          <a:latin typeface="Times New Roman" pitchFamily="18" charset="0"/>
                          <a:cs typeface="Times New Roman" pitchFamily="18" charset="0"/>
                        </a:rPr>
                        <a:t>книгА</a:t>
                      </a:r>
                      <a:r>
                        <a:rPr lang="ru-RU" sz="2400" kern="1200" dirty="0" smtClean="0">
                          <a:solidFill>
                            <a:srgbClr val="FF0000"/>
                          </a:solidFill>
                          <a:latin typeface="Times New Roman" pitchFamily="18" charset="0"/>
                          <a:cs typeface="Times New Roman" pitchFamily="18" charset="0"/>
                        </a:rPr>
                        <a:t> - </a:t>
                      </a:r>
                      <a:r>
                        <a:rPr lang="ru-RU" sz="2400" kern="1200" dirty="0" err="1" smtClean="0">
                          <a:solidFill>
                            <a:srgbClr val="FF0000"/>
                          </a:solidFill>
                          <a:latin typeface="Times New Roman" pitchFamily="18" charset="0"/>
                          <a:cs typeface="Times New Roman" pitchFamily="18" charset="0"/>
                        </a:rPr>
                        <a:t>книгИ</a:t>
                      </a:r>
                      <a:endParaRPr lang="ru-RU" sz="2400" dirty="0">
                        <a:solidFill>
                          <a:srgbClr val="FF0000"/>
                        </a:solidFill>
                        <a:latin typeface="Times New Roman" pitchFamily="18" charset="0"/>
                        <a:cs typeface="Times New Roman" pitchFamily="18" charset="0"/>
                      </a:endParaRPr>
                    </a:p>
                  </a:txBody>
                  <a:tcPr/>
                </a:tc>
                <a:tc hMerge="1">
                  <a:txBody>
                    <a:bodyPr/>
                    <a:lstStyle/>
                    <a:p>
                      <a:endParaRPr lang="ru-RU" dirty="0"/>
                    </a:p>
                  </a:txBody>
                  <a:tcPr/>
                </a:tc>
                <a:tc hMerge="1">
                  <a:txBody>
                    <a:bodyPr/>
                    <a:lstStyle/>
                    <a:p>
                      <a:endParaRPr lang="ru-RU"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fr-FR" u="sng" dirty="0">
                <a:latin typeface="Times New Roman" pitchFamily="18" charset="0"/>
                <a:cs typeface="Times New Roman" pitchFamily="18" charset="0"/>
              </a:rPr>
              <a:t>Le pluriel des noms </a:t>
            </a:r>
            <a:r>
              <a:rPr lang="fr-FR" u="sng" dirty="0" smtClean="0">
                <a:latin typeface="Times New Roman" pitchFamily="18" charset="0"/>
                <a:cs typeface="Times New Roman" pitchFamily="18" charset="0"/>
              </a:rPr>
              <a:t>russes</a:t>
            </a:r>
            <a:endParaRPr lang="ru-RU" u="sng"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lgn="just"/>
            <a:r>
              <a:rPr lang="fr-FR" dirty="0">
                <a:latin typeface="Times New Roman" pitchFamily="18" charset="0"/>
                <a:cs typeface="Times New Roman" pitchFamily="18" charset="0"/>
              </a:rPr>
              <a:t>Pour mettre un nom russe au pluriel, vous devez changer sa terminaison. Il y a seulement 4 terminaisons de pluriel possibles en russe: </a:t>
            </a:r>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a:t>
            </a:r>
            <a:r>
              <a:rPr lang="fr-FR" dirty="0">
                <a:latin typeface="Times New Roman" pitchFamily="18" charset="0"/>
                <a:cs typeface="Times New Roman" pitchFamily="18" charset="0"/>
              </a:rPr>
              <a:t>И, -Ы, -А, -Я. </a:t>
            </a:r>
            <a:endParaRPr lang="ru-RU"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pPr algn="just"/>
            <a:r>
              <a:rPr lang="fr-FR" dirty="0">
                <a:latin typeface="Times New Roman" pitchFamily="18" charset="0"/>
                <a:cs typeface="Times New Roman" pitchFamily="18" charset="0"/>
              </a:rPr>
              <a:t>Les mots qui se terminent par </a:t>
            </a:r>
            <a:r>
              <a:rPr lang="fr-FR" b="1" dirty="0">
                <a:latin typeface="Times New Roman" pitchFamily="18" charset="0"/>
                <a:cs typeface="Times New Roman" pitchFamily="18" charset="0"/>
              </a:rPr>
              <a:t>К, Г, Х, Ш, Щ, Ж, Ч, Ь</a:t>
            </a:r>
            <a:r>
              <a:rPr lang="fr-FR" dirty="0">
                <a:latin typeface="Times New Roman" pitchFamily="18" charset="0"/>
                <a:cs typeface="Times New Roman" pitchFamily="18" charset="0"/>
              </a:rPr>
              <a:t> ou par l’une de ces lettres + une voyelle (sauf les noms neutres) – perdent cette dernière voyelle ou </a:t>
            </a:r>
            <a:r>
              <a:rPr lang="fr-FR" b="1" dirty="0">
                <a:latin typeface="Times New Roman" pitchFamily="18" charset="0"/>
                <a:cs typeface="Times New Roman" pitchFamily="18" charset="0"/>
              </a:rPr>
              <a:t>-Ь</a:t>
            </a:r>
            <a:r>
              <a:rPr lang="fr-FR" dirty="0">
                <a:latin typeface="Times New Roman" pitchFamily="18" charset="0"/>
                <a:cs typeface="Times New Roman" pitchFamily="18" charset="0"/>
              </a:rPr>
              <a:t> s’il existe, et ajoutent </a:t>
            </a:r>
            <a:r>
              <a:rPr lang="fr-FR" b="1" dirty="0">
                <a:latin typeface="Times New Roman" pitchFamily="18" charset="0"/>
                <a:cs typeface="Times New Roman" pitchFamily="18" charset="0"/>
              </a:rPr>
              <a:t>-И</a:t>
            </a:r>
            <a:r>
              <a:rPr lang="fr-FR"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lgn="just"/>
            <a:r>
              <a:rPr lang="fr-FR" b="1" dirty="0">
                <a:latin typeface="Times New Roman" pitchFamily="18" charset="0"/>
                <a:cs typeface="Times New Roman" pitchFamily="18" charset="0"/>
              </a:rPr>
              <a:t>Ex</a:t>
            </a:r>
            <a:r>
              <a:rPr lang="vi-VN" b="1" dirty="0">
                <a:latin typeface="Times New Roman" pitchFamily="18" charset="0"/>
                <a:cs typeface="Times New Roman" pitchFamily="18" charset="0"/>
              </a:rPr>
              <a:t>е</a:t>
            </a:r>
            <a:r>
              <a:rPr lang="fr-FR" b="1" dirty="0">
                <a:latin typeface="Times New Roman" pitchFamily="18" charset="0"/>
                <a:cs typeface="Times New Roman" pitchFamily="18" charset="0"/>
              </a:rPr>
              <a:t>mples</a:t>
            </a:r>
            <a:r>
              <a:rPr lang="fr-FR" dirty="0">
                <a:latin typeface="Times New Roman" pitchFamily="18" charset="0"/>
                <a:cs typeface="Times New Roman" pitchFamily="18" charset="0"/>
              </a:rPr>
              <a:t>:</a:t>
            </a:r>
          </a:p>
          <a:p>
            <a:pPr algn="just"/>
            <a:r>
              <a:rPr lang="vi-VN" dirty="0">
                <a:latin typeface="Times New Roman" pitchFamily="18" charset="0"/>
                <a:cs typeface="Times New Roman" pitchFamily="18" charset="0"/>
              </a:rPr>
              <a:t>нож – ножи́ (</a:t>
            </a:r>
            <a:r>
              <a:rPr lang="fr-FR" dirty="0">
                <a:latin typeface="Times New Roman" pitchFamily="18" charset="0"/>
                <a:cs typeface="Times New Roman" pitchFamily="18" charset="0"/>
              </a:rPr>
              <a:t>les couteaux)</a:t>
            </a:r>
            <a:br>
              <a:rPr lang="fr-FR" dirty="0">
                <a:latin typeface="Times New Roman" pitchFamily="18" charset="0"/>
                <a:cs typeface="Times New Roman" pitchFamily="18" charset="0"/>
              </a:rPr>
            </a:br>
            <a:r>
              <a:rPr lang="vi-VN" dirty="0">
                <a:latin typeface="Times New Roman" pitchFamily="18" charset="0"/>
                <a:cs typeface="Times New Roman" pitchFamily="18" charset="0"/>
              </a:rPr>
              <a:t>ключ – ключи́ (</a:t>
            </a:r>
            <a:r>
              <a:rPr lang="fr-FR" dirty="0">
                <a:latin typeface="Times New Roman" pitchFamily="18" charset="0"/>
                <a:cs typeface="Times New Roman" pitchFamily="18" charset="0"/>
              </a:rPr>
              <a:t>les clefs)</a:t>
            </a:r>
            <a:br>
              <a:rPr lang="fr-FR" dirty="0">
                <a:latin typeface="Times New Roman" pitchFamily="18" charset="0"/>
                <a:cs typeface="Times New Roman" pitchFamily="18" charset="0"/>
              </a:rPr>
            </a:br>
            <a:r>
              <a:rPr lang="vi-VN" dirty="0">
                <a:latin typeface="Times New Roman" pitchFamily="18" charset="0"/>
                <a:cs typeface="Times New Roman" pitchFamily="18" charset="0"/>
              </a:rPr>
              <a:t>нога́ – но́ги (</a:t>
            </a:r>
            <a:r>
              <a:rPr lang="fr-FR" dirty="0">
                <a:latin typeface="Times New Roman" pitchFamily="18" charset="0"/>
                <a:cs typeface="Times New Roman" pitchFamily="18" charset="0"/>
              </a:rPr>
              <a:t>les jambes)</a:t>
            </a:r>
            <a:br>
              <a:rPr lang="fr-FR" dirty="0">
                <a:latin typeface="Times New Roman" pitchFamily="18" charset="0"/>
                <a:cs typeface="Times New Roman" pitchFamily="18" charset="0"/>
              </a:rPr>
            </a:br>
            <a:r>
              <a:rPr lang="vi-VN" dirty="0">
                <a:latin typeface="Times New Roman" pitchFamily="18" charset="0"/>
                <a:cs typeface="Times New Roman" pitchFamily="18" charset="0"/>
              </a:rPr>
              <a:t>рука́ – ру́ки (</a:t>
            </a:r>
            <a:r>
              <a:rPr lang="fr-FR" dirty="0">
                <a:latin typeface="Times New Roman" pitchFamily="18" charset="0"/>
                <a:cs typeface="Times New Roman" pitchFamily="18" charset="0"/>
              </a:rPr>
              <a:t>les mains)</a:t>
            </a:r>
            <a:br>
              <a:rPr lang="fr-FR" dirty="0">
                <a:latin typeface="Times New Roman" pitchFamily="18" charset="0"/>
                <a:cs typeface="Times New Roman" pitchFamily="18" charset="0"/>
              </a:rPr>
            </a:br>
            <a:r>
              <a:rPr lang="vi-VN" dirty="0">
                <a:latin typeface="Times New Roman" pitchFamily="18" charset="0"/>
                <a:cs typeface="Times New Roman" pitchFamily="18" charset="0"/>
              </a:rPr>
              <a:t>ночь – но́чи (</a:t>
            </a:r>
            <a:r>
              <a:rPr lang="fr-FR" dirty="0">
                <a:latin typeface="Times New Roman" pitchFamily="18" charset="0"/>
                <a:cs typeface="Times New Roman" pitchFamily="18" charset="0"/>
              </a:rPr>
              <a:t>les nuits)</a:t>
            </a:r>
          </a:p>
          <a:p>
            <a:pPr>
              <a:buNone/>
            </a:pPr>
            <a:r>
              <a:rPr lang="fr-FR" dirty="0"/>
              <a:t/>
            </a:r>
            <a:br>
              <a:rPr lang="fr-FR" dirty="0"/>
            </a:b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fr-FR" dirty="0">
                <a:latin typeface="Times New Roman" pitchFamily="18" charset="0"/>
                <a:cs typeface="Times New Roman" pitchFamily="18" charset="0"/>
              </a:rPr>
              <a:t>Les noms </a:t>
            </a:r>
            <a:r>
              <a:rPr lang="fr-FR" b="1" dirty="0">
                <a:latin typeface="Times New Roman" pitchFamily="18" charset="0"/>
                <a:cs typeface="Times New Roman" pitchFamily="18" charset="0"/>
              </a:rPr>
              <a:t>masculins</a:t>
            </a:r>
            <a:r>
              <a:rPr lang="fr-FR" dirty="0">
                <a:latin typeface="Times New Roman" pitchFamily="18" charset="0"/>
                <a:cs typeface="Times New Roman" pitchFamily="18" charset="0"/>
              </a:rPr>
              <a:t> se terminant par une consonne ajoutent </a:t>
            </a:r>
            <a:r>
              <a:rPr lang="fr-FR" b="1" dirty="0">
                <a:latin typeface="Times New Roman" pitchFamily="18" charset="0"/>
                <a:cs typeface="Times New Roman" pitchFamily="18" charset="0"/>
              </a:rPr>
              <a:t>-Ы</a:t>
            </a:r>
            <a:r>
              <a:rPr lang="fr-FR" dirty="0">
                <a:latin typeface="Times New Roman" pitchFamily="18" charset="0"/>
                <a:cs typeface="Times New Roman" pitchFamily="18" charset="0"/>
              </a:rPr>
              <a:t>:</a:t>
            </a:r>
          </a:p>
          <a:p>
            <a:r>
              <a:rPr lang="fr-FR" dirty="0">
                <a:latin typeface="Times New Roman" pitchFamily="18" charset="0"/>
                <a:cs typeface="Times New Roman" pitchFamily="18" charset="0"/>
              </a:rPr>
              <a:t>нос – носы́ (les nez)</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телефо́н – телефо́ны (les téléphones)</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стол – столы́ (les tables)</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r>
              <a:rPr lang="fr-FR" dirty="0">
                <a:latin typeface="Times New Roman" pitchFamily="18" charset="0"/>
                <a:cs typeface="Times New Roman" pitchFamily="18" charset="0"/>
              </a:rPr>
              <a:t>Pour les noms </a:t>
            </a:r>
            <a:r>
              <a:rPr lang="fr-FR" b="1" dirty="0">
                <a:latin typeface="Times New Roman" pitchFamily="18" charset="0"/>
                <a:cs typeface="Times New Roman" pitchFamily="18" charset="0"/>
              </a:rPr>
              <a:t>neutres</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si le mot se termine par </a:t>
            </a:r>
            <a:r>
              <a:rPr lang="fr-FR" b="1" dirty="0">
                <a:latin typeface="Times New Roman" pitchFamily="18" charset="0"/>
                <a:cs typeface="Times New Roman" pitchFamily="18" charset="0"/>
              </a:rPr>
              <a:t>-Е</a:t>
            </a:r>
            <a:r>
              <a:rPr lang="fr-FR" dirty="0">
                <a:latin typeface="Times New Roman" pitchFamily="18" charset="0"/>
                <a:cs typeface="Times New Roman" pitchFamily="18" charset="0"/>
              </a:rPr>
              <a:t> – remplacez-le par </a:t>
            </a:r>
            <a:r>
              <a:rPr lang="fr-FR" b="1" dirty="0">
                <a:latin typeface="Times New Roman" pitchFamily="18" charset="0"/>
                <a:cs typeface="Times New Roman" pitchFamily="18" charset="0"/>
              </a:rPr>
              <a:t>-Я</a:t>
            </a:r>
            <a:r>
              <a:rPr lang="fr-FR" dirty="0">
                <a:latin typeface="Times New Roman" pitchFamily="18" charset="0"/>
                <a:cs typeface="Times New Roman" pitchFamily="18" charset="0"/>
              </a:rPr>
              <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si le nom se termine par </a:t>
            </a:r>
            <a:r>
              <a:rPr lang="fr-FR" b="1" dirty="0">
                <a:latin typeface="Times New Roman" pitchFamily="18" charset="0"/>
                <a:cs typeface="Times New Roman" pitchFamily="18" charset="0"/>
              </a:rPr>
              <a:t>-Ш/Щ/Ж/Ч/Ц + Е</a:t>
            </a:r>
            <a:r>
              <a:rPr lang="fr-FR" dirty="0">
                <a:latin typeface="Times New Roman" pitchFamily="18" charset="0"/>
                <a:cs typeface="Times New Roman" pitchFamily="18" charset="0"/>
              </a:rPr>
              <a:t> – remplacer </a:t>
            </a:r>
            <a:r>
              <a:rPr lang="fr-FR" b="1" dirty="0">
                <a:latin typeface="Times New Roman" pitchFamily="18" charset="0"/>
                <a:cs typeface="Times New Roman" pitchFamily="18" charset="0"/>
              </a:rPr>
              <a:t>-E</a:t>
            </a:r>
            <a:r>
              <a:rPr lang="fr-FR" dirty="0">
                <a:latin typeface="Times New Roman" pitchFamily="18" charset="0"/>
                <a:cs typeface="Times New Roman" pitchFamily="18" charset="0"/>
              </a:rPr>
              <a:t> par </a:t>
            </a:r>
            <a:r>
              <a:rPr lang="fr-FR" b="1" dirty="0">
                <a:latin typeface="Times New Roman" pitchFamily="18" charset="0"/>
                <a:cs typeface="Times New Roman" pitchFamily="18" charset="0"/>
              </a:rPr>
              <a:t>-A</a:t>
            </a:r>
            <a:r>
              <a:rPr lang="fr-FR" dirty="0">
                <a:latin typeface="Times New Roman" pitchFamily="18" charset="0"/>
                <a:cs typeface="Times New Roman" pitchFamily="18" charset="0"/>
              </a:rPr>
              <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si le mot se termine par </a:t>
            </a:r>
            <a:r>
              <a:rPr lang="fr-FR" b="1" dirty="0">
                <a:latin typeface="Times New Roman" pitchFamily="18" charset="0"/>
                <a:cs typeface="Times New Roman" pitchFamily="18" charset="0"/>
              </a:rPr>
              <a:t>-O</a:t>
            </a:r>
            <a:r>
              <a:rPr lang="fr-FR" dirty="0">
                <a:latin typeface="Times New Roman" pitchFamily="18" charset="0"/>
                <a:cs typeface="Times New Roman" pitchFamily="18" charset="0"/>
              </a:rPr>
              <a:t> – remplacez-le par </a:t>
            </a:r>
            <a:r>
              <a:rPr lang="fr-FR" b="1" dirty="0">
                <a:latin typeface="Times New Roman" pitchFamily="18" charset="0"/>
                <a:cs typeface="Times New Roman" pitchFamily="18" charset="0"/>
              </a:rPr>
              <a:t>-А</a:t>
            </a: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зда́ние – зда́ния (les immeubles)</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о́блако – облака́ (les nuages)</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fr-FR" dirty="0">
                <a:latin typeface="Times New Roman" pitchFamily="18" charset="0"/>
                <a:cs typeface="Times New Roman" pitchFamily="18" charset="0"/>
              </a:rPr>
              <a:t>Pour les </a:t>
            </a:r>
            <a:r>
              <a:rPr lang="fr-FR" b="1" dirty="0">
                <a:latin typeface="Times New Roman" pitchFamily="18" charset="0"/>
                <a:cs typeface="Times New Roman" pitchFamily="18" charset="0"/>
              </a:rPr>
              <a:t>noms féminins</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remplacez la terminaison </a:t>
            </a:r>
            <a:r>
              <a:rPr lang="fr-FR" b="1" dirty="0">
                <a:latin typeface="Times New Roman" pitchFamily="18" charset="0"/>
                <a:cs typeface="Times New Roman" pitchFamily="18" charset="0"/>
              </a:rPr>
              <a:t>-</a:t>
            </a:r>
            <a:r>
              <a:rPr lang="vi-VN" b="1" dirty="0">
                <a:latin typeface="Times New Roman" pitchFamily="18" charset="0"/>
                <a:cs typeface="Times New Roman" pitchFamily="18" charset="0"/>
              </a:rPr>
              <a:t>А</a:t>
            </a:r>
            <a:r>
              <a:rPr lang="vi-VN" dirty="0">
                <a:latin typeface="Times New Roman" pitchFamily="18" charset="0"/>
                <a:cs typeface="Times New Roman" pitchFamily="18" charset="0"/>
              </a:rPr>
              <a:t> </a:t>
            </a:r>
            <a:r>
              <a:rPr lang="fr-FR" dirty="0">
                <a:latin typeface="Times New Roman" pitchFamily="18" charset="0"/>
                <a:cs typeface="Times New Roman" pitchFamily="18" charset="0"/>
              </a:rPr>
              <a:t>par </a:t>
            </a:r>
            <a:r>
              <a:rPr lang="fr-FR" b="1" dirty="0">
                <a:latin typeface="Times New Roman" pitchFamily="18" charset="0"/>
                <a:cs typeface="Times New Roman" pitchFamily="18" charset="0"/>
              </a:rPr>
              <a:t>-</a:t>
            </a:r>
            <a:r>
              <a:rPr lang="vi-VN" b="1" dirty="0">
                <a:latin typeface="Times New Roman" pitchFamily="18" charset="0"/>
                <a:cs typeface="Times New Roman" pitchFamily="18" charset="0"/>
              </a:rPr>
              <a:t>Ы</a:t>
            </a:r>
            <a:r>
              <a:rPr lang="vi-VN" dirty="0">
                <a:latin typeface="Times New Roman" pitchFamily="18" charset="0"/>
                <a:cs typeface="Times New Roman" pitchFamily="18" charset="0"/>
              </a:rPr>
              <a:t/>
            </a:r>
            <a:br>
              <a:rPr lang="vi-VN" dirty="0">
                <a:latin typeface="Times New Roman" pitchFamily="18" charset="0"/>
                <a:cs typeface="Times New Roman" pitchFamily="18" charset="0"/>
              </a:rPr>
            </a:br>
            <a:r>
              <a:rPr lang="vi-VN" dirty="0">
                <a:latin typeface="Times New Roman" pitchFamily="18" charset="0"/>
                <a:cs typeface="Times New Roman" pitchFamily="18" charset="0"/>
              </a:rPr>
              <a:t>– </a:t>
            </a:r>
            <a:r>
              <a:rPr lang="fr-FR" dirty="0">
                <a:latin typeface="Times New Roman" pitchFamily="18" charset="0"/>
                <a:cs typeface="Times New Roman" pitchFamily="18" charset="0"/>
              </a:rPr>
              <a:t>remplacez la terminaison </a:t>
            </a:r>
            <a:r>
              <a:rPr lang="fr-FR" b="1" dirty="0">
                <a:latin typeface="Times New Roman" pitchFamily="18" charset="0"/>
                <a:cs typeface="Times New Roman" pitchFamily="18" charset="0"/>
              </a:rPr>
              <a:t>-</a:t>
            </a:r>
            <a:r>
              <a:rPr lang="vi-VN" b="1" dirty="0">
                <a:latin typeface="Times New Roman" pitchFamily="18" charset="0"/>
                <a:cs typeface="Times New Roman" pitchFamily="18" charset="0"/>
              </a:rPr>
              <a:t>Я</a:t>
            </a:r>
            <a:r>
              <a:rPr lang="vi-VN" dirty="0">
                <a:latin typeface="Times New Roman" pitchFamily="18" charset="0"/>
                <a:cs typeface="Times New Roman" pitchFamily="18" charset="0"/>
              </a:rPr>
              <a:t> </a:t>
            </a:r>
            <a:r>
              <a:rPr lang="fr-FR" dirty="0">
                <a:latin typeface="Times New Roman" pitchFamily="18" charset="0"/>
                <a:cs typeface="Times New Roman" pitchFamily="18" charset="0"/>
              </a:rPr>
              <a:t>par </a:t>
            </a:r>
            <a:r>
              <a:rPr lang="fr-FR" b="1" dirty="0">
                <a:latin typeface="Times New Roman" pitchFamily="18" charset="0"/>
                <a:cs typeface="Times New Roman" pitchFamily="18" charset="0"/>
              </a:rPr>
              <a:t>-</a:t>
            </a:r>
            <a:r>
              <a:rPr lang="vi-VN" b="1" dirty="0">
                <a:latin typeface="Times New Roman" pitchFamily="18" charset="0"/>
                <a:cs typeface="Times New Roman" pitchFamily="18" charset="0"/>
              </a:rPr>
              <a:t>И</a:t>
            </a:r>
            <a:endParaRPr lang="vi-VN" dirty="0">
              <a:latin typeface="Times New Roman" pitchFamily="18" charset="0"/>
              <a:cs typeface="Times New Roman" pitchFamily="18" charset="0"/>
            </a:endParaRPr>
          </a:p>
          <a:p>
            <a:r>
              <a:rPr lang="vi-VN" dirty="0">
                <a:latin typeface="Times New Roman" pitchFamily="18" charset="0"/>
                <a:cs typeface="Times New Roman" pitchFamily="18" charset="0"/>
              </a:rPr>
              <a:t>голов</a:t>
            </a:r>
            <a:r>
              <a:rPr lang="vi-VN" b="1" dirty="0">
                <a:latin typeface="Times New Roman" pitchFamily="18" charset="0"/>
                <a:cs typeface="Times New Roman" pitchFamily="18" charset="0"/>
              </a:rPr>
              <a:t>а́</a:t>
            </a:r>
            <a:r>
              <a:rPr lang="vi-VN" dirty="0">
                <a:latin typeface="Times New Roman" pitchFamily="18" charset="0"/>
                <a:cs typeface="Times New Roman" pitchFamily="18" charset="0"/>
              </a:rPr>
              <a:t> – го́лов</a:t>
            </a:r>
            <a:r>
              <a:rPr lang="vi-VN" b="1" dirty="0">
                <a:latin typeface="Times New Roman" pitchFamily="18" charset="0"/>
                <a:cs typeface="Times New Roman" pitchFamily="18" charset="0"/>
              </a:rPr>
              <a:t>ы</a:t>
            </a:r>
            <a:r>
              <a:rPr lang="vi-VN" dirty="0">
                <a:latin typeface="Times New Roman" pitchFamily="18" charset="0"/>
                <a:cs typeface="Times New Roman" pitchFamily="18" charset="0"/>
              </a:rPr>
              <a:t> (</a:t>
            </a:r>
            <a:r>
              <a:rPr lang="fr-FR" dirty="0">
                <a:latin typeface="Times New Roman" pitchFamily="18" charset="0"/>
                <a:cs typeface="Times New Roman" pitchFamily="18" charset="0"/>
              </a:rPr>
              <a:t>les têtes)</a:t>
            </a:r>
            <a:br>
              <a:rPr lang="fr-FR" dirty="0">
                <a:latin typeface="Times New Roman" pitchFamily="18" charset="0"/>
                <a:cs typeface="Times New Roman" pitchFamily="18" charset="0"/>
              </a:rPr>
            </a:br>
            <a:r>
              <a:rPr lang="vi-VN" dirty="0">
                <a:latin typeface="Times New Roman" pitchFamily="18" charset="0"/>
                <a:cs typeface="Times New Roman" pitchFamily="18" charset="0"/>
              </a:rPr>
              <a:t>стен</a:t>
            </a:r>
            <a:r>
              <a:rPr lang="vi-VN" b="1" dirty="0">
                <a:latin typeface="Times New Roman" pitchFamily="18" charset="0"/>
                <a:cs typeface="Times New Roman" pitchFamily="18" charset="0"/>
              </a:rPr>
              <a:t>а́</a:t>
            </a:r>
            <a:r>
              <a:rPr lang="vi-VN" dirty="0">
                <a:latin typeface="Times New Roman" pitchFamily="18" charset="0"/>
                <a:cs typeface="Times New Roman" pitchFamily="18" charset="0"/>
              </a:rPr>
              <a:t> – сте́н</a:t>
            </a:r>
            <a:r>
              <a:rPr lang="vi-VN" b="1" dirty="0">
                <a:latin typeface="Times New Roman" pitchFamily="18" charset="0"/>
                <a:cs typeface="Times New Roman" pitchFamily="18" charset="0"/>
              </a:rPr>
              <a:t>ы</a:t>
            </a:r>
            <a:r>
              <a:rPr lang="vi-VN" dirty="0">
                <a:latin typeface="Times New Roman" pitchFamily="18" charset="0"/>
                <a:cs typeface="Times New Roman" pitchFamily="18" charset="0"/>
              </a:rPr>
              <a:t> (</a:t>
            </a:r>
            <a:r>
              <a:rPr lang="fr-FR" dirty="0">
                <a:latin typeface="Times New Roman" pitchFamily="18" charset="0"/>
                <a:cs typeface="Times New Roman" pitchFamily="18" charset="0"/>
              </a:rPr>
              <a:t>les murs)</a:t>
            </a:r>
            <a:br>
              <a:rPr lang="fr-FR" dirty="0">
                <a:latin typeface="Times New Roman" pitchFamily="18" charset="0"/>
                <a:cs typeface="Times New Roman" pitchFamily="18" charset="0"/>
              </a:rPr>
            </a:br>
            <a:r>
              <a:rPr lang="vi-VN" dirty="0">
                <a:latin typeface="Times New Roman" pitchFamily="18" charset="0"/>
                <a:cs typeface="Times New Roman" pitchFamily="18" charset="0"/>
              </a:rPr>
              <a:t>ста́нци</a:t>
            </a:r>
            <a:r>
              <a:rPr lang="vi-VN" b="1" dirty="0">
                <a:latin typeface="Times New Roman" pitchFamily="18" charset="0"/>
                <a:cs typeface="Times New Roman" pitchFamily="18" charset="0"/>
              </a:rPr>
              <a:t>я</a:t>
            </a:r>
            <a:r>
              <a:rPr lang="vi-VN" dirty="0">
                <a:latin typeface="Times New Roman" pitchFamily="18" charset="0"/>
                <a:cs typeface="Times New Roman" pitchFamily="18" charset="0"/>
              </a:rPr>
              <a:t> – ста́нци</a:t>
            </a:r>
            <a:r>
              <a:rPr lang="vi-VN" b="1" dirty="0">
                <a:latin typeface="Times New Roman" pitchFamily="18" charset="0"/>
                <a:cs typeface="Times New Roman" pitchFamily="18" charset="0"/>
              </a:rPr>
              <a:t>и</a:t>
            </a:r>
            <a:r>
              <a:rPr lang="vi-VN" dirty="0">
                <a:latin typeface="Times New Roman" pitchFamily="18" charset="0"/>
                <a:cs typeface="Times New Roman" pitchFamily="18" charset="0"/>
              </a:rPr>
              <a:t> (</a:t>
            </a:r>
            <a:r>
              <a:rPr lang="fr-FR" dirty="0">
                <a:latin typeface="Times New Roman" pitchFamily="18" charset="0"/>
                <a:cs typeface="Times New Roman" pitchFamily="18" charset="0"/>
              </a:rPr>
              <a:t>station) </a:t>
            </a:r>
            <a:br>
              <a:rPr lang="fr-FR" dirty="0">
                <a:latin typeface="Times New Roman" pitchFamily="18" charset="0"/>
                <a:cs typeface="Times New Roman" pitchFamily="18" charset="0"/>
              </a:rPr>
            </a:br>
            <a:r>
              <a:rPr lang="vi-VN" dirty="0">
                <a:latin typeface="Times New Roman" pitchFamily="18" charset="0"/>
                <a:cs typeface="Times New Roman" pitchFamily="18" charset="0"/>
              </a:rPr>
              <a:t>ба́н</a:t>
            </a:r>
            <a:r>
              <a:rPr lang="vi-VN" b="1" dirty="0">
                <a:latin typeface="Times New Roman" pitchFamily="18" charset="0"/>
                <a:cs typeface="Times New Roman" pitchFamily="18" charset="0"/>
              </a:rPr>
              <a:t>я</a:t>
            </a:r>
            <a:r>
              <a:rPr lang="vi-VN" dirty="0">
                <a:latin typeface="Times New Roman" pitchFamily="18" charset="0"/>
                <a:cs typeface="Times New Roman" pitchFamily="18" charset="0"/>
              </a:rPr>
              <a:t> – ба́н</a:t>
            </a:r>
            <a:r>
              <a:rPr lang="vi-VN" b="1" dirty="0">
                <a:latin typeface="Times New Roman" pitchFamily="18" charset="0"/>
                <a:cs typeface="Times New Roman" pitchFamily="18" charset="0"/>
              </a:rPr>
              <a:t>и</a:t>
            </a:r>
            <a:r>
              <a:rPr lang="vi-VN" dirty="0">
                <a:latin typeface="Times New Roman" pitchFamily="18" charset="0"/>
                <a:cs typeface="Times New Roman" pitchFamily="18" charset="0"/>
              </a:rPr>
              <a:t> (</a:t>
            </a:r>
            <a:r>
              <a:rPr lang="fr-FR" dirty="0">
                <a:latin typeface="Times New Roman" pitchFamily="18" charset="0"/>
                <a:cs typeface="Times New Roman" pitchFamily="18" charset="0"/>
              </a:rPr>
              <a:t>bains) </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u="sng" dirty="0">
                <a:latin typeface="Times New Roman" pitchFamily="18" charset="0"/>
                <a:cs typeface="Times New Roman" pitchFamily="18" charset="0"/>
              </a:rPr>
              <a:t>Исключения/</a:t>
            </a:r>
            <a:r>
              <a:rPr lang="fr-FR" u="sng" dirty="0">
                <a:latin typeface="Times New Roman" pitchFamily="18" charset="0"/>
                <a:cs typeface="Times New Roman" pitchFamily="18" charset="0"/>
              </a:rPr>
              <a:t>Exceptions</a:t>
            </a:r>
            <a:r>
              <a:rPr lang="fr-FR" b="1" dirty="0"/>
              <a:t> </a:t>
            </a:r>
            <a:endParaRPr lang="ru-RU" dirty="0"/>
          </a:p>
        </p:txBody>
      </p:sp>
      <p:graphicFrame>
        <p:nvGraphicFramePr>
          <p:cNvPr id="4" name="Содержимое 3"/>
          <p:cNvGraphicFramePr>
            <a:graphicFrameLocks noGrp="1"/>
          </p:cNvGraphicFramePr>
          <p:nvPr>
            <p:ph idx="1"/>
          </p:nvPr>
        </p:nvGraphicFramePr>
        <p:xfrm>
          <a:off x="457200" y="1600200"/>
          <a:ext cx="8229600" cy="4480560"/>
        </p:xfrm>
        <a:graphic>
          <a:graphicData uri="http://schemas.openxmlformats.org/drawingml/2006/table">
            <a:tbl>
              <a:tblPr firstRow="1" bandRow="1">
                <a:tableStyleId>{2D5ABB26-0587-4C30-8999-92F81FD0307C}</a:tableStyleId>
              </a:tblPr>
              <a:tblGrid>
                <a:gridCol w="4114800"/>
                <a:gridCol w="4114800"/>
              </a:tblGrid>
              <a:tr h="370840">
                <a:tc>
                  <a:txBody>
                    <a:bodyPr/>
                    <a:lstStyle/>
                    <a:p>
                      <a:r>
                        <a:rPr lang="ru-RU" sz="3200" dirty="0" smtClean="0">
                          <a:latin typeface="Times New Roman" pitchFamily="18" charset="0"/>
                          <a:cs typeface="Times New Roman" pitchFamily="18" charset="0"/>
                        </a:rPr>
                        <a:t>брат – </a:t>
                      </a:r>
                      <a:r>
                        <a:rPr lang="ru-RU" sz="3200" dirty="0" err="1" smtClean="0">
                          <a:latin typeface="Times New Roman" pitchFamily="18" charset="0"/>
                          <a:cs typeface="Times New Roman" pitchFamily="18" charset="0"/>
                        </a:rPr>
                        <a:t>бра́тья</a:t>
                      </a:r>
                      <a:r>
                        <a:rPr lang="fr-FR" sz="3200" dirty="0" smtClean="0">
                          <a:latin typeface="Times New Roman" pitchFamily="18" charset="0"/>
                          <a:cs typeface="Times New Roman" pitchFamily="18" charset="0"/>
                        </a:rPr>
                        <a:t> (frère)</a:t>
                      </a:r>
                      <a:endParaRPr lang="ru-RU" sz="3200" dirty="0" smtClean="0">
                        <a:latin typeface="Times New Roman" pitchFamily="18" charset="0"/>
                        <a:cs typeface="Times New Roman" pitchFamily="18" charset="0"/>
                      </a:endParaRPr>
                    </a:p>
                    <a:p>
                      <a:r>
                        <a:rPr lang="ru-RU" sz="3200" dirty="0" smtClean="0">
                          <a:latin typeface="Times New Roman" pitchFamily="18" charset="0"/>
                          <a:cs typeface="Times New Roman" pitchFamily="18" charset="0"/>
                        </a:rPr>
                        <a:t>сын </a:t>
                      </a:r>
                      <a:r>
                        <a:rPr lang="ru-RU" sz="3200" dirty="0" smtClean="0">
                          <a:latin typeface="Times New Roman" pitchFamily="18" charset="0"/>
                          <a:cs typeface="Times New Roman" pitchFamily="18" charset="0"/>
                        </a:rPr>
                        <a:t>– сыновья́</a:t>
                      </a:r>
                      <a:r>
                        <a:rPr lang="fr-FR" sz="3200" dirty="0" smtClean="0">
                          <a:latin typeface="Times New Roman" pitchFamily="18" charset="0"/>
                          <a:cs typeface="Times New Roman" pitchFamily="18" charset="0"/>
                        </a:rPr>
                        <a:t> (fils)</a:t>
                      </a:r>
                      <a:endParaRPr lang="ru-RU" sz="3200" dirty="0" smtClean="0">
                        <a:latin typeface="Times New Roman" pitchFamily="18" charset="0"/>
                        <a:cs typeface="Times New Roman" pitchFamily="18" charset="0"/>
                      </a:endParaRPr>
                    </a:p>
                    <a:p>
                      <a:r>
                        <a:rPr lang="ru-RU" sz="3200" dirty="0" err="1" smtClean="0">
                          <a:latin typeface="Times New Roman" pitchFamily="18" charset="0"/>
                          <a:cs typeface="Times New Roman" pitchFamily="18" charset="0"/>
                        </a:rPr>
                        <a:t>до́чь</a:t>
                      </a:r>
                      <a:r>
                        <a:rPr lang="ru-RU" sz="3200" dirty="0" smtClean="0">
                          <a:latin typeface="Times New Roman" pitchFamily="18" charset="0"/>
                          <a:cs typeface="Times New Roman" pitchFamily="18" charset="0"/>
                        </a:rPr>
                        <a:t> – </a:t>
                      </a:r>
                      <a:r>
                        <a:rPr lang="ru-RU" sz="3200" dirty="0" err="1" smtClean="0">
                          <a:latin typeface="Times New Roman" pitchFamily="18" charset="0"/>
                          <a:cs typeface="Times New Roman" pitchFamily="18" charset="0"/>
                        </a:rPr>
                        <a:t>до́чери</a:t>
                      </a:r>
                      <a:r>
                        <a:rPr lang="fr-FR" sz="3200" dirty="0" smtClean="0">
                          <a:latin typeface="Times New Roman" pitchFamily="18" charset="0"/>
                          <a:cs typeface="Times New Roman" pitchFamily="18" charset="0"/>
                        </a:rPr>
                        <a:t> (filles)</a:t>
                      </a:r>
                      <a:endParaRPr lang="ru-RU" sz="3200" dirty="0" smtClean="0">
                        <a:latin typeface="Times New Roman" pitchFamily="18" charset="0"/>
                        <a:cs typeface="Times New Roman" pitchFamily="18" charset="0"/>
                      </a:endParaRPr>
                    </a:p>
                    <a:p>
                      <a:r>
                        <a:rPr lang="ru-RU" sz="3200" dirty="0" smtClean="0">
                          <a:latin typeface="Times New Roman" pitchFamily="18" charset="0"/>
                          <a:cs typeface="Times New Roman" pitchFamily="18" charset="0"/>
                        </a:rPr>
                        <a:t>мать </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ма́тери</a:t>
                      </a:r>
                      <a:r>
                        <a:rPr lang="fr-FR" sz="3200" dirty="0" smtClean="0">
                          <a:latin typeface="Times New Roman" pitchFamily="18" charset="0"/>
                          <a:cs typeface="Times New Roman" pitchFamily="18" charset="0"/>
                        </a:rPr>
                        <a:t> (mères)</a:t>
                      </a:r>
                      <a:endParaRPr lang="ru-RU" sz="3200" dirty="0" smtClean="0">
                        <a:latin typeface="Times New Roman" pitchFamily="18" charset="0"/>
                        <a:cs typeface="Times New Roman" pitchFamily="18" charset="0"/>
                      </a:endParaRPr>
                    </a:p>
                    <a:p>
                      <a:r>
                        <a:rPr lang="ru-RU" sz="3200" dirty="0" smtClean="0">
                          <a:latin typeface="Times New Roman" pitchFamily="18" charset="0"/>
                          <a:cs typeface="Times New Roman" pitchFamily="18" charset="0"/>
                        </a:rPr>
                        <a:t>дом – </a:t>
                      </a:r>
                      <a:r>
                        <a:rPr lang="ru-RU" sz="3200" dirty="0" smtClean="0">
                          <a:latin typeface="Times New Roman" pitchFamily="18" charset="0"/>
                          <a:cs typeface="Times New Roman" pitchFamily="18" charset="0"/>
                        </a:rPr>
                        <a:t>дома́</a:t>
                      </a:r>
                      <a:r>
                        <a:rPr lang="fr-FR" sz="3200" dirty="0" smtClean="0">
                          <a:latin typeface="Times New Roman" pitchFamily="18" charset="0"/>
                          <a:cs typeface="Times New Roman" pitchFamily="18" charset="0"/>
                        </a:rPr>
                        <a:t> (maison)</a:t>
                      </a:r>
                      <a:endParaRPr lang="ru-RU" sz="3200" dirty="0" smtClean="0">
                        <a:latin typeface="Times New Roman" pitchFamily="18" charset="0"/>
                        <a:cs typeface="Times New Roman" pitchFamily="18" charset="0"/>
                      </a:endParaRPr>
                    </a:p>
                    <a:p>
                      <a:r>
                        <a:rPr lang="ru-RU" sz="3200" dirty="0" err="1" smtClean="0">
                          <a:latin typeface="Times New Roman" pitchFamily="18" charset="0"/>
                          <a:cs typeface="Times New Roman" pitchFamily="18" charset="0"/>
                        </a:rPr>
                        <a:t>го́род</a:t>
                      </a:r>
                      <a:r>
                        <a:rPr lang="ru-RU" sz="3200" dirty="0" smtClean="0">
                          <a:latin typeface="Times New Roman" pitchFamily="18" charset="0"/>
                          <a:cs typeface="Times New Roman" pitchFamily="18" charset="0"/>
                        </a:rPr>
                        <a:t> – </a:t>
                      </a:r>
                      <a:r>
                        <a:rPr lang="ru-RU" sz="3200" dirty="0" smtClean="0">
                          <a:latin typeface="Times New Roman" pitchFamily="18" charset="0"/>
                          <a:cs typeface="Times New Roman" pitchFamily="18" charset="0"/>
                        </a:rPr>
                        <a:t>города́</a:t>
                      </a:r>
                      <a:r>
                        <a:rPr lang="fr-FR" sz="3200" dirty="0" smtClean="0">
                          <a:latin typeface="Times New Roman" pitchFamily="18" charset="0"/>
                          <a:cs typeface="Times New Roman" pitchFamily="18" charset="0"/>
                        </a:rPr>
                        <a:t> (ville)</a:t>
                      </a:r>
                      <a:endParaRPr lang="ru-RU" sz="3200" dirty="0" smtClean="0">
                        <a:latin typeface="Times New Roman" pitchFamily="18" charset="0"/>
                        <a:cs typeface="Times New Roman" pitchFamily="18" charset="0"/>
                      </a:endParaRPr>
                    </a:p>
                    <a:p>
                      <a:endParaRPr lang="ru-RU" sz="3200" dirty="0">
                        <a:latin typeface="Times New Roman" pitchFamily="18" charset="0"/>
                        <a:cs typeface="Times New Roman" pitchFamily="18" charset="0"/>
                      </a:endParaRPr>
                    </a:p>
                  </a:txBody>
                  <a:tcPr/>
                </a:tc>
                <a:tc>
                  <a:txBody>
                    <a:bodyPr/>
                    <a:lstStyle/>
                    <a:p>
                      <a:r>
                        <a:rPr lang="ru-RU" sz="3200" dirty="0" smtClean="0">
                          <a:latin typeface="Times New Roman" pitchFamily="18" charset="0"/>
                          <a:cs typeface="Times New Roman" pitchFamily="18" charset="0"/>
                        </a:rPr>
                        <a:t>друг – </a:t>
                      </a:r>
                      <a:r>
                        <a:rPr lang="ru-RU" sz="3200" dirty="0" smtClean="0">
                          <a:latin typeface="Times New Roman" pitchFamily="18" charset="0"/>
                          <a:cs typeface="Times New Roman" pitchFamily="18" charset="0"/>
                        </a:rPr>
                        <a:t>друзья́</a:t>
                      </a:r>
                      <a:r>
                        <a:rPr lang="fr-FR" sz="3200" dirty="0" smtClean="0">
                          <a:latin typeface="Times New Roman" pitchFamily="18" charset="0"/>
                          <a:cs typeface="Times New Roman" pitchFamily="18" charset="0"/>
                        </a:rPr>
                        <a:t> (ami)</a:t>
                      </a:r>
                      <a:endParaRPr lang="ru-RU" sz="3200" dirty="0" smtClean="0">
                        <a:latin typeface="Times New Roman" pitchFamily="18" charset="0"/>
                        <a:cs typeface="Times New Roman" pitchFamily="18" charset="0"/>
                      </a:endParaRPr>
                    </a:p>
                    <a:p>
                      <a:r>
                        <a:rPr lang="ru-RU" sz="3200" dirty="0" smtClean="0">
                          <a:latin typeface="Times New Roman" pitchFamily="18" charset="0"/>
                          <a:cs typeface="Times New Roman" pitchFamily="18" charset="0"/>
                        </a:rPr>
                        <a:t>стул – </a:t>
                      </a:r>
                      <a:r>
                        <a:rPr lang="ru-RU" sz="3200" dirty="0" err="1" smtClean="0">
                          <a:latin typeface="Times New Roman" pitchFamily="18" charset="0"/>
                          <a:cs typeface="Times New Roman" pitchFamily="18" charset="0"/>
                        </a:rPr>
                        <a:t>сту́лья</a:t>
                      </a:r>
                      <a:r>
                        <a:rPr lang="fr-FR" sz="3200" dirty="0" smtClean="0">
                          <a:latin typeface="Times New Roman" pitchFamily="18" charset="0"/>
                          <a:cs typeface="Times New Roman" pitchFamily="18" charset="0"/>
                        </a:rPr>
                        <a:t> (chaise)</a:t>
                      </a:r>
                      <a:endParaRPr lang="ru-RU" sz="3200" dirty="0" smtClean="0">
                        <a:latin typeface="Times New Roman" pitchFamily="18" charset="0"/>
                        <a:cs typeface="Times New Roman" pitchFamily="18" charset="0"/>
                      </a:endParaRPr>
                    </a:p>
                    <a:p>
                      <a:r>
                        <a:rPr lang="ru-RU" sz="3200" dirty="0" err="1" smtClean="0">
                          <a:latin typeface="Times New Roman" pitchFamily="18" charset="0"/>
                          <a:cs typeface="Times New Roman" pitchFamily="18" charset="0"/>
                        </a:rPr>
                        <a:t>де́рево</a:t>
                      </a:r>
                      <a:r>
                        <a:rPr lang="ru-RU" sz="3200" dirty="0" smtClean="0">
                          <a:latin typeface="Times New Roman" pitchFamily="18" charset="0"/>
                          <a:cs typeface="Times New Roman" pitchFamily="18" charset="0"/>
                        </a:rPr>
                        <a:t> – </a:t>
                      </a:r>
                      <a:r>
                        <a:rPr lang="ru-RU" sz="3200" dirty="0" err="1" smtClean="0">
                          <a:latin typeface="Times New Roman" pitchFamily="18" charset="0"/>
                          <a:cs typeface="Times New Roman" pitchFamily="18" charset="0"/>
                        </a:rPr>
                        <a:t>дере́вья</a:t>
                      </a:r>
                      <a:r>
                        <a:rPr lang="fr-FR" sz="3200" dirty="0" smtClean="0">
                          <a:latin typeface="Times New Roman" pitchFamily="18" charset="0"/>
                          <a:cs typeface="Times New Roman" pitchFamily="18" charset="0"/>
                        </a:rPr>
                        <a:t> (arbre)</a:t>
                      </a:r>
                      <a:endParaRPr lang="ru-RU" sz="3200" dirty="0" smtClean="0">
                        <a:latin typeface="Times New Roman" pitchFamily="18" charset="0"/>
                        <a:cs typeface="Times New Roman" pitchFamily="18" charset="0"/>
                      </a:endParaRPr>
                    </a:p>
                    <a:p>
                      <a:r>
                        <a:rPr lang="ru-RU" sz="3200" dirty="0" err="1" smtClean="0">
                          <a:latin typeface="Times New Roman" pitchFamily="18" charset="0"/>
                          <a:cs typeface="Times New Roman" pitchFamily="18" charset="0"/>
                        </a:rPr>
                        <a:t>челове́к</a:t>
                      </a:r>
                      <a:r>
                        <a:rPr lang="ru-RU" sz="3200" dirty="0" smtClean="0">
                          <a:latin typeface="Times New Roman" pitchFamily="18" charset="0"/>
                          <a:cs typeface="Times New Roman" pitchFamily="18" charset="0"/>
                        </a:rPr>
                        <a:t> – </a:t>
                      </a:r>
                      <a:r>
                        <a:rPr lang="ru-RU" sz="3200" dirty="0" err="1" smtClean="0">
                          <a:latin typeface="Times New Roman" pitchFamily="18" charset="0"/>
                          <a:cs typeface="Times New Roman" pitchFamily="18" charset="0"/>
                        </a:rPr>
                        <a:t>лю́ди</a:t>
                      </a:r>
                      <a:r>
                        <a:rPr lang="fr-FR" sz="3200" dirty="0" smtClean="0">
                          <a:latin typeface="Times New Roman" pitchFamily="18" charset="0"/>
                          <a:cs typeface="Times New Roman" pitchFamily="18" charset="0"/>
                        </a:rPr>
                        <a:t> (homme -</a:t>
                      </a:r>
                      <a:r>
                        <a:rPr lang="fr-FR" sz="3200" baseline="0" dirty="0" smtClean="0">
                          <a:latin typeface="Times New Roman" pitchFamily="18" charset="0"/>
                          <a:cs typeface="Times New Roman" pitchFamily="18" charset="0"/>
                        </a:rPr>
                        <a:t> gens</a:t>
                      </a:r>
                      <a:r>
                        <a:rPr lang="fr-FR" sz="3200" dirty="0" smtClean="0">
                          <a:latin typeface="Times New Roman" pitchFamily="18" charset="0"/>
                          <a:cs typeface="Times New Roman" pitchFamily="18" charset="0"/>
                        </a:rPr>
                        <a:t>)</a:t>
                      </a:r>
                      <a:endParaRPr lang="ru-RU" sz="3200" dirty="0" smtClean="0">
                        <a:latin typeface="Times New Roman" pitchFamily="18" charset="0"/>
                        <a:cs typeface="Times New Roman" pitchFamily="18" charset="0"/>
                      </a:endParaRPr>
                    </a:p>
                    <a:p>
                      <a:r>
                        <a:rPr lang="ru-RU" sz="3200" dirty="0" smtClean="0">
                          <a:latin typeface="Times New Roman" pitchFamily="18" charset="0"/>
                          <a:cs typeface="Times New Roman" pitchFamily="18" charset="0"/>
                        </a:rPr>
                        <a:t>ребёнок </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де́ти</a:t>
                      </a:r>
                      <a:r>
                        <a:rPr lang="fr-FR" sz="3200" dirty="0" smtClean="0">
                          <a:latin typeface="Times New Roman" pitchFamily="18" charset="0"/>
                          <a:cs typeface="Times New Roman" pitchFamily="18" charset="0"/>
                        </a:rPr>
                        <a:t> (enfant)</a:t>
                      </a:r>
                      <a:endParaRPr lang="ru-RU" sz="3200" dirty="0" smtClean="0">
                        <a:latin typeface="Times New Roman" pitchFamily="18" charset="0"/>
                        <a:cs typeface="Times New Roman" pitchFamily="18" charset="0"/>
                      </a:endParaRPr>
                    </a:p>
                    <a:p>
                      <a:endParaRPr lang="ru-RU" sz="32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u="sng" dirty="0" smtClean="0">
                <a:latin typeface="Times New Roman" pitchFamily="18" charset="0"/>
                <a:cs typeface="Times New Roman" pitchFamily="18" charset="0"/>
              </a:rPr>
              <a:t>Plan du cours</a:t>
            </a:r>
            <a:endParaRPr lang="ru-RU" u="sng"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10000"/>
          </a:bodyPr>
          <a:lstStyle/>
          <a:p>
            <a:r>
              <a:rPr lang="ru-RU" dirty="0" smtClean="0">
                <a:latin typeface="Times New Roman" pitchFamily="18" charset="0"/>
                <a:cs typeface="Times New Roman" pitchFamily="18" charset="0"/>
              </a:rPr>
              <a:t>Звонкие и глухие </a:t>
            </a:r>
            <a:r>
              <a:rPr lang="ru-RU" dirty="0" smtClean="0">
                <a:latin typeface="Times New Roman" pitchFamily="18" charset="0"/>
                <a:cs typeface="Times New Roman" pitchFamily="18" charset="0"/>
              </a:rPr>
              <a:t>согласные. </a:t>
            </a:r>
            <a:r>
              <a:rPr lang="fr-FR" b="1" dirty="0" smtClean="0">
                <a:latin typeface="Times New Roman" pitchFamily="18" charset="0"/>
                <a:cs typeface="Times New Roman" pitchFamily="18" charset="0"/>
              </a:rPr>
              <a:t>C</a:t>
            </a:r>
            <a:r>
              <a:rPr lang="fr-FR" b="1" dirty="0" smtClean="0">
                <a:latin typeface="Times New Roman" pitchFamily="18" charset="0"/>
                <a:cs typeface="Times New Roman" pitchFamily="18" charset="0"/>
              </a:rPr>
              <a:t>onsonnes sourdes et sonores.</a:t>
            </a:r>
            <a:endParaRPr lang="fr-FR" b="1"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Род/</a:t>
            </a:r>
            <a:r>
              <a:rPr lang="fr-FR" b="1" dirty="0" smtClean="0">
                <a:latin typeface="Times New Roman" pitchFamily="18" charset="0"/>
                <a:cs typeface="Times New Roman" pitchFamily="18" charset="0"/>
              </a:rPr>
              <a:t>Genre</a:t>
            </a:r>
            <a:r>
              <a:rPr lang="fr-FR"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Он, Она или Оно</a:t>
            </a:r>
            <a:r>
              <a:rPr lang="ru-RU" dirty="0" smtClean="0">
                <a:latin typeface="Times New Roman" pitchFamily="18" charset="0"/>
                <a:cs typeface="Times New Roman" pitchFamily="18" charset="0"/>
              </a:rPr>
              <a:t>?</a:t>
            </a:r>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Suite</a:t>
            </a:r>
            <a:r>
              <a:rPr lang="fr-FR" dirty="0" smtClean="0">
                <a:latin typeface="Times New Roman" pitchFamily="18" charset="0"/>
                <a:cs typeface="Times New Roman" pitchFamily="18" charset="0"/>
              </a:rPr>
              <a:t>.</a:t>
            </a:r>
            <a:endParaRPr lang="fr-FR" dirty="0" smtClean="0">
              <a:latin typeface="Times New Roman" pitchFamily="18" charset="0"/>
              <a:cs typeface="Times New Roman" pitchFamily="18" charset="0"/>
            </a:endParaRPr>
          </a:p>
          <a:p>
            <a:r>
              <a:rPr lang="ru-RU" dirty="0" err="1" smtClean="0">
                <a:latin typeface="Times New Roman" pitchFamily="18" charset="0"/>
                <a:cs typeface="Times New Roman" pitchFamily="18" charset="0"/>
              </a:rPr>
              <a:t>Мно́жественное</a:t>
            </a:r>
            <a:r>
              <a:rPr lang="ru-RU" dirty="0" smtClean="0">
                <a:latin typeface="Times New Roman" pitchFamily="18" charset="0"/>
                <a:cs typeface="Times New Roman" pitchFamily="18" charset="0"/>
              </a:rPr>
              <a:t> число́ </a:t>
            </a:r>
            <a:r>
              <a:rPr lang="ru-RU" dirty="0" err="1" smtClean="0">
                <a:latin typeface="Times New Roman" pitchFamily="18" charset="0"/>
                <a:cs typeface="Times New Roman" pitchFamily="18" charset="0"/>
              </a:rPr>
              <a:t>существи́тельных</a:t>
            </a:r>
            <a:r>
              <a:rPr lang="ru-RU"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Pluriel des noms</a:t>
            </a:r>
          </a:p>
          <a:p>
            <a:r>
              <a:rPr lang="fr-FR" b="1" dirty="0" smtClean="0">
                <a:latin typeface="Times New Roman" pitchFamily="18" charset="0"/>
                <a:cs typeface="Times New Roman" pitchFamily="18" charset="0"/>
              </a:rPr>
              <a:t>Pronoms </a:t>
            </a:r>
            <a:r>
              <a:rPr lang="fr-FR" b="1" dirty="0" smtClean="0">
                <a:latin typeface="Times New Roman" pitchFamily="18" charset="0"/>
                <a:cs typeface="Times New Roman" pitchFamily="18" charset="0"/>
              </a:rPr>
              <a:t>possessifs</a:t>
            </a:r>
            <a:r>
              <a:rPr lang="fr-FR"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Притяжательные местоимения.</a:t>
            </a:r>
          </a:p>
          <a:p>
            <a:r>
              <a:rPr lang="fr-FR" b="1" dirty="0" smtClean="0">
                <a:latin typeface="Times New Roman" pitchFamily="18" charset="0"/>
                <a:cs typeface="Times New Roman" pitchFamily="18" charset="0"/>
              </a:rPr>
              <a:t>Accusatif des pronoms </a:t>
            </a:r>
            <a:r>
              <a:rPr lang="fr-FR" b="1" dirty="0" smtClean="0">
                <a:latin typeface="Times New Roman" pitchFamily="18" charset="0"/>
                <a:cs typeface="Times New Roman" pitchFamily="18" charset="0"/>
              </a:rPr>
              <a:t>personnels</a:t>
            </a:r>
            <a:r>
              <a:rPr lang="ru-RU" dirty="0" smtClean="0">
                <a:latin typeface="Times New Roman" pitchFamily="18" charset="0"/>
                <a:cs typeface="Times New Roman" pitchFamily="18" charset="0"/>
              </a:rPr>
              <a:t>. Винительный падеж имён существительных.</a:t>
            </a:r>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fr-FR" u="sng" dirty="0" smtClean="0">
              <a:latin typeface="Times New Roman" pitchFamily="18" charset="0"/>
              <a:cs typeface="Times New Roman" pitchFamily="18" charset="0"/>
            </a:endParaRP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fr-FR" u="sng" dirty="0" smtClean="0">
                <a:latin typeface="Times New Roman" pitchFamily="18" charset="0"/>
                <a:cs typeface="Times New Roman" pitchFamily="18" charset="0"/>
              </a:rPr>
              <a:t>Accusatif</a:t>
            </a:r>
            <a:r>
              <a:rPr lang="fr-FR" u="sng" dirty="0" smtClean="0">
                <a:latin typeface="Times New Roman" pitchFamily="18" charset="0"/>
                <a:cs typeface="Times New Roman" pitchFamily="18" charset="0"/>
              </a:rPr>
              <a:t> </a:t>
            </a:r>
            <a:r>
              <a:rPr lang="fr-FR" u="sng" dirty="0" smtClean="0">
                <a:latin typeface="Times New Roman" pitchFamily="18" charset="0"/>
                <a:cs typeface="Times New Roman" pitchFamily="18" charset="0"/>
              </a:rPr>
              <a:t>des pronoms </a:t>
            </a:r>
            <a:r>
              <a:rPr lang="fr-FR" u="sng" dirty="0" smtClean="0">
                <a:latin typeface="Times New Roman" pitchFamily="18" charset="0"/>
                <a:cs typeface="Times New Roman" pitchFamily="18" charset="0"/>
              </a:rPr>
              <a:t>personnels:</a:t>
            </a:r>
            <a:endParaRPr lang="ru-RU" u="sng"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755576" y="1340768"/>
          <a:ext cx="7488838" cy="4320480"/>
        </p:xfrm>
        <a:graphic>
          <a:graphicData uri="http://schemas.openxmlformats.org/drawingml/2006/table">
            <a:tbl>
              <a:tblPr firstRow="1" bandRow="1">
                <a:tableStyleId>{2D5ABB26-0587-4C30-8999-92F81FD0307C}</a:tableStyleId>
              </a:tblPr>
              <a:tblGrid>
                <a:gridCol w="1069834"/>
                <a:gridCol w="1069834"/>
                <a:gridCol w="1069834"/>
                <a:gridCol w="1069834"/>
                <a:gridCol w="1069834"/>
                <a:gridCol w="1069834"/>
                <a:gridCol w="1069834"/>
              </a:tblGrid>
              <a:tr h="1931124">
                <a:tc>
                  <a:txBody>
                    <a:bodyPr/>
                    <a:lstStyle/>
                    <a:p>
                      <a:r>
                        <a:rPr lang="ru-RU" sz="2000" b="1" dirty="0" smtClean="0">
                          <a:latin typeface="Times New Roman" pitchFamily="18" charset="0"/>
                          <a:cs typeface="Times New Roman" pitchFamily="18" charset="0"/>
                        </a:rPr>
                        <a:t>КТО?</a:t>
                      </a:r>
                      <a:endParaRPr lang="ru-RU" sz="2000" b="1" dirty="0">
                        <a:latin typeface="Times New Roman" pitchFamily="18" charset="0"/>
                        <a:cs typeface="Times New Roman" pitchFamily="18" charset="0"/>
                      </a:endParaRPr>
                    </a:p>
                  </a:txBody>
                  <a:tcPr/>
                </a:tc>
                <a:tc>
                  <a:txBody>
                    <a:bodyPr/>
                    <a:lstStyle/>
                    <a:p>
                      <a:r>
                        <a:rPr lang="ru-RU" sz="2000" b="1" dirty="0" smtClean="0">
                          <a:latin typeface="Times New Roman" pitchFamily="18" charset="0"/>
                          <a:cs typeface="Times New Roman" pitchFamily="18" charset="0"/>
                        </a:rPr>
                        <a:t>Я</a:t>
                      </a:r>
                      <a:endParaRPr lang="ru-RU" sz="2000" b="1" dirty="0">
                        <a:latin typeface="Times New Roman" pitchFamily="18" charset="0"/>
                        <a:cs typeface="Times New Roman" pitchFamily="18" charset="0"/>
                      </a:endParaRPr>
                    </a:p>
                  </a:txBody>
                  <a:tcPr/>
                </a:tc>
                <a:tc>
                  <a:txBody>
                    <a:bodyPr/>
                    <a:lstStyle/>
                    <a:p>
                      <a:r>
                        <a:rPr lang="ru-RU" sz="2000" b="1" dirty="0" smtClean="0">
                          <a:latin typeface="Times New Roman" pitchFamily="18" charset="0"/>
                          <a:cs typeface="Times New Roman" pitchFamily="18" charset="0"/>
                        </a:rPr>
                        <a:t>ТЫ</a:t>
                      </a:r>
                      <a:endParaRPr lang="ru-RU" sz="2000" b="1" dirty="0">
                        <a:latin typeface="Times New Roman" pitchFamily="18" charset="0"/>
                        <a:cs typeface="Times New Roman" pitchFamily="18" charset="0"/>
                      </a:endParaRPr>
                    </a:p>
                  </a:txBody>
                  <a:tcPr/>
                </a:tc>
                <a:tc>
                  <a:txBody>
                    <a:bodyPr/>
                    <a:lstStyle/>
                    <a:p>
                      <a:r>
                        <a:rPr lang="ru-RU" sz="2000" b="1" dirty="0" smtClean="0">
                          <a:latin typeface="Times New Roman" pitchFamily="18" charset="0"/>
                          <a:cs typeface="Times New Roman" pitchFamily="18" charset="0"/>
                        </a:rPr>
                        <a:t>ОН,</a:t>
                      </a:r>
                      <a:r>
                        <a:rPr lang="ru-RU" sz="2000" b="1" baseline="0" dirty="0" smtClean="0">
                          <a:latin typeface="Times New Roman" pitchFamily="18" charset="0"/>
                          <a:cs typeface="Times New Roman" pitchFamily="18" charset="0"/>
                        </a:rPr>
                        <a:t> ОНА, ОНО</a:t>
                      </a:r>
                      <a:endParaRPr lang="ru-RU" sz="2000" b="1" dirty="0">
                        <a:latin typeface="Times New Roman" pitchFamily="18" charset="0"/>
                        <a:cs typeface="Times New Roman" pitchFamily="18" charset="0"/>
                      </a:endParaRPr>
                    </a:p>
                  </a:txBody>
                  <a:tcPr/>
                </a:tc>
                <a:tc>
                  <a:txBody>
                    <a:bodyPr/>
                    <a:lstStyle/>
                    <a:p>
                      <a:r>
                        <a:rPr lang="ru-RU" sz="2000" b="1" dirty="0" smtClean="0">
                          <a:latin typeface="Times New Roman" pitchFamily="18" charset="0"/>
                          <a:cs typeface="Times New Roman" pitchFamily="18" charset="0"/>
                        </a:rPr>
                        <a:t>МЫ</a:t>
                      </a:r>
                      <a:endParaRPr lang="ru-RU" sz="2000" b="1" dirty="0">
                        <a:latin typeface="Times New Roman" pitchFamily="18" charset="0"/>
                        <a:cs typeface="Times New Roman" pitchFamily="18" charset="0"/>
                      </a:endParaRPr>
                    </a:p>
                  </a:txBody>
                  <a:tcPr/>
                </a:tc>
                <a:tc>
                  <a:txBody>
                    <a:bodyPr/>
                    <a:lstStyle/>
                    <a:p>
                      <a:r>
                        <a:rPr lang="ru-RU" sz="2000" b="1" dirty="0" smtClean="0">
                          <a:latin typeface="Times New Roman" pitchFamily="18" charset="0"/>
                          <a:cs typeface="Times New Roman" pitchFamily="18" charset="0"/>
                        </a:rPr>
                        <a:t>ВЫ</a:t>
                      </a:r>
                      <a:endParaRPr lang="ru-RU" sz="2000" b="1" dirty="0">
                        <a:latin typeface="Times New Roman" pitchFamily="18" charset="0"/>
                        <a:cs typeface="Times New Roman" pitchFamily="18" charset="0"/>
                      </a:endParaRPr>
                    </a:p>
                  </a:txBody>
                  <a:tcPr/>
                </a:tc>
                <a:tc>
                  <a:txBody>
                    <a:bodyPr/>
                    <a:lstStyle/>
                    <a:p>
                      <a:r>
                        <a:rPr lang="ru-RU" sz="2000" b="1" dirty="0" smtClean="0">
                          <a:latin typeface="Times New Roman" pitchFamily="18" charset="0"/>
                          <a:cs typeface="Times New Roman" pitchFamily="18" charset="0"/>
                        </a:rPr>
                        <a:t>ОНИ</a:t>
                      </a:r>
                      <a:endParaRPr lang="ru-RU" sz="2000" b="1" dirty="0">
                        <a:latin typeface="Times New Roman" pitchFamily="18" charset="0"/>
                        <a:cs typeface="Times New Roman" pitchFamily="18" charset="0"/>
                      </a:endParaRPr>
                    </a:p>
                  </a:txBody>
                  <a:tcPr/>
                </a:tc>
              </a:tr>
              <a:tr h="2389356">
                <a:tc>
                  <a:txBody>
                    <a:bodyPr/>
                    <a:lstStyle/>
                    <a:p>
                      <a:r>
                        <a:rPr lang="ru-RU" sz="2000" b="1" dirty="0" smtClean="0">
                          <a:latin typeface="Times New Roman" pitchFamily="18" charset="0"/>
                          <a:cs typeface="Times New Roman" pitchFamily="18" charset="0"/>
                        </a:rPr>
                        <a:t>К</a:t>
                      </a:r>
                      <a:r>
                        <a:rPr lang="ru-RU" sz="2000" b="1" dirty="0" smtClean="0">
                          <a:solidFill>
                            <a:srgbClr val="FF0000"/>
                          </a:solidFill>
                          <a:latin typeface="Times New Roman" pitchFamily="18" charset="0"/>
                          <a:cs typeface="Times New Roman" pitchFamily="18" charset="0"/>
                        </a:rPr>
                        <a:t>ОГО</a:t>
                      </a:r>
                      <a:r>
                        <a:rPr lang="ru-RU" sz="2000" b="1" dirty="0" smtClean="0">
                          <a:latin typeface="Times New Roman" pitchFamily="18" charset="0"/>
                          <a:cs typeface="Times New Roman" pitchFamily="18" charset="0"/>
                        </a:rPr>
                        <a:t>?</a:t>
                      </a:r>
                      <a:endParaRPr lang="ru-RU" sz="2000" b="1"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МЕНЯ</a:t>
                      </a:r>
                      <a:endParaRPr lang="ru-RU" sz="2000" dirty="0">
                        <a:latin typeface="Times New Roman" pitchFamily="18" charset="0"/>
                        <a:cs typeface="Times New Roman" pitchFamily="18" charset="0"/>
                      </a:endParaRPr>
                    </a:p>
                  </a:txBody>
                  <a:tcPr/>
                </a:tc>
                <a:tc>
                  <a:txBody>
                    <a:bodyPr/>
                    <a:lstStyle/>
                    <a:p>
                      <a:r>
                        <a:rPr lang="ru-RU" sz="2000" kern="1200" dirty="0" smtClean="0">
                          <a:latin typeface="Times New Roman" pitchFamily="18" charset="0"/>
                          <a:cs typeface="Times New Roman" pitchFamily="18" charset="0"/>
                        </a:rPr>
                        <a:t>ТЕБЯ</a:t>
                      </a:r>
                      <a:endParaRPr lang="ru-RU" sz="2000" dirty="0">
                        <a:latin typeface="Times New Roman" pitchFamily="18" charset="0"/>
                        <a:cs typeface="Times New Roman" pitchFamily="18" charset="0"/>
                      </a:endParaRPr>
                    </a:p>
                  </a:txBody>
                  <a:tcPr/>
                </a:tc>
                <a:tc>
                  <a:txBody>
                    <a:bodyPr/>
                    <a:lstStyle/>
                    <a:p>
                      <a:r>
                        <a:rPr lang="ru-RU" sz="2000" kern="1200" dirty="0" smtClean="0">
                          <a:latin typeface="Times New Roman" pitchFamily="18" charset="0"/>
                          <a:cs typeface="Times New Roman" pitchFamily="18" charset="0"/>
                        </a:rPr>
                        <a:t>(</a:t>
                      </a:r>
                      <a:r>
                        <a:rPr lang="ru-RU" sz="2000" kern="1200" dirty="0" err="1" smtClean="0">
                          <a:latin typeface="Times New Roman" pitchFamily="18" charset="0"/>
                          <a:cs typeface="Times New Roman" pitchFamily="18" charset="0"/>
                        </a:rPr>
                        <a:t>н</a:t>
                      </a:r>
                      <a:r>
                        <a:rPr lang="ru-RU" sz="2000" kern="1200" dirty="0" smtClean="0">
                          <a:latin typeface="Times New Roman" pitchFamily="18" charset="0"/>
                          <a:cs typeface="Times New Roman" pitchFamily="18" charset="0"/>
                        </a:rPr>
                        <a:t>)ЕГО,</a:t>
                      </a:r>
                    </a:p>
                    <a:p>
                      <a:r>
                        <a:rPr lang="ru-RU" sz="2000" kern="1200" dirty="0" smtClean="0">
                          <a:latin typeface="Times New Roman" pitchFamily="18" charset="0"/>
                          <a:cs typeface="Times New Roman" pitchFamily="18" charset="0"/>
                        </a:rPr>
                        <a:t>(</a:t>
                      </a:r>
                      <a:r>
                        <a:rPr lang="ru-RU" sz="2000" kern="1200" dirty="0" err="1" smtClean="0">
                          <a:latin typeface="Times New Roman" pitchFamily="18" charset="0"/>
                          <a:cs typeface="Times New Roman" pitchFamily="18" charset="0"/>
                        </a:rPr>
                        <a:t>н</a:t>
                      </a:r>
                      <a:r>
                        <a:rPr lang="ru-RU" sz="2000" kern="1200" dirty="0" smtClean="0">
                          <a:latin typeface="Times New Roman" pitchFamily="18" charset="0"/>
                          <a:cs typeface="Times New Roman" pitchFamily="18" charset="0"/>
                        </a:rPr>
                        <a:t>)ЕГО, (</a:t>
                      </a:r>
                      <a:r>
                        <a:rPr lang="ru-RU" sz="2000" kern="1200" dirty="0" err="1" smtClean="0">
                          <a:latin typeface="Times New Roman" pitchFamily="18" charset="0"/>
                          <a:cs typeface="Times New Roman" pitchFamily="18" charset="0"/>
                        </a:rPr>
                        <a:t>н</a:t>
                      </a:r>
                      <a:r>
                        <a:rPr lang="ru-RU" sz="2000" kern="1200" dirty="0" smtClean="0">
                          <a:latin typeface="Times New Roman" pitchFamily="18" charset="0"/>
                          <a:cs typeface="Times New Roman" pitchFamily="18" charset="0"/>
                        </a:rPr>
                        <a:t>)ЕЁ</a:t>
                      </a:r>
                      <a:endParaRPr lang="ru-RU" sz="2000" dirty="0">
                        <a:latin typeface="Times New Roman" pitchFamily="18" charset="0"/>
                        <a:cs typeface="Times New Roman" pitchFamily="18" charset="0"/>
                      </a:endParaRPr>
                    </a:p>
                  </a:txBody>
                  <a:tcPr/>
                </a:tc>
                <a:tc>
                  <a:txBody>
                    <a:bodyPr/>
                    <a:lstStyle/>
                    <a:p>
                      <a:r>
                        <a:rPr lang="ru-RU" sz="2000" kern="1200" dirty="0" smtClean="0">
                          <a:latin typeface="Times New Roman" pitchFamily="18" charset="0"/>
                          <a:cs typeface="Times New Roman" pitchFamily="18" charset="0"/>
                        </a:rPr>
                        <a:t>НАС</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ВАС</a:t>
                      </a:r>
                      <a:endParaRPr lang="ru-RU" sz="2000" dirty="0">
                        <a:latin typeface="Times New Roman" pitchFamily="18" charset="0"/>
                        <a:cs typeface="Times New Roman" pitchFamily="18" charset="0"/>
                      </a:endParaRPr>
                    </a:p>
                  </a:txBody>
                  <a:tcPr/>
                </a:tc>
                <a:tc>
                  <a:txBody>
                    <a:bodyPr/>
                    <a:lstStyle/>
                    <a:p>
                      <a:r>
                        <a:rPr lang="ru-RU" sz="2000" kern="1200" dirty="0" smtClean="0">
                          <a:latin typeface="Times New Roman" pitchFamily="18" charset="0"/>
                          <a:cs typeface="Times New Roman" pitchFamily="18" charset="0"/>
                        </a:rPr>
                        <a:t>(</a:t>
                      </a:r>
                      <a:r>
                        <a:rPr lang="ru-RU" sz="2000" kern="1200" dirty="0" err="1" smtClean="0">
                          <a:latin typeface="Times New Roman" pitchFamily="18" charset="0"/>
                          <a:cs typeface="Times New Roman" pitchFamily="18" charset="0"/>
                        </a:rPr>
                        <a:t>н</a:t>
                      </a:r>
                      <a:r>
                        <a:rPr lang="ru-RU" sz="2000" kern="1200" dirty="0" smtClean="0">
                          <a:latin typeface="Times New Roman" pitchFamily="18" charset="0"/>
                          <a:cs typeface="Times New Roman" pitchFamily="18" charset="0"/>
                        </a:rPr>
                        <a:t>)ИХ</a:t>
                      </a:r>
                      <a:endParaRPr lang="ru-RU" sz="20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fr-FR" dirty="0" smtClean="0">
                <a:latin typeface="Times New Roman" pitchFamily="18" charset="0"/>
                <a:cs typeface="Times New Roman" pitchFamily="18" charset="0"/>
              </a:rPr>
              <a:t>à la 3ème personne, un </a:t>
            </a:r>
            <a:r>
              <a:rPr lang="ru-RU" b="1" dirty="0" err="1" smtClean="0">
                <a:latin typeface="Times New Roman" pitchFamily="18" charset="0"/>
                <a:cs typeface="Times New Roman" pitchFamily="18" charset="0"/>
              </a:rPr>
              <a:t>н</a:t>
            </a:r>
            <a:r>
              <a:rPr lang="ru-RU" dirty="0" smtClean="0">
                <a:latin typeface="Times New Roman" pitchFamily="18" charset="0"/>
                <a:cs typeface="Times New Roman" pitchFamily="18" charset="0"/>
              </a:rPr>
              <a:t> </a:t>
            </a:r>
            <a:r>
              <a:rPr lang="fr-FR" dirty="0" smtClean="0">
                <a:solidFill>
                  <a:srgbClr val="FF0000"/>
                </a:solidFill>
                <a:latin typeface="Times New Roman" pitchFamily="18" charset="0"/>
                <a:cs typeface="Times New Roman" pitchFamily="18" charset="0"/>
              </a:rPr>
              <a:t>apparaît devant le pronom personnel, s'il est précédé d'une préposition:</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ru-RU" dirty="0" smtClean="0">
                <a:latin typeface="Times New Roman" pitchFamily="18" charset="0"/>
                <a:cs typeface="Times New Roman" pitchFamily="18" charset="0"/>
              </a:rPr>
              <a:t>я в</a:t>
            </a:r>
            <a:r>
              <a:rPr lang="ru-RU" b="1" dirty="0" smtClean="0">
                <a:latin typeface="Times New Roman" pitchFamily="18" charset="0"/>
                <a:cs typeface="Times New Roman" pitchFamily="18" charset="0"/>
              </a:rPr>
              <a:t>и</a:t>
            </a:r>
            <a:r>
              <a:rPr lang="ru-RU" dirty="0" smtClean="0">
                <a:latin typeface="Times New Roman" pitchFamily="18" charset="0"/>
                <a:cs typeface="Times New Roman" pitchFamily="18" charset="0"/>
              </a:rPr>
              <a:t>жу его , я в</a:t>
            </a:r>
            <a:r>
              <a:rPr lang="ru-RU" b="1" dirty="0" smtClean="0">
                <a:latin typeface="Times New Roman" pitchFamily="18" charset="0"/>
                <a:cs typeface="Times New Roman" pitchFamily="18" charset="0"/>
              </a:rPr>
              <a:t>и</a:t>
            </a:r>
            <a:r>
              <a:rPr lang="ru-RU" dirty="0" smtClean="0">
                <a:latin typeface="Times New Roman" pitchFamily="18" charset="0"/>
                <a:cs typeface="Times New Roman" pitchFamily="18" charset="0"/>
              </a:rPr>
              <a:t>жу её, я в</a:t>
            </a:r>
            <a:r>
              <a:rPr lang="ru-RU" b="1" dirty="0" smtClean="0">
                <a:latin typeface="Times New Roman" pitchFamily="18" charset="0"/>
                <a:cs typeface="Times New Roman" pitchFamily="18" charset="0"/>
              </a:rPr>
              <a:t>и</a:t>
            </a:r>
            <a:r>
              <a:rPr lang="ru-RU" dirty="0" smtClean="0">
                <a:latin typeface="Times New Roman" pitchFamily="18" charset="0"/>
                <a:cs typeface="Times New Roman" pitchFamily="18" charset="0"/>
              </a:rPr>
              <a:t>жу их, </a:t>
            </a:r>
            <a:r>
              <a:rPr lang="fr-FR" i="1" dirty="0" smtClean="0">
                <a:latin typeface="Times New Roman" pitchFamily="18" charset="0"/>
                <a:cs typeface="Times New Roman" pitchFamily="18" charset="0"/>
              </a:rPr>
              <a:t>je le vois , je la vois, je les vois</a:t>
            </a:r>
            <a:r>
              <a:rPr lang="fr-FR" dirty="0" smtClean="0">
                <a:latin typeface="Times New Roman" pitchFamily="18" charset="0"/>
                <a:cs typeface="Times New Roman" pitchFamily="18" charset="0"/>
              </a:rPr>
              <a:t>; mais: </a:t>
            </a:r>
            <a:r>
              <a:rPr lang="ru-RU" dirty="0" smtClean="0">
                <a:latin typeface="Times New Roman" pitchFamily="18" charset="0"/>
                <a:cs typeface="Times New Roman" pitchFamily="18" charset="0"/>
              </a:rPr>
              <a:t>я смотрю </a:t>
            </a:r>
            <a:r>
              <a:rPr lang="ru-RU" u="sng" dirty="0" smtClean="0">
                <a:latin typeface="Times New Roman" pitchFamily="18" charset="0"/>
                <a:cs typeface="Times New Roman" pitchFamily="18" charset="0"/>
              </a:rPr>
              <a:t>на него</a:t>
            </a:r>
            <a:r>
              <a:rPr lang="ru-RU" dirty="0" smtClean="0">
                <a:latin typeface="Times New Roman" pitchFamily="18" charset="0"/>
                <a:cs typeface="Times New Roman" pitchFamily="18" charset="0"/>
              </a:rPr>
              <a:t>, я смотрю </a:t>
            </a:r>
            <a:r>
              <a:rPr lang="ru-RU" u="sng" dirty="0" smtClean="0">
                <a:latin typeface="Times New Roman" pitchFamily="18" charset="0"/>
                <a:cs typeface="Times New Roman" pitchFamily="18" charset="0"/>
              </a:rPr>
              <a:t>на неё</a:t>
            </a:r>
            <a:r>
              <a:rPr lang="ru-RU" dirty="0" smtClean="0">
                <a:latin typeface="Times New Roman" pitchFamily="18" charset="0"/>
                <a:cs typeface="Times New Roman" pitchFamily="18" charset="0"/>
              </a:rPr>
              <a:t>, я смотрю </a:t>
            </a:r>
            <a:r>
              <a:rPr lang="ru-RU" u="sng" dirty="0" smtClean="0">
                <a:latin typeface="Times New Roman" pitchFamily="18" charset="0"/>
                <a:cs typeface="Times New Roman" pitchFamily="18" charset="0"/>
              </a:rPr>
              <a:t>на них</a:t>
            </a:r>
            <a:r>
              <a:rPr lang="ru-RU" dirty="0" smtClean="0">
                <a:latin typeface="Times New Roman" pitchFamily="18" charset="0"/>
                <a:cs typeface="Times New Roman" pitchFamily="18" charset="0"/>
              </a:rPr>
              <a:t> </a:t>
            </a:r>
            <a:r>
              <a:rPr lang="fr-FR" i="1" dirty="0" smtClean="0">
                <a:latin typeface="Times New Roman" pitchFamily="18" charset="0"/>
                <a:cs typeface="Times New Roman" pitchFamily="18" charset="0"/>
              </a:rPr>
              <a:t>je le regarde, je la regarde, je les regarde</a:t>
            </a:r>
            <a:endParaRPr lang="ru-RU"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smtClean="0">
                <a:latin typeface="Times New Roman" pitchFamily="18" charset="0"/>
                <a:cs typeface="Times New Roman" pitchFamily="18" charset="0"/>
              </a:rPr>
              <a:t>Чей? Чья? Чьё? Чьи? </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Мой, твой, наш...</a:t>
            </a:r>
            <a:endParaRPr lang="ru-RU" dirty="0"/>
          </a:p>
        </p:txBody>
      </p:sp>
      <p:sp>
        <p:nvSpPr>
          <p:cNvPr id="3" name="Подзаголовок 2"/>
          <p:cNvSpPr>
            <a:spLocks noGrp="1"/>
          </p:cNvSpPr>
          <p:nvPr>
            <p:ph type="subTitle" idx="1"/>
          </p:nvPr>
        </p:nvSpPr>
        <p:spPr/>
        <p:txBody>
          <a:bodyPr/>
          <a:lstStyle/>
          <a:p>
            <a:r>
              <a:rPr lang="fr-FR" dirty="0" smtClean="0">
                <a:solidFill>
                  <a:schemeClr val="tx1"/>
                </a:solidFill>
                <a:latin typeface="Times New Roman" pitchFamily="18" charset="0"/>
                <a:cs typeface="Times New Roman" pitchFamily="18" charset="0"/>
              </a:rPr>
              <a:t>Pronoms possessifs</a:t>
            </a:r>
          </a:p>
          <a:p>
            <a:r>
              <a:rPr lang="fr-FR" dirty="0" smtClean="0">
                <a:solidFill>
                  <a:schemeClr val="tx1"/>
                </a:solidFill>
                <a:latin typeface="Times New Roman" pitchFamily="18" charset="0"/>
                <a:cs typeface="Times New Roman" pitchFamily="18" charset="0"/>
              </a:rPr>
              <a:t>C’est à qui?</a:t>
            </a:r>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fr-FR" dirty="0" smtClean="0">
                <a:latin typeface="Times New Roman" pitchFamily="18" charset="0"/>
                <a:cs typeface="Times New Roman" pitchFamily="18" charset="0"/>
              </a:rPr>
              <a:t>Les </a:t>
            </a:r>
            <a:r>
              <a:rPr lang="fr-FR" dirty="0" smtClean="0">
                <a:latin typeface="Times New Roman" pitchFamily="18" charset="0"/>
                <a:cs typeface="Times New Roman" pitchFamily="18" charset="0"/>
              </a:rPr>
              <a:t>pronoms possessifs indiquent que les objets appartiennent à quelqu'un ou quelque chose d'autre. Ainsi vous allez entendre un pronom possessif ou autre si vous posez une question: </a:t>
            </a:r>
            <a:r>
              <a:rPr lang="fr-FR" b="1" dirty="0" smtClean="0">
                <a:latin typeface="Times New Roman" pitchFamily="18" charset="0"/>
                <a:cs typeface="Times New Roman" pitchFamily="18" charset="0"/>
              </a:rPr>
              <a:t>Чей? </a:t>
            </a:r>
            <a:r>
              <a:rPr lang="fr-FR" b="1" dirty="0" smtClean="0">
                <a:latin typeface="Times New Roman" pitchFamily="18" charset="0"/>
                <a:cs typeface="Times New Roman" pitchFamily="18" charset="0"/>
              </a:rPr>
              <a:t>(m) Чья? (f) </a:t>
            </a:r>
            <a:r>
              <a:rPr lang="fr-FR" b="1" dirty="0" smtClean="0">
                <a:latin typeface="Times New Roman" pitchFamily="18" charset="0"/>
                <a:cs typeface="Times New Roman" pitchFamily="18" charset="0"/>
              </a:rPr>
              <a:t>Чьё</a:t>
            </a:r>
            <a:r>
              <a:rPr lang="fr-FR" b="1" dirty="0" smtClean="0">
                <a:latin typeface="Times New Roman" pitchFamily="18" charset="0"/>
                <a:cs typeface="Times New Roman" pitchFamily="18" charset="0"/>
              </a:rPr>
              <a:t>? (n)</a:t>
            </a:r>
            <a:r>
              <a:rPr lang="fr-FR" dirty="0" smtClean="0">
                <a:latin typeface="Times New Roman" pitchFamily="18" charset="0"/>
                <a:cs typeface="Times New Roman" pitchFamily="18" charset="0"/>
              </a:rPr>
              <a:t> ou </a:t>
            </a:r>
            <a:r>
              <a:rPr lang="fr-FR" b="1" dirty="0" smtClean="0">
                <a:latin typeface="Times New Roman" pitchFamily="18" charset="0"/>
                <a:cs typeface="Times New Roman" pitchFamily="18" charset="0"/>
              </a:rPr>
              <a:t>Чьи? (pl)</a:t>
            </a:r>
            <a:endParaRPr lang="ru-RU"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fr-FR" b="1" dirty="0" smtClean="0">
                <a:latin typeface="Times New Roman" pitchFamily="18" charset="0"/>
                <a:cs typeface="Times New Roman" pitchFamily="18" charset="0"/>
              </a:rPr>
              <a:t>Mon et le mien:</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мой [</a:t>
            </a:r>
            <a:r>
              <a:rPr lang="fr-FR" dirty="0" smtClean="0">
                <a:latin typeface="Times New Roman" pitchFamily="18" charset="0"/>
                <a:cs typeface="Times New Roman" pitchFamily="18" charset="0"/>
              </a:rPr>
              <a:t>moj]</a:t>
            </a:r>
            <a:r>
              <a:rPr lang="fr-FR" dirty="0" smtClean="0">
                <a:latin typeface="Times New Roman" pitchFamily="18" charset="0"/>
                <a:cs typeface="Times New Roman" pitchFamily="18" charset="0"/>
              </a:rPr>
              <a:t> – masculin</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моя́ [ma-yá] – féminin</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моё [ma-yó] – neutre</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мои́ [ma-í] – pluriel</a:t>
            </a:r>
          </a:p>
          <a:p>
            <a:endParaRPr lang="fr-FR" dirty="0" smtClean="0"/>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fr-FR" b="1" dirty="0" smtClean="0">
                <a:latin typeface="Times New Roman" pitchFamily="18" charset="0"/>
                <a:cs typeface="Times New Roman" pitchFamily="18" charset="0"/>
              </a:rPr>
              <a:t>Ton et le tien</a:t>
            </a:r>
            <a:r>
              <a:rPr lang="fr-FR" dirty="0" smtClean="0">
                <a:latin typeface="Times New Roman" pitchFamily="18" charset="0"/>
                <a:cs typeface="Times New Roman" pitchFamily="18" charset="0"/>
              </a:rPr>
              <a:t> (singulier et informel):</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твой [</a:t>
            </a:r>
            <a:r>
              <a:rPr lang="fr-FR" dirty="0" smtClean="0">
                <a:latin typeface="Times New Roman" pitchFamily="18" charset="0"/>
                <a:cs typeface="Times New Roman" pitchFamily="18" charset="0"/>
              </a:rPr>
              <a:t>tvoj]</a:t>
            </a:r>
            <a:r>
              <a:rPr lang="fr-FR" dirty="0" smtClean="0">
                <a:latin typeface="Times New Roman" pitchFamily="18" charset="0"/>
                <a:cs typeface="Times New Roman" pitchFamily="18" charset="0"/>
              </a:rPr>
              <a:t> – masculin</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твоя́ [tva-yá] – féminin</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твоё [tva-yó] – neutre</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твои́ [tva-í] – pluriel</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a:bodyPr>
          <a:lstStyle/>
          <a:p>
            <a:r>
              <a:rPr lang="fr-FR" b="1" dirty="0" smtClean="0">
                <a:latin typeface="Times New Roman" pitchFamily="18" charset="0"/>
                <a:cs typeface="Times New Roman" pitchFamily="18" charset="0"/>
              </a:rPr>
              <a:t>Son, sa, ses</a:t>
            </a:r>
            <a:r>
              <a:rPr lang="fr-FR" dirty="0" smtClean="0">
                <a:latin typeface="Times New Roman" pitchFamily="18" charset="0"/>
                <a:cs typeface="Times New Roman" pitchFamily="18" charset="0"/>
              </a:rPr>
              <a:t> (quand le ‘possesseur’ est masculin):</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егó [i-vó / ye-vó] – pour tous les genres et nombres</a:t>
            </a:r>
          </a:p>
          <a:p>
            <a:r>
              <a:rPr lang="fr-FR" b="1" dirty="0" smtClean="0">
                <a:latin typeface="Times New Roman" pitchFamily="18" charset="0"/>
                <a:cs typeface="Times New Roman" pitchFamily="18" charset="0"/>
              </a:rPr>
              <a:t>Son, sa, ses</a:t>
            </a:r>
            <a:r>
              <a:rPr lang="fr-FR" dirty="0" smtClean="0">
                <a:latin typeface="Times New Roman" pitchFamily="18" charset="0"/>
                <a:cs typeface="Times New Roman" pitchFamily="18" charset="0"/>
              </a:rPr>
              <a:t> (quand le ‘possesseur’ est féminin):</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её [i-yó / ye-yó] – pour tous les genres et nombres</a:t>
            </a:r>
          </a:p>
          <a:p>
            <a:r>
              <a:rPr lang="fr-FR" b="1" dirty="0" smtClean="0">
                <a:latin typeface="Times New Roman" pitchFamily="18" charset="0"/>
                <a:cs typeface="Times New Roman" pitchFamily="18" charset="0"/>
              </a:rPr>
              <a:t>Son, sa, ses</a:t>
            </a:r>
            <a:r>
              <a:rPr lang="fr-FR" dirty="0" smtClean="0">
                <a:latin typeface="Times New Roman" pitchFamily="18" charset="0"/>
                <a:cs typeface="Times New Roman" pitchFamily="18" charset="0"/>
              </a:rPr>
              <a:t> (quand le ‘possesseur’ est neutre):</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егó [i-vó / ye-vó] – pour tous les genres et </a:t>
            </a:r>
            <a:r>
              <a:rPr lang="fr-FR" dirty="0" smtClean="0">
                <a:latin typeface="Times New Roman" pitchFamily="18" charset="0"/>
                <a:cs typeface="Times New Roman" pitchFamily="18" charset="0"/>
              </a:rPr>
              <a:t>nombres</a:t>
            </a:r>
            <a:endParaRPr lang="fr-FR" dirty="0" smtClean="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fr-FR" b="1" dirty="0" smtClean="0">
                <a:latin typeface="Times New Roman" pitchFamily="18" charset="0"/>
                <a:cs typeface="Times New Roman" pitchFamily="18" charset="0"/>
              </a:rPr>
              <a:t>Notre, nos et le notre, la notre, les notres:</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наш [nach] – masculin</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нáша [ná-cha] – féminin</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нáше [ná-che] – neutre</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нáши [ná-chi] – pluriel</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fr-FR" b="1" dirty="0" smtClean="0">
                <a:latin typeface="Times New Roman" pitchFamily="18" charset="0"/>
                <a:cs typeface="Times New Roman" pitchFamily="18" charset="0"/>
              </a:rPr>
              <a:t>Votre, vos et le votre, la votre, les votres</a:t>
            </a:r>
            <a:r>
              <a:rPr lang="fr-FR" dirty="0" smtClean="0">
                <a:latin typeface="Times New Roman" pitchFamily="18" charset="0"/>
                <a:cs typeface="Times New Roman" pitchFamily="18" charset="0"/>
              </a:rPr>
              <a:t> (pluriel or forme de politesse):</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ваш [vach] – masculin</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вáша [vá-cha] – féminin</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вáше [vá-che] – neutre</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вáши [vá-chi] – pluriel</a:t>
            </a:r>
          </a:p>
          <a:p>
            <a:r>
              <a:rPr lang="fr-FR" b="1" dirty="0" smtClean="0">
                <a:latin typeface="Times New Roman" pitchFamily="18" charset="0"/>
                <a:cs typeface="Times New Roman" pitchFamily="18" charset="0"/>
              </a:rPr>
              <a:t>Leur et les leurs:</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их [ih] – pour tous les genres et nombres</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dirty="0" smtClean="0">
                <a:solidFill>
                  <a:srgbClr val="FF0000"/>
                </a:solidFill>
                <a:latin typeface="Times New Roman" pitchFamily="18" charset="0"/>
                <a:cs typeface="Times New Roman" pitchFamily="18" charset="0"/>
              </a:rPr>
              <a:t>Attention!</a:t>
            </a:r>
            <a:endParaRPr lang="ru-RU"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fr-FR" dirty="0" smtClean="0">
                <a:latin typeface="Times New Roman" pitchFamily="18" charset="0"/>
                <a:cs typeface="Times New Roman" pitchFamily="18" charset="0"/>
              </a:rPr>
              <a:t>Notez que les pronoms possessifs français ont deux formes: mon/ma - la mienne, son/sa - la sienne, votre - la vôtre. En Russe, il n'y a qu'une seule forme de pronoms possessifs. Par exemple, à la fois "mon" et "mien" sont toujours traduits par </a:t>
            </a:r>
            <a:r>
              <a:rPr lang="fr-FR" b="1" dirty="0" smtClean="0">
                <a:latin typeface="Times New Roman" pitchFamily="18" charset="0"/>
                <a:cs typeface="Times New Roman" pitchFamily="18" charset="0"/>
              </a:rPr>
              <a:t>мой</a:t>
            </a:r>
            <a:r>
              <a:rPr lang="fr-FR"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u="sng" dirty="0" smtClean="0">
                <a:latin typeface="Times New Roman" pitchFamily="18" charset="0"/>
                <a:cs typeface="Times New Roman" pitchFamily="18" charset="0"/>
              </a:rPr>
              <a:t>Consonnes sourdes et sonores</a:t>
            </a:r>
            <a:endParaRPr lang="ru-RU" u="sng"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lgn="just"/>
            <a:r>
              <a:rPr lang="fr-FR" dirty="0" smtClean="0">
                <a:solidFill>
                  <a:srgbClr val="FF0000"/>
                </a:solidFill>
                <a:latin typeface="Times New Roman" pitchFamily="18" charset="0"/>
                <a:cs typeface="Times New Roman" pitchFamily="18" charset="0"/>
              </a:rPr>
              <a:t>Les consonnes </a:t>
            </a:r>
            <a:r>
              <a:rPr lang="fr-FR" dirty="0" smtClean="0">
                <a:solidFill>
                  <a:srgbClr val="FF0000"/>
                </a:solidFill>
                <a:latin typeface="Times New Roman" pitchFamily="18" charset="0"/>
                <a:cs typeface="Times New Roman" pitchFamily="18" charset="0"/>
              </a:rPr>
              <a:t>sonores </a:t>
            </a:r>
            <a:r>
              <a:rPr lang="fr-FR" dirty="0" smtClean="0">
                <a:latin typeface="Times New Roman" pitchFamily="18" charset="0"/>
                <a:cs typeface="Times New Roman" pitchFamily="18" charset="0"/>
              </a:rPr>
              <a:t>sont </a:t>
            </a:r>
            <a:r>
              <a:rPr lang="fr-FR" dirty="0" smtClean="0">
                <a:latin typeface="Times New Roman" pitchFamily="18" charset="0"/>
                <a:cs typeface="Times New Roman" pitchFamily="18" charset="0"/>
              </a:rPr>
              <a:t>composées </a:t>
            </a:r>
            <a:r>
              <a:rPr lang="fr-FR" b="1" dirty="0" smtClean="0">
                <a:latin typeface="Times New Roman" pitchFamily="18" charset="0"/>
                <a:cs typeface="Times New Roman" pitchFamily="18" charset="0"/>
              </a:rPr>
              <a:t>d`un bruit</a:t>
            </a:r>
            <a:r>
              <a:rPr lang="fr-FR" dirty="0" smtClean="0">
                <a:latin typeface="Times New Roman" pitchFamily="18" charset="0"/>
                <a:cs typeface="Times New Roman" pitchFamily="18" charset="0"/>
              </a:rPr>
              <a:t> (généré au moment de franchissement d`une certaine barrière (dents, bouche, langue...) par le courant d`air) et </a:t>
            </a:r>
            <a:r>
              <a:rPr lang="fr-FR" b="1" dirty="0" smtClean="0">
                <a:latin typeface="Times New Roman" pitchFamily="18" charset="0"/>
                <a:cs typeface="Times New Roman" pitchFamily="18" charset="0"/>
              </a:rPr>
              <a:t>de la voix </a:t>
            </a:r>
            <a:r>
              <a:rPr lang="fr-FR" dirty="0" smtClean="0">
                <a:latin typeface="Times New Roman" pitchFamily="18" charset="0"/>
                <a:cs typeface="Times New Roman" pitchFamily="18" charset="0"/>
              </a:rPr>
              <a:t>qui apparaît grâce à la </a:t>
            </a:r>
            <a:r>
              <a:rPr lang="fr-FR" b="1" dirty="0" smtClean="0">
                <a:latin typeface="Times New Roman" pitchFamily="18" charset="0"/>
                <a:cs typeface="Times New Roman" pitchFamily="18" charset="0"/>
              </a:rPr>
              <a:t>vibration des cordes vocales.</a:t>
            </a:r>
          </a:p>
          <a:p>
            <a:pPr algn="just"/>
            <a:r>
              <a:rPr lang="fr-FR" dirty="0" smtClean="0">
                <a:solidFill>
                  <a:srgbClr val="FF0000"/>
                </a:solidFill>
                <a:latin typeface="Times New Roman" pitchFamily="18" charset="0"/>
                <a:cs typeface="Times New Roman" pitchFamily="18" charset="0"/>
              </a:rPr>
              <a:t>Les consonnes sourdes </a:t>
            </a:r>
            <a:r>
              <a:rPr lang="fr-FR" dirty="0" smtClean="0">
                <a:latin typeface="Times New Roman" pitchFamily="18" charset="0"/>
                <a:cs typeface="Times New Roman" pitchFamily="18" charset="0"/>
              </a:rPr>
              <a:t>sont composées uniquement d`un </a:t>
            </a:r>
            <a:r>
              <a:rPr lang="fr-FR" b="1" dirty="0" smtClean="0">
                <a:latin typeface="Times New Roman" pitchFamily="18" charset="0"/>
                <a:cs typeface="Times New Roman" pitchFamily="18" charset="0"/>
              </a:rPr>
              <a:t>bruit</a:t>
            </a:r>
            <a:r>
              <a:rPr lang="fr-FR" dirty="0" smtClean="0">
                <a:latin typeface="Times New Roman" pitchFamily="18" charset="0"/>
                <a:cs typeface="Times New Roman" pitchFamily="18" charset="0"/>
              </a:rPr>
              <a:t>.</a:t>
            </a: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u="sng" dirty="0" smtClean="0">
                <a:latin typeface="Times New Roman" pitchFamily="18" charset="0"/>
                <a:cs typeface="Times New Roman" pitchFamily="18" charset="0"/>
              </a:rPr>
              <a:t>Vocabulaire </a:t>
            </a:r>
            <a:endParaRPr lang="ru-RU" u="sng"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lnSpcReduction="10000"/>
          </a:bodyPr>
          <a:lstStyle/>
          <a:p>
            <a:r>
              <a:rPr lang="ru-RU" dirty="0" smtClean="0">
                <a:latin typeface="Times New Roman" pitchFamily="18" charset="0"/>
                <a:cs typeface="Times New Roman" pitchFamily="18" charset="0"/>
              </a:rPr>
              <a:t>знать </a:t>
            </a:r>
            <a:r>
              <a:rPr lang="ru-RU" dirty="0" err="1" smtClean="0">
                <a:latin typeface="Times New Roman" pitchFamily="18" charset="0"/>
                <a:cs typeface="Times New Roman" pitchFamily="18" charset="0"/>
              </a:rPr>
              <a:t>connaître</a:t>
            </a:r>
            <a:endParaRPr lang="fr-FR"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Я знаю – </a:t>
            </a:r>
            <a:r>
              <a:rPr lang="fr-FR" dirty="0" smtClean="0">
                <a:latin typeface="Times New Roman" pitchFamily="18" charset="0"/>
                <a:cs typeface="Times New Roman" pitchFamily="18" charset="0"/>
              </a:rPr>
              <a:t>je connais</a:t>
            </a:r>
          </a:p>
          <a:p>
            <a:r>
              <a:rPr lang="ru-RU" dirty="0" smtClean="0">
                <a:latin typeface="Times New Roman" pitchFamily="18" charset="0"/>
                <a:cs typeface="Times New Roman" pitchFamily="18" charset="0"/>
              </a:rPr>
              <a:t>Как тебя зовут? </a:t>
            </a:r>
            <a:r>
              <a:rPr lang="fr-FR" dirty="0" smtClean="0">
                <a:latin typeface="Times New Roman" pitchFamily="18" charset="0"/>
                <a:cs typeface="Times New Roman" pitchFamily="18" charset="0"/>
              </a:rPr>
              <a:t>Comment t’appelles – tu?</a:t>
            </a:r>
          </a:p>
          <a:p>
            <a:r>
              <a:rPr lang="ru-RU" dirty="0" smtClean="0">
                <a:latin typeface="Times New Roman" pitchFamily="18" charset="0"/>
                <a:cs typeface="Times New Roman" pitchFamily="18" charset="0"/>
              </a:rPr>
              <a:t>Очень приятно – </a:t>
            </a:r>
            <a:r>
              <a:rPr lang="fr-FR" dirty="0" smtClean="0">
                <a:latin typeface="Times New Roman" pitchFamily="18" charset="0"/>
                <a:cs typeface="Times New Roman" pitchFamily="18" charset="0"/>
              </a:rPr>
              <a:t>enchanté(e)</a:t>
            </a:r>
          </a:p>
          <a:p>
            <a:r>
              <a:rPr lang="ru-RU" dirty="0" smtClean="0">
                <a:latin typeface="Times New Roman" pitchFamily="18" charset="0"/>
                <a:cs typeface="Times New Roman" pitchFamily="18" charset="0"/>
              </a:rPr>
              <a:t>Там – </a:t>
            </a:r>
            <a:r>
              <a:rPr lang="fr-FR" dirty="0" smtClean="0">
                <a:latin typeface="Times New Roman" pitchFamily="18" charset="0"/>
                <a:cs typeface="Times New Roman" pitchFamily="18" charset="0"/>
              </a:rPr>
              <a:t>là</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У меня есть – </a:t>
            </a:r>
            <a:r>
              <a:rPr lang="fr-FR" dirty="0" smtClean="0">
                <a:latin typeface="Times New Roman" pitchFamily="18" charset="0"/>
                <a:cs typeface="Times New Roman" pitchFamily="18" charset="0"/>
              </a:rPr>
              <a:t>j’ai</a:t>
            </a:r>
          </a:p>
          <a:p>
            <a:r>
              <a:rPr lang="ru-RU" dirty="0" smtClean="0">
                <a:latin typeface="Times New Roman" pitchFamily="18" charset="0"/>
                <a:cs typeface="Times New Roman" pitchFamily="18" charset="0"/>
              </a:rPr>
              <a:t>Конечно – </a:t>
            </a:r>
            <a:r>
              <a:rPr lang="fr-FR" dirty="0" smtClean="0">
                <a:latin typeface="Times New Roman" pitchFamily="18" charset="0"/>
                <a:cs typeface="Times New Roman" pitchFamily="18" charset="0"/>
              </a:rPr>
              <a:t>bien sûr</a:t>
            </a:r>
          </a:p>
          <a:p>
            <a:r>
              <a:rPr lang="ru-RU" dirty="0" smtClean="0">
                <a:latin typeface="Times New Roman" pitchFamily="18" charset="0"/>
                <a:cs typeface="Times New Roman" pitchFamily="18" charset="0"/>
              </a:rPr>
              <a:t>Как жаль – </a:t>
            </a:r>
            <a:r>
              <a:rPr lang="fr-FR" dirty="0" smtClean="0">
                <a:latin typeface="Times New Roman" pitchFamily="18" charset="0"/>
                <a:cs typeface="Times New Roman" pitchFamily="18" charset="0"/>
              </a:rPr>
              <a:t>c'est dommage</a:t>
            </a:r>
            <a:endParaRPr lang="ru-RU"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2050" name="Picture 2" descr="Картинки по запросу притяжательные местоимения"/>
          <p:cNvPicPr>
            <a:picLocks noChangeAspect="1" noChangeArrowheads="1"/>
          </p:cNvPicPr>
          <p:nvPr/>
        </p:nvPicPr>
        <p:blipFill>
          <a:blip r:embed="rId2" cstate="print"/>
          <a:srcRect/>
          <a:stretch>
            <a:fillRect/>
          </a:stretch>
        </p:blipFill>
        <p:spPr bwMode="auto">
          <a:xfrm>
            <a:off x="611560" y="1700808"/>
            <a:ext cx="7848872" cy="4414991"/>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img18.jpg"/>
          <p:cNvPicPr>
            <a:picLocks noGrp="1" noChangeAspect="1"/>
          </p:cNvPicPr>
          <p:nvPr>
            <p:ph idx="1"/>
          </p:nvPr>
        </p:nvPicPr>
        <p:blipFill>
          <a:blip r:embed="rId2" cstate="print"/>
          <a:stretch>
            <a:fillRect/>
          </a:stretch>
        </p:blipFill>
        <p:spPr>
          <a:xfrm>
            <a:off x="1043608" y="404664"/>
            <a:ext cx="7416824" cy="5562618"/>
          </a:xfr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pPr indent="0" algn="just">
              <a:buNone/>
            </a:pPr>
            <a:r>
              <a:rPr lang="fr-FR" dirty="0" smtClean="0">
                <a:latin typeface="Times New Roman" pitchFamily="18" charset="0"/>
                <a:cs typeface="Times New Roman" pitchFamily="18" charset="0"/>
              </a:rPr>
              <a:t>Pour </a:t>
            </a:r>
            <a:r>
              <a:rPr lang="fr-FR" dirty="0">
                <a:latin typeface="Times New Roman" pitchFamily="18" charset="0"/>
                <a:cs typeface="Times New Roman" pitchFamily="18" charset="0"/>
              </a:rPr>
              <a:t>les pronoms russes « он, она», les pronoms possessifs russes ne font pas l’accord en genre avec le nom auquel ils appartiennent comme en français (son livre – si ce livre appartient soit à une femme soit à un homme, le plus important c’est le genre du mot « livre ») mais avec celui ou celle à qui cet objet ou cette personne ou un être appartient. Par exemplе : «Её книга, её стол, её глаза» (les mots sont des genres et des nombres différents mais ils ont la même forme parce qu’ils appartiennent à une femme). S’ils appartiennent à un homme, il faut utiliser d’autres pronoms possessifs : «Его книга, его стол, его глаза».</a:t>
            </a:r>
            <a:endParaRPr lang="ru-RU"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algn="just"/>
            <a:r>
              <a:rPr lang="fr-FR" dirty="0" smtClean="0">
                <a:latin typeface="Times New Roman" pitchFamily="18" charset="0"/>
                <a:cs typeface="Times New Roman" pitchFamily="18" charset="0"/>
              </a:rPr>
              <a:t>Les </a:t>
            </a:r>
            <a:r>
              <a:rPr lang="fr-FR" dirty="0">
                <a:latin typeface="Times New Roman" pitchFamily="18" charset="0"/>
                <a:cs typeface="Times New Roman" pitchFamily="18" charset="0"/>
              </a:rPr>
              <a:t>pronoms possessifs pour «оно» ont la forme «его» comme pour le masculin. Par exemple, le mot « la glace » – «мороженое» est du genre neutre en russe. Nous disons : « son goût » comme « его вкус» . Mais c’est seulement pour le singulier ! S’il y a beaucoup d’objets qui sont du genre neutre, on utilise la forme « их». Par exemple, la fenêtre est du genre neutre en russe – окно. Nous disons : «Их рамы» – « Leurs croisées ». En résumant, au singulier pour «оно» c’est la forme «его», au pluriel – «их».</a:t>
            </a:r>
            <a:endParaRPr lang="ru-RU"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fr-FR" dirty="0">
                <a:latin typeface="Times New Roman" pitchFamily="18" charset="0"/>
                <a:cs typeface="Times New Roman" pitchFamily="18" charset="0"/>
              </a:rPr>
              <a:t>Dans tous les autres cas, la logique est celle de la langue française, on choisit la forme du pronom possessif selon le genre de l’objet ou la personne, l’être qui appartient. Par exemple, nous voulons dire « mon cahier », le mot cahier en russe est du féminin – «тетрадь», alors on regarde le tableau la forme pour le féminin pour «я» – «моя». Il faut dire «моя тетрадь</a:t>
            </a:r>
            <a:r>
              <a:rPr lang="fr-FR"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u="sng" dirty="0" smtClean="0">
                <a:latin typeface="Times New Roman" pitchFamily="18" charset="0"/>
                <a:cs typeface="Times New Roman" pitchFamily="18" charset="0"/>
              </a:rPr>
              <a:t>Моя семья</a:t>
            </a:r>
            <a:endParaRPr lang="ru-RU" u="sng"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10000"/>
          </a:bodyPr>
          <a:lstStyle/>
          <a:p>
            <a:r>
              <a:rPr lang="ru-RU" dirty="0" smtClean="0">
                <a:latin typeface="Times New Roman" pitchFamily="18" charset="0"/>
                <a:cs typeface="Times New Roman" pitchFamily="18" charset="0"/>
              </a:rPr>
              <a:t>В моей семье 4 человека. </a:t>
            </a:r>
            <a:r>
              <a:rPr lang="fr-FR" dirty="0" smtClean="0">
                <a:latin typeface="Times New Roman" pitchFamily="18" charset="0"/>
                <a:cs typeface="Times New Roman" pitchFamily="18" charset="0"/>
              </a:rPr>
              <a:t>Ma famille se compose de quatre personnes.</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В нашей семье двое детей / два ребенка.</a:t>
            </a:r>
          </a:p>
          <a:p>
            <a:r>
              <a:rPr lang="ru-RU" dirty="0" smtClean="0">
                <a:latin typeface="Times New Roman" pitchFamily="18" charset="0"/>
                <a:cs typeface="Times New Roman" pitchFamily="18" charset="0"/>
              </a:rPr>
              <a:t>У нас есть животные: кот, собака, птица.</a:t>
            </a:r>
          </a:p>
          <a:p>
            <a:r>
              <a:rPr lang="ru-RU" dirty="0" smtClean="0">
                <a:latin typeface="Times New Roman" pitchFamily="18" charset="0"/>
                <a:cs typeface="Times New Roman" pitchFamily="18" charset="0"/>
              </a:rPr>
              <a:t>Мы живем в Лионе. Мне нравится наша квартира. Она большая.</a:t>
            </a:r>
          </a:p>
          <a:p>
            <a:r>
              <a:rPr lang="ru-RU" dirty="0" smtClean="0">
                <a:latin typeface="Times New Roman" pitchFamily="18" charset="0"/>
                <a:cs typeface="Times New Roman" pitchFamily="18" charset="0"/>
              </a:rPr>
              <a:t>Мой отец работает…Моя мама работает…</a:t>
            </a:r>
          </a:p>
          <a:p>
            <a:r>
              <a:rPr lang="ru-RU" dirty="0" smtClean="0">
                <a:latin typeface="Times New Roman" pitchFamily="18" charset="0"/>
                <a:cs typeface="Times New Roman" pitchFamily="18" charset="0"/>
              </a:rPr>
              <a:t>Я учусь в университете. Я …</a:t>
            </a:r>
          </a:p>
          <a:p>
            <a:r>
              <a:rPr lang="ru-RU" dirty="0" smtClean="0">
                <a:latin typeface="Times New Roman" pitchFamily="18" charset="0"/>
                <a:cs typeface="Times New Roman" pitchFamily="18" charset="0"/>
              </a:rPr>
              <a:t>Я люблю проводить время с друзьями.</a:t>
            </a:r>
          </a:p>
          <a:p>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1510228339_fam1.jpg"/>
          <p:cNvPicPr>
            <a:picLocks noGrp="1" noChangeAspect="1"/>
          </p:cNvPicPr>
          <p:nvPr>
            <p:ph idx="1"/>
          </p:nvPr>
        </p:nvPicPr>
        <p:blipFill>
          <a:blip r:embed="rId2" cstate="print"/>
          <a:stretch>
            <a:fillRect/>
          </a:stretch>
        </p:blipFill>
        <p:spPr>
          <a:xfrm>
            <a:off x="467543" y="260648"/>
            <a:ext cx="8260831" cy="5832648"/>
          </a:xfr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1510228366_fam2.jpg"/>
          <p:cNvPicPr>
            <a:picLocks noGrp="1" noChangeAspect="1"/>
          </p:cNvPicPr>
          <p:nvPr>
            <p:ph idx="1"/>
          </p:nvPr>
        </p:nvPicPr>
        <p:blipFill>
          <a:blip r:embed="rId2" cstate="print"/>
          <a:stretch>
            <a:fillRect/>
          </a:stretch>
        </p:blipFill>
        <p:spPr>
          <a:xfrm>
            <a:off x="539552" y="332656"/>
            <a:ext cx="8136904" cy="5745147"/>
          </a:xfr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u="sng" dirty="0" smtClean="0">
                <a:latin typeface="Times New Roman" pitchFamily="18" charset="0"/>
                <a:cs typeface="Times New Roman" pitchFamily="18" charset="0"/>
              </a:rPr>
              <a:t>Домашнее задание</a:t>
            </a:r>
            <a:endParaRPr lang="ru-RU" u="sng"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lvl="0"/>
            <a:r>
              <a:rPr lang="fr-FR" dirty="0">
                <a:latin typeface="Times New Roman" pitchFamily="18" charset="0"/>
                <a:cs typeface="Times New Roman" pitchFamily="18" charset="0"/>
              </a:rPr>
              <a:t>Vous apprenez le vocabulaire/ </a:t>
            </a:r>
            <a:r>
              <a:rPr lang="ru-RU" dirty="0">
                <a:latin typeface="Times New Roman" pitchFamily="18" charset="0"/>
                <a:cs typeface="Times New Roman" pitchFamily="18" charset="0"/>
              </a:rPr>
              <a:t>Вы</a:t>
            </a:r>
            <a:r>
              <a:rPr lang="fr-FR" dirty="0">
                <a:latin typeface="Times New Roman" pitchFamily="18" charset="0"/>
                <a:cs typeface="Times New Roman" pitchFamily="18" charset="0"/>
              </a:rPr>
              <a:t>́</a:t>
            </a:r>
            <a:r>
              <a:rPr lang="ru-RU" dirty="0">
                <a:latin typeface="Times New Roman" pitchFamily="18" charset="0"/>
                <a:cs typeface="Times New Roman" pitchFamily="18" charset="0"/>
              </a:rPr>
              <a:t>учить слова</a:t>
            </a:r>
            <a:r>
              <a:rPr lang="fr-FR"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lvl="0"/>
            <a:r>
              <a:rPr lang="ru-RU" dirty="0">
                <a:latin typeface="Times New Roman" pitchFamily="18" charset="0"/>
                <a:cs typeface="Times New Roman" pitchFamily="18" charset="0"/>
              </a:rPr>
              <a:t>Текст</a:t>
            </a: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Моя семья</a:t>
            </a:r>
            <a:r>
              <a:rPr lang="fr-FR" dirty="0">
                <a:latin typeface="Times New Roman" pitchFamily="18" charset="0"/>
                <a:cs typeface="Times New Roman" pitchFamily="18" charset="0"/>
              </a:rPr>
              <a:t>»/ texte </a:t>
            </a:r>
            <a:r>
              <a:rPr lang="fr-FR" i="1" dirty="0">
                <a:latin typeface="Times New Roman" pitchFamily="18" charset="0"/>
                <a:cs typeface="Times New Roman" pitchFamily="18" charset="0"/>
              </a:rPr>
              <a:t>Ma famille </a:t>
            </a:r>
            <a:r>
              <a:rPr lang="fr-FR" dirty="0">
                <a:latin typeface="Times New Roman" pitchFamily="18" charset="0"/>
                <a:cs typeface="Times New Roman" pitchFamily="18" charset="0"/>
              </a:rPr>
              <a:t>– à rendre</a:t>
            </a:r>
            <a:endParaRPr lang="ru-RU" dirty="0">
              <a:latin typeface="Times New Roman" pitchFamily="18" charset="0"/>
              <a:cs typeface="Times New Roman" pitchFamily="18" charset="0"/>
            </a:endParaRPr>
          </a:p>
          <a:p>
            <a:pPr lvl="0"/>
            <a:r>
              <a:rPr lang="ru-RU" dirty="0">
                <a:latin typeface="Times New Roman" pitchFamily="18" charset="0"/>
                <a:cs typeface="Times New Roman" pitchFamily="18" charset="0"/>
              </a:rPr>
              <a:t>Упражнение</a:t>
            </a:r>
            <a:r>
              <a:rPr lang="fr-FR" dirty="0">
                <a:latin typeface="Times New Roman" pitchFamily="18" charset="0"/>
                <a:cs typeface="Times New Roman" pitchFamily="18" charset="0"/>
              </a:rPr>
              <a:t>/exercice 66, </a:t>
            </a:r>
            <a:r>
              <a:rPr lang="ru-RU" dirty="0">
                <a:latin typeface="Times New Roman" pitchFamily="18" charset="0"/>
                <a:cs typeface="Times New Roman" pitchFamily="18" charset="0"/>
              </a:rPr>
              <a:t>упражнение</a:t>
            </a:r>
            <a:r>
              <a:rPr lang="fr-FR" dirty="0">
                <a:latin typeface="Times New Roman" pitchFamily="18" charset="0"/>
                <a:cs typeface="Times New Roman" pitchFamily="18" charset="0"/>
              </a:rPr>
              <a:t>/exercice 1 – à rendre</a:t>
            </a:r>
            <a:endParaRPr lang="ru-RU" dirty="0">
              <a:latin typeface="Times New Roman" pitchFamily="18" charset="0"/>
              <a:cs typeface="Times New Roman" pitchFamily="18" charset="0"/>
            </a:endParaRPr>
          </a:p>
          <a:p>
            <a:pPr lvl="0"/>
            <a:r>
              <a:rPr lang="fr-FR" dirty="0">
                <a:latin typeface="Times New Roman" pitchFamily="18" charset="0"/>
                <a:cs typeface="Times New Roman" pitchFamily="18" charset="0"/>
              </a:rPr>
              <a:t>Dialogues</a:t>
            </a:r>
            <a:endParaRPr lang="ru-RU" dirty="0">
              <a:latin typeface="Times New Roman" pitchFamily="18" charset="0"/>
              <a:cs typeface="Times New Roman" pitchFamily="18" charset="0"/>
            </a:endParaRPr>
          </a:p>
          <a:p>
            <a:pPr lvl="0"/>
            <a:r>
              <a:rPr lang="fr-FR" dirty="0">
                <a:latin typeface="Times New Roman" pitchFamily="18" charset="0"/>
                <a:cs typeface="Times New Roman" pitchFamily="18" charset="0"/>
              </a:rPr>
              <a:t>Les noms de famille russes.</a:t>
            </a:r>
            <a:endParaRPr lang="ru-RU" dirty="0">
              <a:latin typeface="Times New Roman" pitchFamily="18" charset="0"/>
              <a:cs typeface="Times New Roman" pitchFamily="18" charset="0"/>
            </a:endParaRP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fr-FR" dirty="0" smtClean="0">
                <a:latin typeface="Times New Roman" pitchFamily="18" charset="0"/>
                <a:cs typeface="Times New Roman" pitchFamily="18" charset="0"/>
              </a:rPr>
              <a:t>Les consonnes sonores en russe sont: </a:t>
            </a:r>
            <a:r>
              <a:rPr lang="fr-FR" b="1" dirty="0" smtClean="0">
                <a:latin typeface="Times New Roman" pitchFamily="18" charset="0"/>
                <a:cs typeface="Times New Roman" pitchFamily="18" charset="0"/>
              </a:rPr>
              <a:t>[</a:t>
            </a:r>
            <a:r>
              <a:rPr lang="ru-RU" b="1" dirty="0" smtClean="0">
                <a:latin typeface="Times New Roman" pitchFamily="18" charset="0"/>
                <a:cs typeface="Times New Roman" pitchFamily="18" charset="0"/>
              </a:rPr>
              <a:t>б], [</a:t>
            </a:r>
            <a:r>
              <a:rPr lang="ru-RU" b="1" dirty="0" err="1" smtClean="0">
                <a:latin typeface="Times New Roman" pitchFamily="18" charset="0"/>
                <a:cs typeface="Times New Roman" pitchFamily="18" charset="0"/>
              </a:rPr>
              <a:t>б</a:t>
            </a:r>
            <a:r>
              <a:rPr lang="ru-RU" b="1" dirty="0" smtClean="0">
                <a:latin typeface="Times New Roman" pitchFamily="18" charset="0"/>
                <a:cs typeface="Times New Roman" pitchFamily="18" charset="0"/>
              </a:rPr>
              <a:t>’], [в], [</a:t>
            </a:r>
            <a:r>
              <a:rPr lang="ru-RU" b="1" dirty="0" err="1" smtClean="0">
                <a:latin typeface="Times New Roman" pitchFamily="18" charset="0"/>
                <a:cs typeface="Times New Roman" pitchFamily="18" charset="0"/>
              </a:rPr>
              <a:t>в</a:t>
            </a:r>
            <a:r>
              <a:rPr lang="ru-RU" b="1" dirty="0" smtClean="0">
                <a:latin typeface="Times New Roman" pitchFamily="18" charset="0"/>
                <a:cs typeface="Times New Roman" pitchFamily="18" charset="0"/>
              </a:rPr>
              <a:t>’], [г], [</a:t>
            </a:r>
            <a:r>
              <a:rPr lang="ru-RU" b="1" dirty="0" err="1" smtClean="0">
                <a:latin typeface="Times New Roman" pitchFamily="18" charset="0"/>
                <a:cs typeface="Times New Roman" pitchFamily="18" charset="0"/>
              </a:rPr>
              <a:t>г</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д</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д</a:t>
            </a:r>
            <a:r>
              <a:rPr lang="ru-RU" b="1" dirty="0" smtClean="0">
                <a:latin typeface="Times New Roman" pitchFamily="18" charset="0"/>
                <a:cs typeface="Times New Roman" pitchFamily="18" charset="0"/>
              </a:rPr>
              <a:t>’], [ж], [</a:t>
            </a:r>
            <a:r>
              <a:rPr lang="ru-RU" b="1" dirty="0" err="1" smtClean="0">
                <a:latin typeface="Times New Roman" pitchFamily="18" charset="0"/>
                <a:cs typeface="Times New Roman" pitchFamily="18" charset="0"/>
              </a:rPr>
              <a:t>з</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з</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й</a:t>
            </a:r>
            <a:r>
              <a:rPr lang="ru-RU" b="1" dirty="0" smtClean="0">
                <a:latin typeface="Times New Roman" pitchFamily="18" charset="0"/>
                <a:cs typeface="Times New Roman" pitchFamily="18" charset="0"/>
              </a:rPr>
              <a:t>’], [л], [</a:t>
            </a:r>
            <a:r>
              <a:rPr lang="ru-RU" b="1" dirty="0" err="1" smtClean="0">
                <a:latin typeface="Times New Roman" pitchFamily="18" charset="0"/>
                <a:cs typeface="Times New Roman" pitchFamily="18" charset="0"/>
              </a:rPr>
              <a:t>л</a:t>
            </a:r>
            <a:r>
              <a:rPr lang="ru-RU" b="1" dirty="0" smtClean="0">
                <a:latin typeface="Times New Roman" pitchFamily="18" charset="0"/>
                <a:cs typeface="Times New Roman" pitchFamily="18" charset="0"/>
              </a:rPr>
              <a:t>’], [м], [</a:t>
            </a:r>
            <a:r>
              <a:rPr lang="ru-RU" b="1" dirty="0" err="1" smtClean="0">
                <a:latin typeface="Times New Roman" pitchFamily="18" charset="0"/>
                <a:cs typeface="Times New Roman" pitchFamily="18" charset="0"/>
              </a:rPr>
              <a:t>м</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н</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н</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р</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р</a:t>
            </a:r>
            <a:r>
              <a:rPr lang="ru-RU" b="1"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Les consonnes sourdes sont : </a:t>
            </a:r>
            <a:r>
              <a:rPr lang="fr-FR" b="1" dirty="0" smtClean="0">
                <a:latin typeface="Times New Roman" pitchFamily="18" charset="0"/>
                <a:cs typeface="Times New Roman" pitchFamily="18" charset="0"/>
              </a:rPr>
              <a:t>[</a:t>
            </a:r>
            <a:r>
              <a:rPr lang="ru-RU" b="1" dirty="0" smtClean="0">
                <a:latin typeface="Times New Roman" pitchFamily="18" charset="0"/>
                <a:cs typeface="Times New Roman" pitchFamily="18" charset="0"/>
              </a:rPr>
              <a:t>к], [</a:t>
            </a:r>
            <a:r>
              <a:rPr lang="ru-RU" b="1" dirty="0" err="1" smtClean="0">
                <a:latin typeface="Times New Roman" pitchFamily="18" charset="0"/>
                <a:cs typeface="Times New Roman" pitchFamily="18" charset="0"/>
              </a:rPr>
              <a:t>к</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п</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п</a:t>
            </a:r>
            <a:r>
              <a:rPr lang="ru-RU" b="1" dirty="0" smtClean="0">
                <a:latin typeface="Times New Roman" pitchFamily="18" charset="0"/>
                <a:cs typeface="Times New Roman" pitchFamily="18" charset="0"/>
              </a:rPr>
              <a:t>’], [с], [</a:t>
            </a:r>
            <a:r>
              <a:rPr lang="ru-RU" b="1" dirty="0" err="1" smtClean="0">
                <a:latin typeface="Times New Roman" pitchFamily="18" charset="0"/>
                <a:cs typeface="Times New Roman" pitchFamily="18" charset="0"/>
              </a:rPr>
              <a:t>с</a:t>
            </a:r>
            <a:r>
              <a:rPr lang="ru-RU" b="1" dirty="0" smtClean="0">
                <a:latin typeface="Times New Roman" pitchFamily="18" charset="0"/>
                <a:cs typeface="Times New Roman" pitchFamily="18" charset="0"/>
              </a:rPr>
              <a:t>’], [т], [</a:t>
            </a:r>
            <a:r>
              <a:rPr lang="ru-RU" b="1" dirty="0" err="1" smtClean="0">
                <a:latin typeface="Times New Roman" pitchFamily="18" charset="0"/>
                <a:cs typeface="Times New Roman" pitchFamily="18" charset="0"/>
              </a:rPr>
              <a:t>т</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ф</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ф</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х</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х</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ц</a:t>
            </a:r>
            <a:r>
              <a:rPr lang="ru-RU" b="1" dirty="0" smtClean="0">
                <a:latin typeface="Times New Roman" pitchFamily="18" charset="0"/>
                <a:cs typeface="Times New Roman" pitchFamily="18" charset="0"/>
              </a:rPr>
              <a:t>], [ч’], [</a:t>
            </a:r>
            <a:r>
              <a:rPr lang="ru-RU" b="1" dirty="0" err="1" smtClean="0">
                <a:latin typeface="Times New Roman" pitchFamily="18" charset="0"/>
                <a:cs typeface="Times New Roman" pitchFamily="18" charset="0"/>
              </a:rPr>
              <a:t>ш</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щ</a:t>
            </a:r>
            <a:r>
              <a:rPr lang="ru-RU" b="1"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u="sng" dirty="0" smtClean="0">
                <a:latin typeface="Times New Roman" pitchFamily="18" charset="0"/>
                <a:cs typeface="Times New Roman" pitchFamily="18" charset="0"/>
              </a:rPr>
              <a:t>Ссылки на картинки</a:t>
            </a:r>
            <a:endParaRPr lang="ru-RU" u="sng"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ru-RU" dirty="0" smtClean="0"/>
              <a:t>Стр.7 - </a:t>
            </a:r>
            <a:r>
              <a:rPr lang="fr-FR" dirty="0" smtClean="0">
                <a:hlinkClick r:id="rId2"/>
              </a:rPr>
              <a:t>https://www.youtube.com/watch?v=Cj6Wy13Jv1E</a:t>
            </a:r>
            <a:r>
              <a:rPr lang="ru-RU" dirty="0" smtClean="0"/>
              <a:t> </a:t>
            </a:r>
          </a:p>
          <a:p>
            <a:r>
              <a:rPr lang="ru-RU" dirty="0" smtClean="0"/>
              <a:t>Стр. 18-19 - </a:t>
            </a:r>
            <a:r>
              <a:rPr lang="fr-FR" dirty="0" smtClean="0">
                <a:hlinkClick r:id="rId3"/>
              </a:rPr>
              <a:t>https://ja-uchenik.ru/132-semya-kartochki-po-angliyskomu-yazyku.html</a:t>
            </a:r>
            <a:r>
              <a:rPr lang="ru-RU" dirty="0" smtClean="0"/>
              <a:t> </a:t>
            </a:r>
          </a:p>
          <a:p>
            <a:r>
              <a:rPr lang="ru-RU" dirty="0" smtClean="0"/>
              <a:t>Стр.14 - </a:t>
            </a:r>
            <a:r>
              <a:rPr lang="fr-FR" dirty="0" smtClean="0">
                <a:hlinkClick r:id="rId4"/>
              </a:rPr>
              <a:t>https://multiurok.ru/files/priezientatsiia-pritiazhatiel-nyie-miestoimieniia-6-klass.html</a:t>
            </a:r>
            <a:r>
              <a:rPr lang="ru-RU" dirty="0" smtClean="0"/>
              <a:t> </a:t>
            </a:r>
          </a:p>
          <a:p>
            <a:endParaRPr lang="ru-RU" dirty="0" smtClean="0"/>
          </a:p>
          <a:p>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fr-FR" dirty="0" smtClean="0">
                <a:latin typeface="Times New Roman" pitchFamily="18" charset="0"/>
                <a:cs typeface="Times New Roman" pitchFamily="18" charset="0"/>
              </a:rPr>
              <a:t>On compte 11 paires de consonnes en russe qui se différencient uniquement par le fait d`être sonore ou sourde. Dans le reste, le mode de leur formation est similaire. Ce sont les paires de consonnes suivantes: </a:t>
            </a:r>
            <a:r>
              <a:rPr lang="fr-FR" b="1" dirty="0" smtClean="0">
                <a:latin typeface="Times New Roman" pitchFamily="18" charset="0"/>
                <a:cs typeface="Times New Roman" pitchFamily="18" charset="0"/>
              </a:rPr>
              <a:t>[б] – [п], [б’] – [п’], [в] – [ф], [в’] – [ф’], [г] – [к], [г’] – [к’], [д] – [т], [д’] – [т’], [з] – [с], [з’] – [с’], [ж] – [ш].</a:t>
            </a: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fr-FR" dirty="0" smtClean="0">
                <a:latin typeface="Times New Roman" pitchFamily="18" charset="0"/>
                <a:cs typeface="Times New Roman" pitchFamily="18" charset="0"/>
              </a:rPr>
              <a:t>Les consonnes restantes sont impaires. Elles sont représentées par les consonnes impaires sourdes : </a:t>
            </a:r>
            <a:r>
              <a:rPr lang="fr-FR" b="1" dirty="0" smtClean="0">
                <a:latin typeface="Times New Roman" pitchFamily="18" charset="0"/>
                <a:cs typeface="Times New Roman" pitchFamily="18" charset="0"/>
              </a:rPr>
              <a:t>[х], [х’], [ц], [ч’], [щ’]</a:t>
            </a:r>
            <a:r>
              <a:rPr lang="fr-FR" dirty="0" smtClean="0">
                <a:latin typeface="Times New Roman" pitchFamily="18" charset="0"/>
                <a:cs typeface="Times New Roman" pitchFamily="18" charset="0"/>
              </a:rPr>
              <a:t> et les consonnes impaires sonores : </a:t>
            </a:r>
            <a:r>
              <a:rPr lang="fr-FR" b="1" dirty="0" smtClean="0">
                <a:latin typeface="Times New Roman" pitchFamily="18" charset="0"/>
                <a:cs typeface="Times New Roman" pitchFamily="18" charset="0"/>
              </a:rPr>
              <a:t>[й’], [л], [л’], [м], [м’], [н], [н’], [р], [р’]</a:t>
            </a:r>
            <a:r>
              <a:rPr lang="fr-FR"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dirty="0" smtClean="0">
                <a:solidFill>
                  <a:srgbClr val="FF0000"/>
                </a:solidFill>
                <a:latin typeface="Times New Roman" pitchFamily="18" charset="0"/>
                <a:cs typeface="Times New Roman" pitchFamily="18" charset="0"/>
              </a:rPr>
              <a:t>Attention!</a:t>
            </a:r>
            <a:endParaRPr lang="ru-RU"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lgn="just"/>
            <a:r>
              <a:rPr lang="fr-FR" dirty="0" smtClean="0">
                <a:latin typeface="Times New Roman" pitchFamily="18" charset="0"/>
                <a:cs typeface="Times New Roman" pitchFamily="18" charset="0"/>
              </a:rPr>
              <a:t>Une consonne écrite (sourde ou sonore) ne correspond pas toujours à son homologue phonétique.</a:t>
            </a:r>
          </a:p>
          <a:p>
            <a:pPr algn="just"/>
            <a:r>
              <a:rPr lang="fr-FR" dirty="0" smtClean="0">
                <a:latin typeface="Times New Roman" pitchFamily="18" charset="0"/>
                <a:cs typeface="Times New Roman" pitchFamily="18" charset="0"/>
              </a:rPr>
              <a:t>Dans certaines positions, une consonne sonore écrite est prononcée comme une consonne sourde et vice versa.</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fr-FR" dirty="0" smtClean="0">
                <a:latin typeface="Times New Roman" pitchFamily="18" charset="0"/>
                <a:cs typeface="Times New Roman" pitchFamily="18" charset="0"/>
              </a:rPr>
              <a:t>1. Consonne écrite sonore </a:t>
            </a:r>
            <a:r>
              <a:rPr lang="fr-FR" dirty="0" smtClean="0">
                <a:latin typeface="Times New Roman" pitchFamily="18" charset="0"/>
                <a:cs typeface="Times New Roman" pitchFamily="18" charset="0"/>
              </a:rPr>
              <a:t>est</a:t>
            </a:r>
            <a:r>
              <a:rPr lang="fr-FR" dirty="0" smtClean="0">
                <a:latin typeface="Times New Roman" pitchFamily="18" charset="0"/>
                <a:cs typeface="Times New Roman" pitchFamily="18" charset="0"/>
              </a:rPr>
              <a:t> consonne phonétique sourde (</a:t>
            </a:r>
            <a:r>
              <a:rPr lang="fr-FR" b="1" dirty="0" smtClean="0">
                <a:solidFill>
                  <a:srgbClr val="FF0000"/>
                </a:solidFill>
                <a:latin typeface="Times New Roman" pitchFamily="18" charset="0"/>
                <a:cs typeface="Times New Roman" pitchFamily="18" charset="0"/>
              </a:rPr>
              <a:t>assourdissement</a:t>
            </a:r>
            <a:r>
              <a:rPr lang="fr-FR" dirty="0" smtClean="0">
                <a:latin typeface="Times New Roman" pitchFamily="18" charset="0"/>
                <a:cs typeface="Times New Roman" pitchFamily="18" charset="0"/>
              </a:rPr>
              <a:t>):</a:t>
            </a:r>
          </a:p>
          <a:p>
            <a:r>
              <a:rPr lang="fr-FR" b="1" dirty="0" smtClean="0">
                <a:latin typeface="Times New Roman" pitchFamily="18" charset="0"/>
                <a:cs typeface="Times New Roman" pitchFamily="18" charset="0"/>
              </a:rPr>
              <a:t>A la fin d`un mot </a:t>
            </a:r>
            <a:r>
              <a:rPr lang="fr-FR" dirty="0" smtClean="0">
                <a:latin typeface="Times New Roman" pitchFamily="18" charset="0"/>
                <a:cs typeface="Times New Roman" pitchFamily="18" charset="0"/>
              </a:rPr>
              <a:t>(</a:t>
            </a:r>
            <a:r>
              <a:rPr lang="ru-RU" b="1" dirty="0" smtClean="0">
                <a:latin typeface="Times New Roman" pitchFamily="18" charset="0"/>
                <a:cs typeface="Times New Roman" pitchFamily="18" charset="0"/>
              </a:rPr>
              <a:t>клуб</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клуп</a:t>
            </a: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рожь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рош</a:t>
            </a: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смог</a:t>
            </a:r>
            <a:r>
              <a:rPr lang="ru-RU" dirty="0" smtClean="0">
                <a:latin typeface="Times New Roman" pitchFamily="18" charset="0"/>
                <a:cs typeface="Times New Roman" pitchFamily="18" charset="0"/>
              </a:rPr>
              <a:t> [смок])</a:t>
            </a:r>
          </a:p>
          <a:p>
            <a:r>
              <a:rPr lang="ru-RU"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Devant une consonne sourde </a:t>
            </a:r>
            <a:r>
              <a:rPr lang="fr-FR" dirty="0" smtClean="0">
                <a:latin typeface="Times New Roman" pitchFamily="18" charset="0"/>
                <a:cs typeface="Times New Roman" pitchFamily="18" charset="0"/>
              </a:rPr>
              <a:t>(</a:t>
            </a:r>
            <a:r>
              <a:rPr lang="ru-RU" b="1" dirty="0" smtClean="0">
                <a:latin typeface="Times New Roman" pitchFamily="18" charset="0"/>
                <a:cs typeface="Times New Roman" pitchFamily="18" charset="0"/>
              </a:rPr>
              <a:t>л</a:t>
            </a:r>
            <a:r>
              <a:rPr lang="ru-RU" b="1" u="sng" dirty="0" smtClean="0">
                <a:latin typeface="Times New Roman" pitchFamily="18" charset="0"/>
                <a:cs typeface="Times New Roman" pitchFamily="18" charset="0"/>
              </a:rPr>
              <a:t>о</a:t>
            </a:r>
            <a:r>
              <a:rPr lang="ru-RU" b="1" dirty="0" smtClean="0">
                <a:latin typeface="Times New Roman" pitchFamily="18" charset="0"/>
                <a:cs typeface="Times New Roman" pitchFamily="18" charset="0"/>
              </a:rPr>
              <a:t>дка</a:t>
            </a:r>
            <a:r>
              <a:rPr lang="ru-RU" dirty="0" smtClean="0">
                <a:latin typeface="Times New Roman" pitchFamily="18" charset="0"/>
                <a:cs typeface="Times New Roman" pitchFamily="18" charset="0"/>
              </a:rPr>
              <a:t> [л</a:t>
            </a:r>
            <a:r>
              <a:rPr lang="ru-RU" u="sng" dirty="0" smtClean="0">
                <a:latin typeface="Times New Roman" pitchFamily="18" charset="0"/>
                <a:cs typeface="Times New Roman" pitchFamily="18" charset="0"/>
              </a:rPr>
              <a:t>о</a:t>
            </a:r>
            <a:r>
              <a:rPr lang="ru-RU" dirty="0" smtClean="0">
                <a:latin typeface="Times New Roman" pitchFamily="18" charset="0"/>
                <a:cs typeface="Times New Roman" pitchFamily="18" charset="0"/>
              </a:rPr>
              <a:t>тка], </a:t>
            </a:r>
            <a:r>
              <a:rPr lang="ru-RU" b="1" u="sng" dirty="0" smtClean="0">
                <a:latin typeface="Times New Roman" pitchFamily="18" charset="0"/>
                <a:cs typeface="Times New Roman" pitchFamily="18" charset="0"/>
              </a:rPr>
              <a:t>ю</a:t>
            </a:r>
            <a:r>
              <a:rPr lang="ru-RU" b="1" dirty="0" smtClean="0">
                <a:latin typeface="Times New Roman" pitchFamily="18" charset="0"/>
                <a:cs typeface="Times New Roman" pitchFamily="18" charset="0"/>
              </a:rPr>
              <a:t>бка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й</a:t>
            </a:r>
            <a:r>
              <a:rPr lang="ru-RU" u="sng" dirty="0" err="1" smtClean="0">
                <a:latin typeface="Times New Roman" pitchFamily="18" charset="0"/>
                <a:cs typeface="Times New Roman" pitchFamily="18" charset="0"/>
              </a:rPr>
              <a:t>у</a:t>
            </a:r>
            <a:r>
              <a:rPr lang="ru-RU" dirty="0" err="1" smtClean="0">
                <a:latin typeface="Times New Roman" pitchFamily="18" charset="0"/>
                <a:cs typeface="Times New Roman" pitchFamily="18" charset="0"/>
              </a:rPr>
              <a:t>пка</a:t>
            </a: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кр</a:t>
            </a:r>
            <a:r>
              <a:rPr lang="ru-RU" b="1" u="sng" dirty="0" smtClean="0">
                <a:latin typeface="Times New Roman" pitchFamily="18" charset="0"/>
                <a:cs typeface="Times New Roman" pitchFamily="18" charset="0"/>
              </a:rPr>
              <a:t>у</a:t>
            </a:r>
            <a:r>
              <a:rPr lang="ru-RU" b="1" dirty="0" smtClean="0">
                <a:latin typeface="Times New Roman" pitchFamily="18" charset="0"/>
                <a:cs typeface="Times New Roman" pitchFamily="18" charset="0"/>
              </a:rPr>
              <a:t>жка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кр</a:t>
            </a:r>
            <a:r>
              <a:rPr lang="ru-RU" u="sng" dirty="0" err="1" smtClean="0">
                <a:latin typeface="Times New Roman" pitchFamily="18" charset="0"/>
                <a:cs typeface="Times New Roman" pitchFamily="18" charset="0"/>
              </a:rPr>
              <a:t>у</a:t>
            </a:r>
            <a:r>
              <a:rPr lang="ru-RU" dirty="0" err="1" smtClean="0">
                <a:latin typeface="Times New Roman" pitchFamily="18" charset="0"/>
                <a:cs typeface="Times New Roman" pitchFamily="18" charset="0"/>
              </a:rPr>
              <a:t>шка</a:t>
            </a:r>
            <a:r>
              <a:rPr lang="ru-RU" dirty="0" smtClean="0">
                <a:latin typeface="Times New Roman" pitchFamily="18" charset="0"/>
                <a:cs typeface="Times New Roman" pitchFamily="18"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pPr algn="just"/>
            <a:r>
              <a:rPr lang="fr-FR" dirty="0" smtClean="0">
                <a:latin typeface="Times New Roman" pitchFamily="18" charset="0"/>
                <a:cs typeface="Times New Roman" pitchFamily="18" charset="0"/>
              </a:rPr>
              <a:t>2.      Consonne écrite </a:t>
            </a:r>
            <a:r>
              <a:rPr lang="fr-FR" dirty="0" smtClean="0">
                <a:latin typeface="Times New Roman" pitchFamily="18" charset="0"/>
                <a:cs typeface="Times New Roman" pitchFamily="18" charset="0"/>
              </a:rPr>
              <a:t>sourde est</a:t>
            </a:r>
            <a:r>
              <a:rPr lang="fr-FR" dirty="0" smtClean="0">
                <a:latin typeface="Times New Roman" pitchFamily="18" charset="0"/>
                <a:cs typeface="Times New Roman" pitchFamily="18" charset="0"/>
              </a:rPr>
              <a:t> consonne phonétique sonore (</a:t>
            </a:r>
            <a:r>
              <a:rPr lang="fr-FR" b="1" dirty="0" smtClean="0">
                <a:solidFill>
                  <a:srgbClr val="FF0000"/>
                </a:solidFill>
                <a:latin typeface="Times New Roman" pitchFamily="18" charset="0"/>
                <a:cs typeface="Times New Roman" pitchFamily="18" charset="0"/>
              </a:rPr>
              <a:t>sonorisation</a:t>
            </a:r>
            <a:r>
              <a:rPr lang="fr-FR" dirty="0" smtClean="0">
                <a:latin typeface="Times New Roman" pitchFamily="18" charset="0"/>
                <a:cs typeface="Times New Roman" pitchFamily="18" charset="0"/>
              </a:rPr>
              <a:t>):</a:t>
            </a:r>
          </a:p>
          <a:p>
            <a:pPr algn="just"/>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Quand elle est placée devant une consonne sonore </a:t>
            </a:r>
            <a:r>
              <a:rPr lang="fr-FR" dirty="0" smtClean="0">
                <a:latin typeface="Times New Roman" pitchFamily="18" charset="0"/>
                <a:cs typeface="Times New Roman" pitchFamily="18" charset="0"/>
              </a:rPr>
              <a:t>(</a:t>
            </a:r>
            <a:r>
              <a:rPr lang="fr-FR" b="1" dirty="0" smtClean="0">
                <a:latin typeface="Times New Roman" pitchFamily="18" charset="0"/>
                <a:cs typeface="Times New Roman" pitchFamily="18" charset="0"/>
              </a:rPr>
              <a:t>молотьб</a:t>
            </a:r>
            <a:r>
              <a:rPr lang="fr-FR" b="1" u="sng" dirty="0" smtClean="0">
                <a:latin typeface="Times New Roman" pitchFamily="18" charset="0"/>
                <a:cs typeface="Times New Roman" pitchFamily="18" charset="0"/>
              </a:rPr>
              <a:t>а</a:t>
            </a:r>
            <a:r>
              <a:rPr lang="fr-FR" dirty="0" smtClean="0">
                <a:latin typeface="Times New Roman" pitchFamily="18" charset="0"/>
                <a:cs typeface="Times New Roman" pitchFamily="18" charset="0"/>
              </a:rPr>
              <a:t> [мълад`ба], </a:t>
            </a:r>
            <a:r>
              <a:rPr lang="fr-FR" b="1" dirty="0" smtClean="0">
                <a:latin typeface="Times New Roman" pitchFamily="18" charset="0"/>
                <a:cs typeface="Times New Roman" pitchFamily="18" charset="0"/>
              </a:rPr>
              <a:t>косьб</a:t>
            </a:r>
            <a:r>
              <a:rPr lang="fr-FR" b="1" u="sng" dirty="0" smtClean="0">
                <a:latin typeface="Times New Roman" pitchFamily="18" charset="0"/>
                <a:cs typeface="Times New Roman" pitchFamily="18" charset="0"/>
              </a:rPr>
              <a:t>а</a:t>
            </a:r>
            <a:r>
              <a:rPr lang="fr-FR" dirty="0" smtClean="0">
                <a:latin typeface="Times New Roman" pitchFamily="18" charset="0"/>
                <a:cs typeface="Times New Roman" pitchFamily="18" charset="0"/>
              </a:rPr>
              <a:t> [каз`ба].).</a:t>
            </a:r>
          </a:p>
          <a:p>
            <a:pPr algn="just"/>
            <a:r>
              <a:rPr lang="fr-FR" b="1" dirty="0" smtClean="0">
                <a:solidFill>
                  <a:srgbClr val="FF0000"/>
                </a:solidFill>
                <a:latin typeface="Times New Roman" pitchFamily="18" charset="0"/>
                <a:cs typeface="Times New Roman" pitchFamily="18" charset="0"/>
              </a:rPr>
              <a:t>Attention</a:t>
            </a:r>
            <a:r>
              <a:rPr lang="fr-FR" dirty="0" smtClean="0">
                <a:latin typeface="Times New Roman" pitchFamily="18" charset="0"/>
                <a:cs typeface="Times New Roman" pitchFamily="18" charset="0"/>
              </a:rPr>
              <a:t>: si une consonne sourde est placée devant une consonne sonore qui est : </a:t>
            </a:r>
            <a:r>
              <a:rPr lang="fr-FR" b="1" dirty="0" smtClean="0">
                <a:latin typeface="Times New Roman" pitchFamily="18" charset="0"/>
                <a:cs typeface="Times New Roman" pitchFamily="18" charset="0"/>
              </a:rPr>
              <a:t>[в], [в’], [й’], [л], [л’], [м], [м’], [н], [н’], [р], [р’]</a:t>
            </a:r>
            <a:r>
              <a:rPr lang="fr-FR" dirty="0" smtClean="0">
                <a:latin typeface="Times New Roman" pitchFamily="18" charset="0"/>
                <a:cs typeface="Times New Roman" pitchFamily="18" charset="0"/>
              </a:rPr>
              <a:t>, cette consonne reste toujours sourde.</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2886</TotalTime>
  <Words>919</Words>
  <Application>Microsoft Office PowerPoint</Application>
  <PresentationFormat>Экран (4:3)</PresentationFormat>
  <Paragraphs>148</Paragraphs>
  <Slides>40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40</vt:i4>
      </vt:variant>
    </vt:vector>
  </HeadingPairs>
  <TitlesOfParts>
    <vt:vector size="41" baseType="lpstr">
      <vt:lpstr>Тема Office</vt:lpstr>
      <vt:lpstr>А 1</vt:lpstr>
      <vt:lpstr>Plan du cours</vt:lpstr>
      <vt:lpstr>Consonnes sourdes et sonores</vt:lpstr>
      <vt:lpstr>Слайд 4</vt:lpstr>
      <vt:lpstr>Слайд 5</vt:lpstr>
      <vt:lpstr>Слайд 6</vt:lpstr>
      <vt:lpstr>Attention!</vt:lpstr>
      <vt:lpstr>Слайд 8</vt:lpstr>
      <vt:lpstr>Слайд 9</vt:lpstr>
      <vt:lpstr>Слайд 10</vt:lpstr>
      <vt:lpstr>Звонкие и глухие согласные</vt:lpstr>
      <vt:lpstr>Род/Genre : Он, Она или Оно?</vt:lpstr>
      <vt:lpstr>Мно́жественное число́ существи́тельных/ Pluriel des noms</vt:lpstr>
      <vt:lpstr>Le pluriel des noms russes</vt:lpstr>
      <vt:lpstr>Слайд 15</vt:lpstr>
      <vt:lpstr>Слайд 16</vt:lpstr>
      <vt:lpstr>Слайд 17</vt:lpstr>
      <vt:lpstr>Слайд 18</vt:lpstr>
      <vt:lpstr>Исключения/Exceptions </vt:lpstr>
      <vt:lpstr>Accusatif des pronoms personnels:</vt:lpstr>
      <vt:lpstr>Слайд 21</vt:lpstr>
      <vt:lpstr>Чей? Чья? Чьё? Чьи?  Мой, твой, наш...</vt:lpstr>
      <vt:lpstr>Слайд 23</vt:lpstr>
      <vt:lpstr>Слайд 24</vt:lpstr>
      <vt:lpstr>Слайд 25</vt:lpstr>
      <vt:lpstr>Слайд 26</vt:lpstr>
      <vt:lpstr>Слайд 27</vt:lpstr>
      <vt:lpstr>Слайд 28</vt:lpstr>
      <vt:lpstr>Attention!</vt:lpstr>
      <vt:lpstr>Vocabulaire </vt:lpstr>
      <vt:lpstr>Слайд 31</vt:lpstr>
      <vt:lpstr>Слайд 32</vt:lpstr>
      <vt:lpstr>Слайд 33</vt:lpstr>
      <vt:lpstr>Слайд 34</vt:lpstr>
      <vt:lpstr>Слайд 35</vt:lpstr>
      <vt:lpstr>Моя семья</vt:lpstr>
      <vt:lpstr>Слайд 37</vt:lpstr>
      <vt:lpstr>Слайд 38</vt:lpstr>
      <vt:lpstr>Домашнее задание</vt:lpstr>
      <vt:lpstr>Ссылки на картинки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 1</dc:title>
  <dc:creator>Asus</dc:creator>
  <cp:lastModifiedBy>Asus</cp:lastModifiedBy>
  <cp:revision>8</cp:revision>
  <dcterms:created xsi:type="dcterms:W3CDTF">2019-09-19T14:12:34Z</dcterms:created>
  <dcterms:modified xsi:type="dcterms:W3CDTF">2019-10-08T15:20:26Z</dcterms:modified>
</cp:coreProperties>
</file>