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88" r:id="rId14"/>
    <p:sldId id="290" r:id="rId15"/>
    <p:sldId id="289" r:id="rId16"/>
    <p:sldId id="291" r:id="rId17"/>
    <p:sldId id="292" r:id="rId18"/>
    <p:sldId id="268" r:id="rId19"/>
    <p:sldId id="276" r:id="rId20"/>
    <p:sldId id="277" r:id="rId21"/>
    <p:sldId id="278" r:id="rId22"/>
    <p:sldId id="279" r:id="rId23"/>
    <p:sldId id="270" r:id="rId24"/>
    <p:sldId id="283" r:id="rId25"/>
    <p:sldId id="284" r:id="rId26"/>
    <p:sldId id="285" r:id="rId27"/>
    <p:sldId id="281" r:id="rId28"/>
    <p:sldId id="280" r:id="rId29"/>
    <p:sldId id="293" r:id="rId30"/>
    <p:sldId id="271" r:id="rId31"/>
    <p:sldId id="282" r:id="rId32"/>
    <p:sldId id="272" r:id="rId33"/>
    <p:sldId id="273" r:id="rId34"/>
    <p:sldId id="274" r:id="rId35"/>
    <p:sldId id="261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 varScale="1">
        <p:scale>
          <a:sx n="50" d="100"/>
          <a:sy n="50" d="100"/>
        </p:scale>
        <p:origin x="-129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A710-B727-4E97-A444-4ACD25C3A8F3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06A9-20C2-48EB-84F5-9BC51074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E_%D0%A6%D0%B7%D1%8D%D0%B4%D1%83%D0%BD" TargetMode="External"/><Relationship Id="rId13" Type="http://schemas.openxmlformats.org/officeDocument/2006/relationships/hyperlink" Target="http://www.sobaka.ru/city/society/62720" TargetMode="External"/><Relationship Id="rId3" Type="http://schemas.openxmlformats.org/officeDocument/2006/relationships/hyperlink" Target="https://www.kp.ru/daily/26828/3868719/" TargetMode="External"/><Relationship Id="rId7" Type="http://schemas.openxmlformats.org/officeDocument/2006/relationships/hyperlink" Target="https://mir24.tv/news/16277221/legenda-gollivuda-vupi-goldberg-otmechaet-62-letie" TargetMode="External"/><Relationship Id="rId12" Type="http://schemas.openxmlformats.org/officeDocument/2006/relationships/hyperlink" Target="https://www.basse-goulaine.fr/lespace-famille/" TargetMode="External"/><Relationship Id="rId17" Type="http://schemas.openxmlformats.org/officeDocument/2006/relationships/hyperlink" Target="https://ru.wikipedia.org/wiki/%D0%A1%D0%BA%D0%BE%D1%80%D0%BE%D0%BF%D0%B8%D1%81%D1%8C_(%D1%88%D1%80%D0%B8%D1%84%D1%82)" TargetMode="External"/><Relationship Id="rId2" Type="http://schemas.openxmlformats.org/officeDocument/2006/relationships/hyperlink" Target="https://www.vladtime.ru/culture/684468" TargetMode="External"/><Relationship Id="rId16" Type="http://schemas.openxmlformats.org/officeDocument/2006/relationships/hyperlink" Target="https://w-dog.ru/wallpaper/ya-igrayu-dlya-vas-malchik-devochka-gitara/id/2644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ssa.tv/foto/90548-samozvanaya-zhanna-dark-kotoraya-obmanula-vseh.html" TargetMode="External"/><Relationship Id="rId11" Type="http://schemas.openxmlformats.org/officeDocument/2006/relationships/hyperlink" Target="https://www.pinterest.com/pin/315603886367620870/" TargetMode="External"/><Relationship Id="rId5" Type="http://schemas.openxmlformats.org/officeDocument/2006/relationships/hyperlink" Target="https://tsn.ua/ru/tsikavinki/gomer-simpson-vpervye-poobschaetsya-v-pryamom-efire-s-fanami-581739.html" TargetMode="External"/><Relationship Id="rId15" Type="http://schemas.openxmlformats.org/officeDocument/2006/relationships/hyperlink" Target="https://www.comment-economiser.fr/61-remedes-de-grand-mere-testes-et-approuves.html" TargetMode="External"/><Relationship Id="rId10" Type="http://schemas.openxmlformats.org/officeDocument/2006/relationships/hyperlink" Target="https://dni.ru/showbiz/2019/9/3/431261.html" TargetMode="External"/><Relationship Id="rId4" Type="http://schemas.openxmlformats.org/officeDocument/2006/relationships/hyperlink" Target="https://businessman.ru/news/chtobyi-osnovat-uspeshnyiy-i-pribyilnyiy-biznes-izuchite-vlastelin-kolets.html" TargetMode="External"/><Relationship Id="rId9" Type="http://schemas.openxmlformats.org/officeDocument/2006/relationships/hyperlink" Target="https://ru.wikipedia.org/wiki/&#1055;&#1080;&#1090;&#1090;,_&#1041;&#1088;&#1101;&#1076;" TargetMode="External"/><Relationship Id="rId14" Type="http://schemas.openxmlformats.org/officeDocument/2006/relationships/hyperlink" Target="https://www.pinterest.com/pin/185421709638807604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Cursive_cyrilliq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19a7544fc9300271a213ad9ad401ff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927" y="1600200"/>
            <a:ext cx="678814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o_Zedong_1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717" y="1600200"/>
            <a:ext cx="335256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Cursive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cyrillique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cursive cyrillique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est un style de l’écriture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cyrillique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manuscrite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cursive.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 est largement inspirée de formes du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style skoropis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utilisant la même plume fine et construction que l’écriture anglaise.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skoropis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скороп</a:t>
            </a:r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en russe, littéralement « tachygraphie » ou « cursive ») est un style de l’écriture cyrillique 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provenant de la semionciale du </a:t>
            </a:r>
            <a:r>
              <a:rPr lang="fr-FR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fr-FR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siècle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Elle était principalement utilisée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la correspondance professionnelle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personnelle. Elle a influencé certaines formes de l’écriture civile et de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l’écriture cursive cyrillique moderne.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skoropis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25px-Gramota1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536" y="1628799"/>
            <a:ext cx="8437936" cy="450023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or-pri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536504" cy="58642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cursive cyrillique moderne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urz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1521"/>
            <a:ext cx="8229600" cy="37033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sian_Cursive_Cyrillic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56376" cy="253926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Cyrillique</a:t>
            </a:r>
            <a:r>
              <a:rPr lang="ru-RU" u="sng" dirty="0" smtClean="0"/>
              <a:t> </a:t>
            </a:r>
            <a:r>
              <a:rPr lang="fr-FR" u="sng" dirty="0" smtClean="0"/>
              <a:t>ancien</a:t>
            </a:r>
            <a:endParaRPr lang="ru-RU" u="sng" dirty="0"/>
          </a:p>
        </p:txBody>
      </p:sp>
      <p:pic>
        <p:nvPicPr>
          <p:cNvPr id="4" name="Содержимое 3" descr="img_4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320480" cy="451618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РУССКИЙ =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ФРАНЦУЗСКИЙ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Анкара́,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А́фрика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актри́са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ата́ка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о́фис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но́рма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лимо́н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со́ус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спо́рт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и́мпорт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институ́т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исто́рик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тира́н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сигна́л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фигу́ра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фру́кт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журна́л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гу́ру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мину́та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Э́динбург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Эквадо́р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Consonnes dures et molles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russe, la plupart des consonnes ont deux prononciations possibles, en fonction de la voyelle qui les suit.</a:t>
            </a:r>
          </a:p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1.Si la consonne est suivie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« а », « э », « ы », « о », « у  »,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dit qu'elle est 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Exemples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вэ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fin de mot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consonne seule est dure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aussi. Exemples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ёр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215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Plan du cours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Pause phonétique.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Repetitio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mater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studiorum.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Lettres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а», «о», «и», «у», «э»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sons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Consonnes dures 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molles.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существи́тельных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Genre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mots.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Famille.</a:t>
            </a:r>
            <a:endParaRPr lang="fr-F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2.Si la consonne est suivie d'une </a:t>
            </a:r>
            <a:r>
              <a:rPr lang="fr-F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voyelle de deuxième série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(я, е, и, ё, ю), on dit qu'elle est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ou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mouillé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Exemples: 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зё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fin de mot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consonne est molle si elle est suivie du signe mou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"ь"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Exemples: 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ань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еть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0356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CONSONNES TOUJOURS </a:t>
            </a:r>
            <a:r>
              <a:rPr lang="fr-FR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consonnes sont toujours dures: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Ц, Ж, Ш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elles sont suivies d'une 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voyelle de deuxième série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prononciation de la voyelle change sous l'influence de la consonne: on prononcera l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voyelle de première série correspondante.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Exemples: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[Э]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 [Ы]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[Ы]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6351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CONSONNES TOUJOURS MOLLES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consonnes sont toujours molles: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Ч, Щ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elles sont suivies d'une 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voyelle de première série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prononciation de la voyelle change sous l'influence de la consonne: on prononcera l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voyelle de deuxième série correspondante.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Exemples: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СВЕ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[Я]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[Ю]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318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существи́тельных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Genre des mots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Comment savoir si un mot est masculin, féminin ou neutre en russe ?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genres en russe sont au nombre de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trois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(comme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allemand):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masculin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féminin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neutre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Masculin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Lettre finale est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consonne ou un “й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fr-F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passport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passeport</a:t>
            </a:r>
          </a:p>
          <a:p>
            <a:pPr marL="0" indent="0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</a:t>
            </a:r>
            <a:r>
              <a:rPr lang="fr-FR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dokoument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krail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le pays</a:t>
            </a:r>
          </a:p>
          <a:p>
            <a:pPr marL="0" indent="0">
              <a:buNone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Consonne molle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outchitel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maître à l’école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portfel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serviette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20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Féminin 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lettres finales sont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-я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» ou une consonne molle.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(sténa)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mur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(karta)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carte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(dunya)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melon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(katya) – prénom russe féminin</a:t>
            </a:r>
            <a:r>
              <a:rPr lang="az-Cyrl-A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Cyrl-AZ" dirty="0">
                <a:latin typeface="Times New Roman" pitchFamily="18" charset="0"/>
                <a:cs typeface="Times New Roman" pitchFamily="18" charset="0"/>
              </a:rPr>
            </a:b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кция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(réaktsia) - réaction</a:t>
            </a:r>
            <a:r>
              <a:rPr lang="az-Cyrl-A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Cyrl-AZ" dirty="0">
                <a:latin typeface="Times New Roman" pitchFamily="18" charset="0"/>
                <a:cs typeface="Times New Roman" pitchFamily="18" charset="0"/>
              </a:rPr>
            </a:b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(semya)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famille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щадь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(plochad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– place </a:t>
            </a:r>
            <a:r>
              <a:rPr lang="az-Cyrl-A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Cyrl-AZ" dirty="0">
                <a:latin typeface="Times New Roman" pitchFamily="18" charset="0"/>
                <a:cs typeface="Times New Roman" pitchFamily="18" charset="0"/>
              </a:rPr>
            </a:b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рь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(dver) – porte </a:t>
            </a:r>
            <a:r>
              <a:rPr lang="az-Cyrl-A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Cyrl-AZ" dirty="0">
                <a:latin typeface="Times New Roman" pitchFamily="18" charset="0"/>
                <a:cs typeface="Times New Roman" pitchFamily="18" charset="0"/>
              </a:rPr>
            </a:b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(tetrad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– cahier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82032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Neutre</a:t>
            </a:r>
            <a:endParaRPr lang="fr-F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lettres finales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 </a:t>
            </a:r>
            <a:r>
              <a:rPr lang="az-Cyrl-A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Cyrl-A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 (-Ё</a:t>
            </a:r>
            <a:r>
              <a:rPr lang="az-Cyrl-A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(akno) – fenêtre </a:t>
            </a:r>
            <a:endParaRPr lang="fr-FR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(mesto) – endroit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(pole) – champ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(more) – mer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az-Cyrl-AZ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(zdanje) – bâtiment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Бель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(beljyo)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linge </a:t>
            </a:r>
            <a:endParaRPr lang="fr-F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certains mots étrangers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Такс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– taxi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metro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– métro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Кенгур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kengourou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– kangourou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menu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carte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497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Savoir si un nom est masculin, féminin ou neutre va permettre d’accorder correctement son adjectif et le verbe de la phrase (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temps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 on rajoute une “troisième” dimension l’accord du nom (et de l’adjectif) se fait en fonction du genre et du nombre évidemment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aussi selon la fonction de la phrase (sujet, complément etc.).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ce qu’on appelle les DECLINAISONS.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pour les utiliser correctement, pour s’exprimer il faut donc connaître le genre des noms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77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IMPORTANTE 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 lettres finales à la fin des noms sont au nominatif : quand le nom est (à la fonction) sujet on retrouve ces lettres.</a:t>
            </a:r>
          </a:p>
        </p:txBody>
      </p:sp>
    </p:spTree>
    <p:extLst>
      <p:ext uri="{BB962C8B-B14F-4D97-AF65-F5344CB8AC3E}">
        <p14:creationId xmlns:p14="http://schemas.microsoft.com/office/powerpoint/2010/main" xmlns="" val="2292653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cas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nominatif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y a, en russe, six manières dont la terminaison des mots change.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cas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nominatif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forme qu’ont les noms dans le dictionnaire. Les noms au nominatif répondent aux questions ‘qui?’, ‘que?’.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 le nom est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sujet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de la phrase, il est toujours au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Nominatif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Кто это? Что это?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Интонация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«5 элементов», ч.1, стр. 13)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fr-FR" dirty="0"/>
              <a:t> </a:t>
            </a:r>
            <a:endParaRPr lang="ru-RU" dirty="0"/>
          </a:p>
          <a:p>
            <a:pPr lvl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420888"/>
          <a:ext cx="60960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Ива́н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Да́,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Ива́н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fr-FR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Ива́н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Не́т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Ива́н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 кто́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Оле́г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ко́фе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Не́т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ко́фе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 что́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Э́то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ча́й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Картинки по запросу и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013176"/>
            <a:ext cx="1000532" cy="158417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ол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013176"/>
            <a:ext cx="1152128" cy="1536171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ч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373216"/>
            <a:ext cx="1728192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актер        актриса       дерево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4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/ОН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/ОНА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/ОНО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440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ø</a:t>
                      </a:r>
                      <a:r>
                        <a:rPr lang="ru-RU" sz="4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/-</a:t>
                      </a:r>
                      <a:r>
                        <a:rPr lang="ru-RU" sz="440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endParaRPr lang="ru-RU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-а, -я</a:t>
                      </a:r>
                      <a:endParaRPr lang="ru-RU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-о, -е</a:t>
                      </a:r>
                      <a:endParaRPr lang="ru-RU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Картинки по запросу ;брэд пит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1775785" cy="266429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анджелина джо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2592288" cy="1728192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дере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exceptions les plus  courantes: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az-Cyrl-A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az-Cyrl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papa):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papa</a:t>
            </a: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az-Cyrl-A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diadia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oncle</a:t>
            </a: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az-Cyrl-A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душка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dédouchka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grand-père</a:t>
            </a: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</a:t>
            </a:r>
            <a:r>
              <a:rPr lang="az-Cyrl-A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mujtchina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l’homme</a:t>
            </a:r>
          </a:p>
          <a:p>
            <a:r>
              <a:rPr lang="az-Cyrl-A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Кофе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kofé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le café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5187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/ Famille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tofamille-car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де́душка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де́д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му́ж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+ жена́</a:t>
            </a: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ба́бушка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оте́ц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па́па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ма́ма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дед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1102545" cy="1656184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п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1219490" cy="1512168"/>
          </a:xfrm>
          <a:prstGeom prst="rect">
            <a:avLst/>
          </a:prstGeom>
          <a:noFill/>
        </p:spPr>
      </p:pic>
      <p:pic>
        <p:nvPicPr>
          <p:cNvPr id="15366" name="Picture 6" descr="Картинки по запросу grand'm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2061702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сы́н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бра́т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сестра́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до́чка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вну́к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вну́чка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6" name="Picture 2" descr="Картинки по запросу мальчик и дев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13113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Ссылки на картинки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Стр.4 -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https://www.vladtime.ru/culture/684468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Стр.5-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https://www.kp.ru/daily/26828/3868719/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Стр.6 -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https://businessman.ru/news/chtobyi-osnovat-uspeshnyiy-i-pribyilnyiy-biznes-izuchite-vlastelin-kolets.html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 7 -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https://tsn.ua/ru/tsikavinki/gomer-simpson-vpervye-poobschaetsya-v-pryamom-efire-s-fanami-581739.html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Стр.8 -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https://tsn.ua/ru/tsikavinki/gomer-simpson-vpervye-poobschaetsya-v-pryamom-efire-s-fanami-581739.html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Стр.9 -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https://pressa.tv/foto/90548-samozvanaya-zhanna-dark-kotoraya-obmanula-vseh.html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Стр.10 -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https://mir24.tv/news/16277221/legenda-gollivuda-vupi-goldberg-otmechaet-62-letie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Стр.11 -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https://ru.wikipedia.org/wiki/%D0%9C%D0%B0%D0%BE_%D0%A6%D0%B7%D1%8D%D0%B4%D1%83%D0%BD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 15 -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Питт,_Брэд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https://dni.ru/showbiz/2019/9/3/431261.html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https://www.pinterest.com/pin/315603886367620870/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Стр.16 -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https://www.basse-goulaine.fr/lespace-famille/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Стр.17 -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http://www.sobaka.ru/city/society/62720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https://www.pinterest.com/pin/185421709638807604/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https://www.comment-economiser.fr/61-remedes-de-grand-mere-testes-et-approuves.html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Стр.18 -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https://w-dog.ru/wallpaper/ya-igrayu-dlya-vas-malchik-devochka-gitara/id/264435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Стр.13 - </a:t>
            </a:r>
            <a:r>
              <a:rPr lang="fr-FR" dirty="0" smtClean="0">
                <a:hlinkClick r:id="rId17"/>
              </a:rPr>
              <a:t>https://ru.wikipedia.org/wiki/%D0%A1%D0%BA%D0%BE%D1%80%D0%BE%D0%BF%D0%B8%D1%81%D1%8C_(%D1%88%D1%80%D0%B8%D1%84%D1%82)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Sources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fr.wikipedia.org/wiki/Cursive_cyrillique</a:t>
            </a:r>
            <a:endParaRPr lang="fr-FR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Это…Это не…Это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33394201_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1541" y="1600200"/>
            <a:ext cx="682091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9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56" y="1600200"/>
            <a:ext cx="815488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30e0104aa85f5c4eefaa78b6d09c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5686"/>
            <a:ext cx="8229600" cy="32549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meros_MFA_Munich_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7372" y="1600200"/>
            <a:ext cx="308925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51945897_pressa_tv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2715" y="1600200"/>
            <a:ext cx="327857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585</Words>
  <Application>Microsoft Office PowerPoint</Application>
  <PresentationFormat>Экран (4:3)</PresentationFormat>
  <Paragraphs>136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A1</vt:lpstr>
      <vt:lpstr>Plan du cours</vt:lpstr>
      <vt:lpstr>Кто это? Что это?</vt:lpstr>
      <vt:lpstr>Это…Это не…Это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Cursive cyrillique</vt:lpstr>
      <vt:lpstr>skoropis</vt:lpstr>
      <vt:lpstr>Слайд 14</vt:lpstr>
      <vt:lpstr>cursive cyrillique moderne</vt:lpstr>
      <vt:lpstr>Слайд 16</vt:lpstr>
      <vt:lpstr>Cyrillique ancien</vt:lpstr>
      <vt:lpstr>РУССКИЙ = ФРАНЦУЗСКИЙ</vt:lpstr>
      <vt:lpstr>Consonnes dures et molles</vt:lpstr>
      <vt:lpstr>Слайд 20</vt:lpstr>
      <vt:lpstr>LES CONSONNES TOUJOURS DURES</vt:lpstr>
      <vt:lpstr>LES CONSONNES TOUJOURS MOLLES</vt:lpstr>
      <vt:lpstr>Род существи́тельных/ Genre des mots</vt:lpstr>
      <vt:lpstr>Masculin</vt:lpstr>
      <vt:lpstr>Féminin </vt:lpstr>
      <vt:lpstr>Neutre</vt:lpstr>
      <vt:lpstr>Слайд 27</vt:lpstr>
      <vt:lpstr>Слайд 28</vt:lpstr>
      <vt:lpstr>le cas nominatif </vt:lpstr>
      <vt:lpstr>актер        актриса       дерево</vt:lpstr>
      <vt:lpstr>Quelques exceptions les plus  courantes: </vt:lpstr>
      <vt:lpstr>Семья́ / Famille</vt:lpstr>
      <vt:lpstr>Слайд 33</vt:lpstr>
      <vt:lpstr>Слайд 34</vt:lpstr>
      <vt:lpstr>Ссылки на картинки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</dc:title>
  <dc:creator>Asus</dc:creator>
  <cp:lastModifiedBy>Asus</cp:lastModifiedBy>
  <cp:revision>14</cp:revision>
  <dcterms:created xsi:type="dcterms:W3CDTF">2019-09-19T13:01:10Z</dcterms:created>
  <dcterms:modified xsi:type="dcterms:W3CDTF">2019-09-30T14:54:51Z</dcterms:modified>
</cp:coreProperties>
</file>