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00" r:id="rId4"/>
    <p:sldId id="299" r:id="rId5"/>
    <p:sldId id="279" r:id="rId6"/>
    <p:sldId id="260" r:id="rId7"/>
    <p:sldId id="265" r:id="rId8"/>
    <p:sldId id="261" r:id="rId9"/>
    <p:sldId id="296" r:id="rId10"/>
    <p:sldId id="262" r:id="rId11"/>
    <p:sldId id="297" r:id="rId12"/>
    <p:sldId id="266" r:id="rId13"/>
    <p:sldId id="264" r:id="rId14"/>
    <p:sldId id="268" r:id="rId15"/>
    <p:sldId id="267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8000" dirty="0" smtClean="0"/>
              <a:t>Séance 8 – B2+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 smtClean="0"/>
              <a:t>Le Franglais</a:t>
            </a:r>
          </a:p>
        </p:txBody>
      </p:sp>
    </p:spTree>
    <p:extLst>
      <p:ext uri="{BB962C8B-B14F-4D97-AF65-F5344CB8AC3E}">
        <p14:creationId xmlns:p14="http://schemas.microsoft.com/office/powerpoint/2010/main" val="26057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smtClean="0"/>
              <a:t>Dispositifs politiques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87510"/>
            <a:ext cx="9144000" cy="5070490"/>
          </a:xfrm>
        </p:spPr>
        <p:txBody>
          <a:bodyPr>
            <a:noAutofit/>
          </a:bodyPr>
          <a:lstStyle/>
          <a:p>
            <a:r>
              <a:rPr lang="fr-FR" sz="3600" dirty="0" smtClean="0"/>
              <a:t>La loi Toubon de 1994 et le décret de 1996 mettent en place un dispositif d’enrichissement de la langue française. </a:t>
            </a:r>
          </a:p>
          <a:p>
            <a:r>
              <a:rPr lang="fr-FR" sz="3600" dirty="0" smtClean="0"/>
              <a:t>Ce dispositif repose sur un travail conjoint de la Commission générale de terminologie et de néologie et de l’Académie française.</a:t>
            </a:r>
          </a:p>
        </p:txBody>
      </p:sp>
    </p:spTree>
    <p:extLst>
      <p:ext uri="{BB962C8B-B14F-4D97-AF65-F5344CB8AC3E}">
        <p14:creationId xmlns:p14="http://schemas.microsoft.com/office/powerpoint/2010/main" val="236203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smtClean="0"/>
              <a:t>Dispositifs politiques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87510"/>
            <a:ext cx="9144000" cy="5070490"/>
          </a:xfrm>
        </p:spPr>
        <p:txBody>
          <a:bodyPr>
            <a:noAutofit/>
          </a:bodyPr>
          <a:lstStyle/>
          <a:p>
            <a:r>
              <a:rPr lang="fr-FR" sz="3600" dirty="0" smtClean="0"/>
              <a:t>Des propositions visant à compléter la langue française sont faites à la Commission qui les examine et recueille l’avis de l’Académie. Ces termes sont ensuite publiés au Journal Officiel.</a:t>
            </a:r>
          </a:p>
          <a:p>
            <a:r>
              <a:rPr lang="fr-FR" sz="3600" dirty="0" smtClean="0"/>
              <a:t>Ces termes deviennent obligatoires pour les services de l’Etat et ses établissements publics.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9419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8650224" cy="1470025"/>
          </a:xfrm>
        </p:spPr>
        <p:txBody>
          <a:bodyPr/>
          <a:lstStyle/>
          <a:p>
            <a:r>
              <a:rPr lang="fr-FR" sz="6000" dirty="0" smtClean="0"/>
              <a:t>Quelques équivalents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8773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fr-FR" dirty="0" smtClean="0"/>
              <a:t>Quelques réussites dans le lexique technologique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l="-10548" r="-10548"/>
          <a:stretch>
            <a:fillRect/>
          </a:stretch>
        </p:blipFill>
        <p:spPr>
          <a:xfrm>
            <a:off x="0" y="1772182"/>
            <a:ext cx="3919417" cy="215384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184" y="4382711"/>
            <a:ext cx="2397318" cy="23973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66" y="4132676"/>
            <a:ext cx="2647353" cy="26473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608" y="177218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Mots anglais les plus utilisés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44" y="1865909"/>
            <a:ext cx="3966450" cy="4803932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fr-FR" sz="2800" dirty="0" smtClean="0"/>
              <a:t>Weekend </a:t>
            </a:r>
          </a:p>
          <a:p>
            <a:pPr>
              <a:lnSpc>
                <a:spcPct val="50000"/>
              </a:lnSpc>
            </a:pPr>
            <a:r>
              <a:rPr lang="fr-FR" sz="2800" dirty="0" smtClean="0"/>
              <a:t>Parking</a:t>
            </a:r>
          </a:p>
          <a:p>
            <a:pPr>
              <a:lnSpc>
                <a:spcPct val="50000"/>
              </a:lnSpc>
            </a:pPr>
            <a:r>
              <a:rPr lang="fr-FR" sz="2800" dirty="0" smtClean="0"/>
              <a:t>Cool</a:t>
            </a:r>
          </a:p>
          <a:p>
            <a:pPr>
              <a:lnSpc>
                <a:spcPct val="50000"/>
              </a:lnSpc>
            </a:pPr>
            <a:r>
              <a:rPr lang="fr-FR" sz="2800" dirty="0" smtClean="0"/>
              <a:t>Sandwich</a:t>
            </a:r>
          </a:p>
          <a:p>
            <a:pPr>
              <a:lnSpc>
                <a:spcPct val="50000"/>
              </a:lnSpc>
            </a:pPr>
            <a:r>
              <a:rPr lang="fr-FR" sz="2800" dirty="0" smtClean="0"/>
              <a:t>Chewing-gum</a:t>
            </a:r>
          </a:p>
          <a:p>
            <a:pPr>
              <a:lnSpc>
                <a:spcPct val="50000"/>
              </a:lnSpc>
            </a:pPr>
            <a:r>
              <a:rPr lang="fr-FR" sz="2800" dirty="0" smtClean="0"/>
              <a:t>Shopping</a:t>
            </a:r>
          </a:p>
          <a:p>
            <a:pPr>
              <a:lnSpc>
                <a:spcPct val="50000"/>
              </a:lnSpc>
            </a:pPr>
            <a:r>
              <a:rPr lang="fr-FR" sz="2800" dirty="0" err="1" smtClean="0"/>
              <a:t>Liker</a:t>
            </a:r>
            <a:endParaRPr lang="fr-FR" sz="2800" dirty="0" smtClean="0"/>
          </a:p>
          <a:p>
            <a:pPr>
              <a:lnSpc>
                <a:spcPct val="50000"/>
              </a:lnSpc>
            </a:pPr>
            <a:r>
              <a:rPr lang="fr-FR" sz="2800" dirty="0" smtClean="0"/>
              <a:t>Smartphone</a:t>
            </a:r>
          </a:p>
          <a:p>
            <a:pPr>
              <a:lnSpc>
                <a:spcPct val="50000"/>
              </a:lnSpc>
            </a:pPr>
            <a:r>
              <a:rPr lang="fr-FR" sz="2800" dirty="0" err="1" smtClean="0"/>
              <a:t>Tweet</a:t>
            </a:r>
            <a:endParaRPr lang="fr-FR" sz="2800" dirty="0" smtClean="0"/>
          </a:p>
          <a:p>
            <a:pPr>
              <a:lnSpc>
                <a:spcPct val="50000"/>
              </a:lnSpc>
            </a:pPr>
            <a:r>
              <a:rPr lang="fr-FR" sz="2800" dirty="0" smtClean="0"/>
              <a:t>Mail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39" y="1798093"/>
            <a:ext cx="4065989" cy="44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74" y="79468"/>
            <a:ext cx="8729772" cy="1417638"/>
          </a:xfrm>
        </p:spPr>
        <p:txBody>
          <a:bodyPr/>
          <a:lstStyle/>
          <a:p>
            <a:r>
              <a:rPr lang="fr-FR" dirty="0" smtClean="0"/>
              <a:t>La traduction des titres de films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99" r="-1345"/>
          <a:stretch/>
        </p:blipFill>
        <p:spPr>
          <a:xfrm>
            <a:off x="0" y="2770749"/>
            <a:ext cx="2586979" cy="30397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50" y="2245176"/>
            <a:ext cx="2476500" cy="3289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231" y="318264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91966" y="3810406"/>
            <a:ext cx="8539995" cy="2412098"/>
          </a:xfrm>
        </p:spPr>
        <p:txBody>
          <a:bodyPr/>
          <a:lstStyle/>
          <a:p>
            <a:r>
              <a:rPr lang="fr-FR" dirty="0" smtClean="0"/>
              <a:t>Faut-il s’inquiéter du Franglais?</a:t>
            </a:r>
            <a:br>
              <a:rPr lang="fr-FR" dirty="0" smtClean="0"/>
            </a:br>
            <a:r>
              <a:rPr lang="fr-FR" dirty="0" smtClean="0"/>
              <a:t>Traduire les titres de films est-ce ridicule ou nécessaire?</a:t>
            </a:r>
            <a:endParaRPr lang="fr-FR" dirty="0"/>
          </a:p>
        </p:txBody>
      </p:sp>
      <p:pic>
        <p:nvPicPr>
          <p:cNvPr id="9" name="Espace réservé pour une image 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671" r="-1020"/>
          <a:stretch/>
        </p:blipFill>
        <p:spPr>
          <a:xfrm rot="504148">
            <a:off x="4774548" y="286733"/>
            <a:ext cx="2776884" cy="3086100"/>
          </a:xfrm>
        </p:spPr>
      </p:pic>
    </p:spTree>
    <p:extLst>
      <p:ext uri="{BB962C8B-B14F-4D97-AF65-F5344CB8AC3E}">
        <p14:creationId xmlns:p14="http://schemas.microsoft.com/office/powerpoint/2010/main" val="368112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0"/>
            <a:ext cx="2949575" cy="685800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2800" dirty="0" smtClean="0">
                <a:solidFill>
                  <a:srgbClr val="FFFFFF"/>
                </a:solidFill>
              </a:rPr>
              <a:t>Exprimer son opinion:</a:t>
            </a:r>
            <a:endParaRPr lang="fr-FR" sz="2800" dirty="0">
              <a:solidFill>
                <a:srgbClr val="FFFFFF"/>
              </a:solidFill>
            </a:endParaRP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sembler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avoir l’impression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trouver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croire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penser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paraître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estimer</a:t>
            </a:r>
          </a:p>
          <a:p>
            <a:pPr marL="0" indent="0">
              <a:spcBef>
                <a:spcPts val="200"/>
              </a:spcBef>
              <a:buNone/>
            </a:pPr>
            <a:endParaRPr lang="fr-FR" sz="2800" dirty="0" smtClean="0">
              <a:solidFill>
                <a:srgbClr val="FFFFFF"/>
              </a:solidFill>
            </a:endParaRP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A mon avis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Selon moi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D’après moi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0924" y="0"/>
            <a:ext cx="3646788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Exprimer son accord: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être d’accord avec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- aller dans le sens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partager l’opinion de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prolonger le propos de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rejoindre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approuver</a:t>
            </a:r>
          </a:p>
          <a:p>
            <a:pPr marL="285750" indent="-285750">
              <a:buFontTx/>
              <a:buChar char="-"/>
            </a:pPr>
            <a:endParaRPr lang="fr-FR" sz="2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En effet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Effectivement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Tout à fait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Sans aucun doute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2262" y="0"/>
            <a:ext cx="31117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FF"/>
                </a:solidFill>
              </a:rPr>
              <a:t>Exprimer son désaccord: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ne pas être d’accord avec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ne pas être de l’avis de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ne pas partager l’avis de</a:t>
            </a:r>
            <a:endParaRPr lang="fr-FR" sz="28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r-FR" sz="2800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au contraire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à l’opposé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contrairement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pas du tout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FFFFFF"/>
                </a:solidFill>
              </a:rPr>
              <a:t>absolument pas</a:t>
            </a:r>
            <a:endParaRPr lang="fr-F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 des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97106"/>
            <a:ext cx="9144000" cy="5360894"/>
          </a:xfrm>
        </p:spPr>
        <p:txBody>
          <a:bodyPr>
            <a:noAutofit/>
          </a:bodyPr>
          <a:lstStyle/>
          <a:p>
            <a:r>
              <a:rPr lang="fr-FR" sz="3600" dirty="0" smtClean="0"/>
              <a:t>J’insiste que j’approuve votre projet.</a:t>
            </a:r>
          </a:p>
          <a:p>
            <a:r>
              <a:rPr lang="fr-FR" sz="3600" dirty="0" smtClean="0"/>
              <a:t>C’est une question de regagner de la reconnaissance sur le marché du travail.</a:t>
            </a:r>
          </a:p>
          <a:p>
            <a:r>
              <a:rPr lang="fr-FR" sz="3600" dirty="0" smtClean="0"/>
              <a:t>C’est triste qu’une simple lettre peut provoquer un tel débat.</a:t>
            </a:r>
          </a:p>
          <a:p>
            <a:r>
              <a:rPr lang="fr-FR" sz="3600" dirty="0" smtClean="0"/>
              <a:t>Cela m’a paru que vous m’avez ôté les mots de la bouche.</a:t>
            </a:r>
          </a:p>
        </p:txBody>
      </p:sp>
    </p:spTree>
    <p:extLst>
      <p:ext uri="{BB962C8B-B14F-4D97-AF65-F5344CB8AC3E}">
        <p14:creationId xmlns:p14="http://schemas.microsoft.com/office/powerpoint/2010/main" val="379827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 des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97106"/>
            <a:ext cx="9144000" cy="5360894"/>
          </a:xfrm>
        </p:spPr>
        <p:txBody>
          <a:bodyPr>
            <a:noAutofit/>
          </a:bodyPr>
          <a:lstStyle/>
          <a:p>
            <a:r>
              <a:rPr lang="fr-FR" sz="4400" dirty="0" smtClean="0"/>
              <a:t>Cela </a:t>
            </a:r>
            <a:r>
              <a:rPr lang="fr-FR" sz="4400" dirty="0"/>
              <a:t>n’accorde pas à la gloire de la langue française</a:t>
            </a:r>
          </a:p>
          <a:p>
            <a:r>
              <a:rPr lang="fr-FR" sz="4400" dirty="0"/>
              <a:t>Vous vous accordez aussi avec le fait que l’écriture inclusive est un moyen de manifester la diversité du monde.</a:t>
            </a:r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769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fr-FR" dirty="0" smtClean="0"/>
              <a:t>Être d’accord avec : </a:t>
            </a:r>
            <a:br>
              <a:rPr lang="fr-FR" dirty="0" smtClean="0"/>
            </a:br>
            <a:r>
              <a:rPr lang="fr-FR" dirty="0" smtClean="0"/>
              <a:t>Je suis d’accord avec lui</a:t>
            </a:r>
          </a:p>
          <a:p>
            <a:r>
              <a:rPr lang="fr-FR" dirty="0" smtClean="0"/>
              <a:t>Être en accord avec: </a:t>
            </a:r>
            <a:br>
              <a:rPr lang="fr-FR" dirty="0" smtClean="0"/>
            </a:br>
            <a:r>
              <a:rPr lang="fr-FR" dirty="0" smtClean="0"/>
              <a:t>Je ne suis pas en accord avec cette décision.</a:t>
            </a:r>
            <a:br>
              <a:rPr lang="fr-FR" dirty="0" smtClean="0"/>
            </a:br>
            <a:r>
              <a:rPr lang="fr-FR" dirty="0" smtClean="0"/>
              <a:t>Cette décision n’est pas en accord avec la grammaire française</a:t>
            </a:r>
          </a:p>
          <a:p>
            <a:r>
              <a:rPr lang="fr-FR" dirty="0" smtClean="0"/>
              <a:t>Accorder </a:t>
            </a:r>
            <a:r>
              <a:rPr lang="fr-FR" dirty="0" err="1" smtClean="0"/>
              <a:t>qqch</a:t>
            </a:r>
            <a:r>
              <a:rPr lang="fr-FR" dirty="0" smtClean="0"/>
              <a:t> à </a:t>
            </a:r>
            <a:r>
              <a:rPr lang="fr-FR" dirty="0" err="1" smtClean="0"/>
              <a:t>qqun</a:t>
            </a:r>
            <a:r>
              <a:rPr lang="fr-FR" dirty="0" smtClean="0"/>
              <a:t>= Donner ou reconnaître, concéder</a:t>
            </a:r>
            <a:br>
              <a:rPr lang="fr-FR" dirty="0" smtClean="0"/>
            </a:br>
            <a:r>
              <a:rPr lang="fr-FR" dirty="0" smtClean="0"/>
              <a:t>Il lui a accordé deux jours de congé</a:t>
            </a:r>
            <a:br>
              <a:rPr lang="fr-FR" dirty="0" smtClean="0"/>
            </a:br>
            <a:r>
              <a:rPr lang="fr-FR" dirty="0" smtClean="0"/>
              <a:t>Je vous l’accorde </a:t>
            </a:r>
          </a:p>
          <a:p>
            <a:r>
              <a:rPr lang="fr-FR" dirty="0" smtClean="0"/>
              <a:t>S’accorder </a:t>
            </a:r>
            <a:r>
              <a:rPr lang="fr-FR" dirty="0" err="1" smtClean="0"/>
              <a:t>qqch</a:t>
            </a:r>
            <a:r>
              <a:rPr lang="fr-FR" dirty="0" smtClean="0"/>
              <a:t> = s’octroyer</a:t>
            </a:r>
            <a:br>
              <a:rPr lang="fr-FR" dirty="0" smtClean="0"/>
            </a:br>
            <a:r>
              <a:rPr lang="fr-FR" dirty="0" smtClean="0"/>
              <a:t>Je me suis accordé une pause</a:t>
            </a:r>
          </a:p>
          <a:p>
            <a:r>
              <a:rPr lang="fr-FR" dirty="0" smtClean="0"/>
              <a:t>Accorder </a:t>
            </a:r>
            <a:r>
              <a:rPr lang="fr-FR" dirty="0" err="1" smtClean="0"/>
              <a:t>qqch</a:t>
            </a:r>
            <a:r>
              <a:rPr lang="fr-FR" dirty="0" smtClean="0"/>
              <a:t>: J’ai accordé ma guitare</a:t>
            </a:r>
          </a:p>
          <a:p>
            <a:r>
              <a:rPr lang="fr-FR" dirty="0" smtClean="0"/>
              <a:t>Se mettre d’accord avec </a:t>
            </a:r>
            <a:r>
              <a:rPr lang="fr-FR" dirty="0" err="1" smtClean="0"/>
              <a:t>qqun</a:t>
            </a:r>
            <a:r>
              <a:rPr lang="fr-FR" dirty="0" smtClean="0"/>
              <a:t> pour/sur </a:t>
            </a:r>
            <a:r>
              <a:rPr lang="fr-FR" dirty="0" err="1" smtClean="0"/>
              <a:t>qqch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Ils se sont mis d’accord avec leur directeur pour partir plus tôt.</a:t>
            </a:r>
          </a:p>
        </p:txBody>
      </p:sp>
    </p:spTree>
    <p:extLst>
      <p:ext uri="{BB962C8B-B14F-4D97-AF65-F5344CB8AC3E}">
        <p14:creationId xmlns:p14="http://schemas.microsoft.com/office/powerpoint/2010/main" val="238661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836614"/>
          </a:xfrm>
        </p:spPr>
        <p:txBody>
          <a:bodyPr/>
          <a:lstStyle/>
          <a:p>
            <a:r>
              <a:rPr lang="fr-FR" sz="4000" dirty="0" smtClean="0"/>
              <a:t>Campagne de sensibilisation pour « la semaine de la langue française » </a:t>
            </a:r>
            <a:br>
              <a:rPr lang="fr-FR" sz="4000" dirty="0" smtClean="0"/>
            </a:br>
            <a:r>
              <a:rPr lang="fr-FR" sz="4000" dirty="0" smtClean="0"/>
              <a:t>(mars 2016)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154" y="2559538"/>
            <a:ext cx="7791085" cy="369334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 est l’objectif de cette vidéo?</a:t>
            </a:r>
          </a:p>
          <a:p>
            <a:r>
              <a:rPr lang="fr-FR" sz="3600" dirty="0" smtClean="0"/>
              <a:t>Comprenez-vous les mots anglais que le personnage masculin prononce?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0265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8489148" cy="1900402"/>
          </a:xfrm>
        </p:spPr>
        <p:txBody>
          <a:bodyPr/>
          <a:lstStyle/>
          <a:p>
            <a:r>
              <a:rPr lang="fr-FR" dirty="0" smtClean="0"/>
              <a:t>Lettre d’Annick Girardin, secrétaire d’Etat chargée de la Francophonie au monde du travail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76" y="5824852"/>
            <a:ext cx="7196328" cy="987552"/>
          </a:xfrm>
        </p:spPr>
        <p:txBody>
          <a:bodyPr/>
          <a:lstStyle/>
          <a:p>
            <a:r>
              <a:rPr lang="fr-FR" dirty="0" smtClean="0"/>
              <a:t>18 mars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62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5179" y="79468"/>
            <a:ext cx="8715175" cy="1417638"/>
          </a:xfrm>
        </p:spPr>
        <p:txBody>
          <a:bodyPr/>
          <a:lstStyle/>
          <a:p>
            <a:r>
              <a:rPr lang="fr-FR" dirty="0" smtClean="0"/>
              <a:t>Mettre en relief avec « C’est 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708113"/>
            <a:ext cx="9144000" cy="5149887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             </a:t>
            </a:r>
            <a:r>
              <a:rPr lang="is-IS" sz="2800" dirty="0" smtClean="0"/>
              <a:t>      </a:t>
            </a:r>
            <a:r>
              <a:rPr lang="is-IS" sz="3200" dirty="0" smtClean="0"/>
              <a:t>Phrase de base: Aimer est important.</a:t>
            </a:r>
          </a:p>
          <a:p>
            <a:pPr>
              <a:spcBef>
                <a:spcPts val="800"/>
              </a:spcBef>
            </a:pPr>
            <a:r>
              <a:rPr lang="is-IS" sz="3600" b="1" dirty="0" smtClean="0"/>
              <a:t>Dislocation</a:t>
            </a:r>
            <a:r>
              <a:rPr lang="is-IS" sz="3600" dirty="0" smtClean="0"/>
              <a:t>:  ..., c’est ...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s-IS" sz="3600" dirty="0" smtClean="0"/>
              <a:t>Ex: L’important, c’est d’aimer</a:t>
            </a:r>
          </a:p>
          <a:p>
            <a:pPr>
              <a:spcBef>
                <a:spcPts val="800"/>
              </a:spcBef>
            </a:pPr>
            <a:r>
              <a:rPr lang="is-IS" sz="3600" b="1" dirty="0" smtClean="0"/>
              <a:t>Extraction</a:t>
            </a:r>
            <a:r>
              <a:rPr lang="is-IS" sz="3600" dirty="0" smtClean="0"/>
              <a:t>: C’est... qui / que / dont ...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s-IS" sz="3600" dirty="0" smtClean="0"/>
              <a:t>Ex: C’est aimer qui est important</a:t>
            </a:r>
          </a:p>
          <a:p>
            <a:pPr>
              <a:spcBef>
                <a:spcPts val="800"/>
              </a:spcBef>
            </a:pPr>
            <a:r>
              <a:rPr lang="fr-FR" sz="3600" b="1" dirty="0" smtClean="0"/>
              <a:t>Dislocation + extraction</a:t>
            </a:r>
            <a:r>
              <a:rPr lang="fr-FR" sz="3600" dirty="0" smtClean="0"/>
              <a:t>: Ce </a:t>
            </a:r>
            <a:r>
              <a:rPr lang="fr-FR" sz="3600" dirty="0"/>
              <a:t>qui/ que / dont </a:t>
            </a:r>
            <a:r>
              <a:rPr lang="is-IS" sz="3600" dirty="0" smtClean="0"/>
              <a:t>…, c’est...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s-IS" sz="3600" dirty="0" smtClean="0"/>
              <a:t>Ex: Ce qui est important, c’est d’aimer</a:t>
            </a:r>
            <a:endParaRPr lang="is-IS" sz="3600" dirty="0"/>
          </a:p>
        </p:txBody>
      </p:sp>
    </p:spTree>
    <p:extLst>
      <p:ext uri="{BB962C8B-B14F-4D97-AF65-F5344CB8AC3E}">
        <p14:creationId xmlns:p14="http://schemas.microsoft.com/office/powerpoint/2010/main" val="17004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franglais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6150"/>
            <a:ext cx="9143999" cy="5101850"/>
          </a:xfrm>
        </p:spPr>
        <p:txBody>
          <a:bodyPr>
            <a:noAutofit/>
          </a:bodyPr>
          <a:lstStyle/>
          <a:p>
            <a:r>
              <a:rPr lang="fr-FR" sz="2800" dirty="0" smtClean="0"/>
              <a:t>Depuis la Première Guerre Mondiale, on remarque qu’il y a dans la langue française de plus en plus d’emprunts à l’anglais. Cela peut s’expliquer par l’hégémonie culturelle et économique des Etats-Unis, par le renforcement de la mondialisation et l’accélération des innovations technologiques et scientifiques. </a:t>
            </a:r>
          </a:p>
          <a:p>
            <a:pPr marL="0" indent="0">
              <a:buNone/>
            </a:pPr>
            <a:r>
              <a:rPr lang="is-IS" sz="2800" dirty="0" smtClean="0"/>
              <a:t>Les mots sont prononcés à la française (</a:t>
            </a:r>
            <a:r>
              <a:rPr lang="is-IS" sz="2800" i="1" dirty="0" smtClean="0"/>
              <a:t>goal average</a:t>
            </a:r>
            <a:r>
              <a:rPr lang="is-IS" sz="2800" dirty="0" smtClean="0"/>
              <a:t>) et changent parfois de sens (</a:t>
            </a:r>
            <a:r>
              <a:rPr lang="is-IS" sz="2800" i="1" dirty="0" smtClean="0"/>
              <a:t>parking, camping</a:t>
            </a:r>
            <a:r>
              <a:rPr lang="is-IS" sz="2800" dirty="0" smtClean="0"/>
              <a:t>), voire sont de faux emprunts (</a:t>
            </a:r>
            <a:r>
              <a:rPr lang="is-IS" sz="2800" i="1" dirty="0" smtClean="0"/>
              <a:t>footing</a:t>
            </a:r>
            <a:r>
              <a:rPr lang="is-IS" sz="2800" dirty="0" smtClean="0"/>
              <a:t>...) </a:t>
            </a:r>
          </a:p>
        </p:txBody>
      </p:sp>
    </p:spTree>
    <p:extLst>
      <p:ext uri="{BB962C8B-B14F-4D97-AF65-F5344CB8AC3E}">
        <p14:creationId xmlns:p14="http://schemas.microsoft.com/office/powerpoint/2010/main" val="82171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franglais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6150"/>
            <a:ext cx="9143999" cy="5101850"/>
          </a:xfrm>
        </p:spPr>
        <p:txBody>
          <a:bodyPr>
            <a:noAutofit/>
          </a:bodyPr>
          <a:lstStyle/>
          <a:p>
            <a:r>
              <a:rPr lang="is-IS" sz="3600" dirty="0" smtClean="0"/>
              <a:t>Au Québec, au contraire, on francise presque tout. Ex: </a:t>
            </a:r>
            <a:r>
              <a:rPr lang="is-IS" sz="3600" i="1" dirty="0" smtClean="0"/>
              <a:t>Perche à égoportrait</a:t>
            </a:r>
            <a:r>
              <a:rPr lang="is-IS" sz="3600" dirty="0" smtClean="0"/>
              <a:t>.</a:t>
            </a:r>
          </a:p>
          <a:p>
            <a:endParaRPr lang="is-IS" sz="3600" dirty="0" smtClean="0"/>
          </a:p>
          <a:p>
            <a:r>
              <a:rPr lang="is-IS" sz="3600" dirty="0" smtClean="0"/>
              <a:t>La France a déjà connu des périodes durant lesquelles elle a emprunté de nombreux mots à d’autres pays. Au XVIe siècle par exemple, la France a emprunté environ 2000 termes à l’italien</a:t>
            </a:r>
            <a:r>
              <a:rPr lang="fr-FR" sz="3600" dirty="0"/>
              <a:t>.</a:t>
            </a:r>
            <a:endParaRPr lang="is-IS" sz="3600" dirty="0" smtClean="0"/>
          </a:p>
        </p:txBody>
      </p:sp>
    </p:spTree>
    <p:extLst>
      <p:ext uri="{BB962C8B-B14F-4D97-AF65-F5344CB8AC3E}">
        <p14:creationId xmlns:p14="http://schemas.microsoft.com/office/powerpoint/2010/main" val="4101161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530</TotalTime>
  <Words>555</Words>
  <Application>Microsoft Macintosh PowerPoint</Application>
  <PresentationFormat>Présentation à l'écran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Habitat</vt:lpstr>
      <vt:lpstr>Séance 8 – B2+</vt:lpstr>
      <vt:lpstr>Correction des travaux</vt:lpstr>
      <vt:lpstr>Correction des travaux</vt:lpstr>
      <vt:lpstr>Présentation PowerPoint</vt:lpstr>
      <vt:lpstr>Campagne de sensibilisation pour « la semaine de la langue française »  (mars 2016)</vt:lpstr>
      <vt:lpstr>Lettre d’Annick Girardin, secrétaire d’Etat chargée de la Francophonie au monde du travail </vt:lpstr>
      <vt:lpstr>Mettre en relief avec « C’est »</vt:lpstr>
      <vt:lpstr>Le franglais</vt:lpstr>
      <vt:lpstr>Le franglais</vt:lpstr>
      <vt:lpstr>Dispositifs politiques</vt:lpstr>
      <vt:lpstr>Dispositifs politiques</vt:lpstr>
      <vt:lpstr>Quelques équivalents</vt:lpstr>
      <vt:lpstr>Quelques réussites dans le lexique technologique</vt:lpstr>
      <vt:lpstr>Mots anglais les plus utilisés</vt:lpstr>
      <vt:lpstr>La traduction des titres de films</vt:lpstr>
      <vt:lpstr>Faut-il s’inquiéter du Franglais? Traduire les titres de films est-ce ridicule ou nécessaire?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8 – C1</dc:title>
  <dc:creator>Jean-Marc Baud</dc:creator>
  <cp:lastModifiedBy>Jean-Marc Baud</cp:lastModifiedBy>
  <cp:revision>89</cp:revision>
  <dcterms:created xsi:type="dcterms:W3CDTF">2016-03-20T17:01:14Z</dcterms:created>
  <dcterms:modified xsi:type="dcterms:W3CDTF">2017-12-01T09:34:04Z</dcterms:modified>
</cp:coreProperties>
</file>