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78" r:id="rId4"/>
    <p:sldId id="271" r:id="rId5"/>
    <p:sldId id="272" r:id="rId6"/>
    <p:sldId id="279" r:id="rId7"/>
    <p:sldId id="273" r:id="rId8"/>
    <p:sldId id="274" r:id="rId9"/>
    <p:sldId id="275" r:id="rId10"/>
    <p:sldId id="276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69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08/11/17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51" y="3502297"/>
            <a:ext cx="4629317" cy="1470025"/>
          </a:xfrm>
        </p:spPr>
        <p:txBody>
          <a:bodyPr/>
          <a:lstStyle/>
          <a:p>
            <a:r>
              <a:rPr lang="fr-FR" sz="7200" dirty="0" smtClean="0"/>
              <a:t>Séance 6 </a:t>
            </a:r>
            <a:r>
              <a:rPr lang="mr-IN" sz="7200" dirty="0" smtClean="0"/>
              <a:t>–</a:t>
            </a:r>
            <a:r>
              <a:rPr lang="fr-FR" sz="7200" dirty="0" smtClean="0"/>
              <a:t> B2+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425" y="5257800"/>
            <a:ext cx="4975667" cy="987552"/>
          </a:xfrm>
        </p:spPr>
        <p:txBody>
          <a:bodyPr/>
          <a:lstStyle/>
          <a:p>
            <a:r>
              <a:rPr lang="fr-FR" sz="2800" dirty="0" smtClean="0"/>
              <a:t>Féminisme et féminisation de la langue</a:t>
            </a:r>
            <a:endParaRPr lang="fr-FR" sz="2800" dirty="0"/>
          </a:p>
        </p:txBody>
      </p:sp>
      <p:pic>
        <p:nvPicPr>
          <p:cNvPr id="4" name="Espace réservé du contenu 3" descr="hommes-fem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44" r="-29044"/>
          <a:stretch>
            <a:fillRect/>
          </a:stretch>
        </p:blipFill>
        <p:spPr>
          <a:xfrm>
            <a:off x="4034198" y="2641727"/>
            <a:ext cx="6196013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3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350000" y="42863"/>
            <a:ext cx="2794000" cy="6756400"/>
          </a:xfrm>
        </p:spPr>
        <p:txBody>
          <a:bodyPr vert="vert270">
            <a:norm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Le harcèlement de rue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4" name="Image 3" descr="CTWSNY9XIAAOkV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5" b="6568"/>
          <a:stretch/>
        </p:blipFill>
        <p:spPr>
          <a:xfrm>
            <a:off x="0" y="42471"/>
            <a:ext cx="6349749" cy="67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6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76" y="3268472"/>
            <a:ext cx="8650224" cy="2241374"/>
          </a:xfrm>
        </p:spPr>
        <p:txBody>
          <a:bodyPr/>
          <a:lstStyle/>
          <a:p>
            <a:r>
              <a:rPr lang="fr-FR" sz="7200" dirty="0" smtClean="0"/>
              <a:t>Les voyelles nasales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45347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voyelles nasales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928" y="1784326"/>
            <a:ext cx="8951072" cy="5073674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A l’origine, le français compte 4 voyelles nasales.</a:t>
            </a:r>
          </a:p>
          <a:p>
            <a:pPr marL="0" indent="0">
              <a:buNone/>
            </a:pPr>
            <a:r>
              <a:rPr lang="fr-FR" sz="2800" dirty="0" smtClean="0"/>
              <a:t>Ex: lent, ton, vin, brun.</a:t>
            </a:r>
          </a:p>
          <a:p>
            <a:r>
              <a:rPr lang="fr-FR" sz="2800" dirty="0" smtClean="0"/>
              <a:t>Mais la tendance actuelle est à la confusion entre les deux dernières. On prononce « vin » comme « brun » (sauf dans le sud et le nord-est de la France).</a:t>
            </a:r>
          </a:p>
          <a:p>
            <a:r>
              <a:rPr lang="fr-FR" sz="2800" dirty="0" smtClean="0"/>
              <a:t>Si la voyelle est nasale, on ne prononce pas la consonne nasale située derrière. Ex: un Européen.</a:t>
            </a:r>
          </a:p>
          <a:p>
            <a:r>
              <a:rPr lang="fr-FR" sz="2800" dirty="0" smtClean="0"/>
              <a:t>Si la voyelle est orale et suivie d’une consonne nasale, on prononce la voyelle de la même façon que devant une autre consonne. Ex: Une canne.</a:t>
            </a:r>
            <a:endParaRPr lang="fr-FR" sz="2800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89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2" t="16342" r="9497" b="16293"/>
          <a:stretch/>
        </p:blipFill>
        <p:spPr bwMode="auto">
          <a:xfrm>
            <a:off x="1069853" y="-18882"/>
            <a:ext cx="7307384" cy="679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16089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Entraînement articulatoire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9327" y="2200952"/>
            <a:ext cx="7988057" cy="3738741"/>
          </a:xfrm>
        </p:spPr>
        <p:txBody>
          <a:bodyPr>
            <a:noAutofit/>
          </a:bodyPr>
          <a:lstStyle/>
          <a:p>
            <a:pPr marL="0" indent="19050">
              <a:lnSpc>
                <a:spcPct val="70000"/>
              </a:lnSpc>
            </a:pPr>
            <a:endParaRPr lang="fr-FR" sz="2000" dirty="0">
              <a:latin typeface="Times New Roman" charset="0"/>
              <a:cs typeface="Times New Roman" charset="0"/>
            </a:endParaRPr>
          </a:p>
          <a:p>
            <a:pPr marL="0" indent="19050">
              <a:lnSpc>
                <a:spcPct val="70000"/>
              </a:lnSpc>
            </a:pPr>
            <a:r>
              <a:rPr lang="fr-FR" sz="4000" dirty="0">
                <a:latin typeface="Times New Roman" charset="0"/>
                <a:cs typeface="Times New Roman" charset="0"/>
              </a:rPr>
              <a:t>ton		tombe		tomber</a:t>
            </a:r>
          </a:p>
          <a:p>
            <a:pPr marL="0" indent="19050">
              <a:lnSpc>
                <a:spcPct val="70000"/>
              </a:lnSpc>
            </a:pPr>
            <a:r>
              <a:rPr lang="fr-FR" sz="4000" dirty="0">
                <a:latin typeface="Times New Roman" charset="0"/>
                <a:cs typeface="Times New Roman" charset="0"/>
              </a:rPr>
              <a:t>rond		ronde		rondeur</a:t>
            </a:r>
          </a:p>
          <a:p>
            <a:pPr marL="0" indent="19050">
              <a:lnSpc>
                <a:spcPct val="70000"/>
              </a:lnSpc>
            </a:pPr>
            <a:r>
              <a:rPr lang="fr-FR" sz="4000" dirty="0">
                <a:latin typeface="Times New Roman" charset="0"/>
                <a:cs typeface="Times New Roman" charset="0"/>
              </a:rPr>
              <a:t>long		longue		longueur</a:t>
            </a:r>
          </a:p>
          <a:p>
            <a:pPr marL="0" indent="0">
              <a:lnSpc>
                <a:spcPct val="70000"/>
              </a:lnSpc>
              <a:spcBef>
                <a:spcPts val="200"/>
              </a:spcBef>
              <a:buNone/>
            </a:pPr>
            <a:endParaRPr lang="fr-FR" sz="20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3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Entraînement articulatoire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174" y="2376798"/>
            <a:ext cx="7988057" cy="4246741"/>
          </a:xfrm>
        </p:spPr>
        <p:txBody>
          <a:bodyPr>
            <a:noAutofit/>
          </a:bodyPr>
          <a:lstStyle/>
          <a:p>
            <a:pPr marL="0" indent="19050">
              <a:lnSpc>
                <a:spcPct val="70000"/>
              </a:lnSpc>
              <a:spcBef>
                <a:spcPts val="200"/>
              </a:spcBef>
            </a:pPr>
            <a:endParaRPr lang="fr-FR" sz="2000" dirty="0">
              <a:latin typeface="Times New Roman" charset="0"/>
              <a:cs typeface="Times New Roman" charset="0"/>
            </a:endParaRPr>
          </a:p>
          <a:p>
            <a:pPr marL="0" indent="19050">
              <a:lnSpc>
                <a:spcPct val="70000"/>
              </a:lnSpc>
            </a:pPr>
            <a:r>
              <a:rPr lang="fr-FR" sz="4000" dirty="0">
                <a:latin typeface="Times New Roman" charset="0"/>
                <a:cs typeface="Times New Roman" charset="0"/>
              </a:rPr>
              <a:t>ment		menthe		mentir</a:t>
            </a:r>
          </a:p>
          <a:p>
            <a:pPr marL="0" indent="19050">
              <a:lnSpc>
                <a:spcPct val="70000"/>
              </a:lnSpc>
            </a:pPr>
            <a:r>
              <a:rPr lang="fr-FR" sz="4000" dirty="0">
                <a:latin typeface="Times New Roman" charset="0"/>
                <a:cs typeface="Times New Roman" charset="0"/>
              </a:rPr>
              <a:t>lent		lente		lentement</a:t>
            </a:r>
          </a:p>
          <a:p>
            <a:pPr marL="0" indent="19050">
              <a:lnSpc>
                <a:spcPct val="70000"/>
              </a:lnSpc>
            </a:pPr>
            <a:r>
              <a:rPr lang="fr-FR" sz="4000" dirty="0">
                <a:latin typeface="Times New Roman" charset="0"/>
                <a:cs typeface="Times New Roman" charset="0"/>
              </a:rPr>
              <a:t>dans		danse		</a:t>
            </a:r>
            <a:r>
              <a:rPr lang="fr-FR" sz="4000" dirty="0" smtClean="0">
                <a:latin typeface="Times New Roman" charset="0"/>
                <a:cs typeface="Times New Roman" charset="0"/>
              </a:rPr>
              <a:t>danseur</a:t>
            </a:r>
            <a:endParaRPr lang="fr-FR" sz="40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9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Entraînement articulatoire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865" y="2415874"/>
            <a:ext cx="7988057" cy="3484741"/>
          </a:xfrm>
        </p:spPr>
        <p:txBody>
          <a:bodyPr>
            <a:noAutofit/>
          </a:bodyPr>
          <a:lstStyle/>
          <a:p>
            <a:pPr marL="0" indent="19050">
              <a:lnSpc>
                <a:spcPct val="70000"/>
              </a:lnSpc>
            </a:pPr>
            <a:r>
              <a:rPr lang="de-DE" sz="5400" dirty="0" err="1">
                <a:latin typeface="Times New Roman" charset="0"/>
                <a:cs typeface="Times New Roman" charset="0"/>
              </a:rPr>
              <a:t>teint</a:t>
            </a:r>
            <a:r>
              <a:rPr lang="de-DE" sz="5400" dirty="0">
                <a:latin typeface="Times New Roman" charset="0"/>
                <a:cs typeface="Times New Roman" charset="0"/>
              </a:rPr>
              <a:t>		</a:t>
            </a:r>
            <a:r>
              <a:rPr lang="de-DE" sz="5400" dirty="0" err="1">
                <a:latin typeface="Times New Roman" charset="0"/>
                <a:cs typeface="Times New Roman" charset="0"/>
              </a:rPr>
              <a:t>teinte</a:t>
            </a:r>
            <a:r>
              <a:rPr lang="de-DE" sz="5400" dirty="0">
                <a:latin typeface="Times New Roman" charset="0"/>
                <a:cs typeface="Times New Roman" charset="0"/>
              </a:rPr>
              <a:t>		</a:t>
            </a:r>
            <a:r>
              <a:rPr lang="de-DE" sz="5400" dirty="0" err="1">
                <a:latin typeface="Times New Roman" charset="0"/>
                <a:cs typeface="Times New Roman" charset="0"/>
              </a:rPr>
              <a:t>teinture</a:t>
            </a:r>
            <a:endParaRPr lang="fr-FR" sz="5400" dirty="0">
              <a:latin typeface="Times New Roman" charset="0"/>
              <a:cs typeface="Times New Roman" charset="0"/>
            </a:endParaRPr>
          </a:p>
          <a:p>
            <a:pPr marL="0" indent="19050">
              <a:lnSpc>
                <a:spcPct val="70000"/>
              </a:lnSpc>
            </a:pPr>
            <a:r>
              <a:rPr lang="fr-FR" sz="5400" dirty="0">
                <a:latin typeface="Times New Roman" charset="0"/>
                <a:cs typeface="Times New Roman" charset="0"/>
              </a:rPr>
              <a:t>main		mince		mincir</a:t>
            </a:r>
          </a:p>
          <a:p>
            <a:pPr marL="0" indent="19050">
              <a:lnSpc>
                <a:spcPct val="70000"/>
              </a:lnSpc>
            </a:pPr>
            <a:r>
              <a:rPr lang="fr-FR" sz="5400" dirty="0">
                <a:latin typeface="Times New Roman" charset="0"/>
                <a:cs typeface="Times New Roman" charset="0"/>
              </a:rPr>
              <a:t>pin		peinte		peinture</a:t>
            </a:r>
          </a:p>
          <a:p>
            <a:pPr marL="0" indent="0">
              <a:lnSpc>
                <a:spcPct val="70000"/>
              </a:lnSpc>
              <a:buNone/>
            </a:pPr>
            <a:endParaRPr lang="fr-FR" sz="20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fr-FR" sz="4000" b="1" dirty="0">
                <a:latin typeface="Times New Roman" charset="0"/>
                <a:cs typeface="Times New Roman" charset="0"/>
              </a:rPr>
              <a:t>Suites et positions consonantiques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758462"/>
            <a:ext cx="9144001" cy="5099537"/>
          </a:xfrm>
        </p:spPr>
        <p:txBody>
          <a:bodyPr>
            <a:noAutofit/>
          </a:bodyPr>
          <a:lstStyle/>
          <a:p>
            <a:pPr eaLnBrk="1" hangingPunct="1">
              <a:buFont typeface="Wingdings" charset="0"/>
              <a:buChar char="v"/>
            </a:pPr>
            <a:r>
              <a:rPr lang="fr-FR" sz="3600" b="1" dirty="0">
                <a:latin typeface="Times New Roman" charset="0"/>
                <a:cs typeface="Times New Roman" charset="0"/>
              </a:rPr>
              <a:t>Lisez horizontalement puis verticalement</a:t>
            </a:r>
          </a:p>
          <a:p>
            <a:pPr eaLnBrk="1" hangingPunct="1">
              <a:buFontTx/>
              <a:buNone/>
            </a:pPr>
            <a:r>
              <a:rPr lang="fr-FR" sz="2800" dirty="0">
                <a:latin typeface="Times New Roman" charset="0"/>
                <a:cs typeface="Times New Roman" charset="0"/>
                <a:sym typeface="Wingdings" charset="0"/>
              </a:rPr>
              <a:t>                             </a:t>
            </a:r>
            <a:r>
              <a:rPr lang="fr-FR" sz="2800" dirty="0" smtClean="0">
                <a:latin typeface="Times New Roman" charset="0"/>
                <a:cs typeface="Times New Roman" charset="0"/>
                <a:sym typeface="Wingdings" charset="0"/>
              </a:rPr>
              <a:t></a:t>
            </a:r>
          </a:p>
          <a:p>
            <a:pPr eaLnBrk="1" hangingPunct="1">
              <a:buFontTx/>
              <a:buNone/>
            </a:pPr>
            <a:endParaRPr lang="fr-FR" sz="2800" dirty="0">
              <a:latin typeface="Times New Roman" charset="0"/>
              <a:cs typeface="Times New Roman" charset="0"/>
            </a:endParaRPr>
          </a:p>
          <a:p>
            <a:pPr eaLnBrk="1" hangingPunct="1">
              <a:buFontTx/>
              <a:buNone/>
            </a:pPr>
            <a:r>
              <a:rPr lang="fr-FR" sz="3600" dirty="0">
                <a:latin typeface="Times New Roman" charset="0"/>
                <a:cs typeface="Arial" charset="0"/>
              </a:rPr>
              <a:t>↓</a:t>
            </a:r>
            <a:r>
              <a:rPr lang="fr-FR" sz="3600" dirty="0">
                <a:latin typeface="Times New Roman" charset="0"/>
                <a:cs typeface="Times New Roman" charset="0"/>
              </a:rPr>
              <a:t> C’est tonton	 C’est tentant 	C’est Tintin</a:t>
            </a:r>
          </a:p>
          <a:p>
            <a:pPr eaLnBrk="1" hangingPunct="1">
              <a:buFontTx/>
              <a:buNone/>
            </a:pPr>
            <a:r>
              <a:rPr lang="fr-FR" sz="3600" dirty="0">
                <a:latin typeface="Times New Roman" charset="0"/>
                <a:cs typeface="Arial" charset="0"/>
              </a:rPr>
              <a:t>↓</a:t>
            </a:r>
            <a:r>
              <a:rPr lang="fr-FR" sz="3600" dirty="0">
                <a:latin typeface="Times New Roman" charset="0"/>
                <a:cs typeface="Times New Roman" charset="0"/>
              </a:rPr>
              <a:t> un bonbon      un bon banc    un bon bain</a:t>
            </a:r>
          </a:p>
          <a:p>
            <a:pPr eaLnBrk="1" hangingPunct="1">
              <a:buFontTx/>
              <a:buNone/>
            </a:pPr>
            <a:r>
              <a:rPr lang="fr-FR" sz="3600" dirty="0">
                <a:latin typeface="Times New Roman" charset="0"/>
                <a:cs typeface="Arial" charset="0"/>
              </a:rPr>
              <a:t>↓</a:t>
            </a:r>
            <a:r>
              <a:rPr lang="fr-FR" sz="3600" dirty="0">
                <a:latin typeface="Times New Roman" charset="0"/>
                <a:cs typeface="Times New Roman" charset="0"/>
              </a:rPr>
              <a:t> un beau thon	 un beau temps un beau </a:t>
            </a:r>
            <a:r>
              <a:rPr lang="fr-FR" sz="3600" dirty="0" smtClean="0">
                <a:latin typeface="Times New Roman" charset="0"/>
                <a:cs typeface="Times New Roman" charset="0"/>
              </a:rPr>
              <a:t>teint</a:t>
            </a:r>
            <a:endParaRPr lang="fr-FR" sz="36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4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547" y="1703951"/>
            <a:ext cx="8055692" cy="5031477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</a:pPr>
            <a:r>
              <a:rPr lang="fr-FR" sz="4000" dirty="0" smtClean="0"/>
              <a:t>Laurent est Lorrain</a:t>
            </a:r>
          </a:p>
          <a:p>
            <a:pPr>
              <a:spcBef>
                <a:spcPts val="200"/>
              </a:spcBef>
            </a:pPr>
            <a:r>
              <a:rPr lang="fr-FR" sz="4000" dirty="0" smtClean="0"/>
              <a:t>Etends-toi et éteins la lampe</a:t>
            </a:r>
          </a:p>
          <a:p>
            <a:pPr>
              <a:spcBef>
                <a:spcPts val="200"/>
              </a:spcBef>
            </a:pPr>
            <a:r>
              <a:rPr lang="fr-FR" sz="4000" dirty="0" smtClean="0"/>
              <a:t>Je lis un roman de Romain Rolland</a:t>
            </a:r>
          </a:p>
          <a:p>
            <a:pPr>
              <a:spcBef>
                <a:spcPts val="200"/>
              </a:spcBef>
            </a:pPr>
            <a:r>
              <a:rPr lang="fr-FR" sz="4000" dirty="0" smtClean="0"/>
              <a:t>Mon parrain est un parent de mon père</a:t>
            </a:r>
          </a:p>
          <a:p>
            <a:pPr>
              <a:spcBef>
                <a:spcPts val="200"/>
              </a:spcBef>
            </a:pPr>
            <a:r>
              <a:rPr lang="fr-FR" sz="4000" dirty="0" smtClean="0"/>
              <a:t>Tu perds ton temps</a:t>
            </a:r>
          </a:p>
          <a:p>
            <a:pPr>
              <a:spcBef>
                <a:spcPts val="200"/>
              </a:spcBef>
            </a:pPr>
            <a:r>
              <a:rPr lang="fr-FR" sz="4000" dirty="0" smtClean="0"/>
              <a:t>Sa grande sœur le gronde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27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547" y="1703951"/>
            <a:ext cx="8055692" cy="5031477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</a:pPr>
            <a:r>
              <a:rPr lang="fr-FR" sz="4000" dirty="0" smtClean="0"/>
              <a:t>Que nous conte Kant?</a:t>
            </a:r>
          </a:p>
          <a:p>
            <a:pPr>
              <a:spcBef>
                <a:spcPts val="200"/>
              </a:spcBef>
            </a:pPr>
            <a:r>
              <a:rPr lang="fr-FR" sz="4000" dirty="0" smtClean="0"/>
              <a:t>Monsieur le savant, prêtez-moi votre savon</a:t>
            </a:r>
          </a:p>
          <a:p>
            <a:pPr>
              <a:spcBef>
                <a:spcPts val="200"/>
              </a:spcBef>
            </a:pPr>
            <a:r>
              <a:rPr lang="fr-FR" sz="4000" dirty="0" smtClean="0"/>
              <a:t>J’aime ton teint</a:t>
            </a:r>
          </a:p>
          <a:p>
            <a:pPr>
              <a:spcBef>
                <a:spcPts val="200"/>
              </a:spcBef>
            </a:pPr>
            <a:r>
              <a:rPr lang="fr-FR" sz="4000" dirty="0" smtClean="0"/>
              <a:t>Quel bon bain!</a:t>
            </a:r>
          </a:p>
          <a:p>
            <a:pPr>
              <a:spcBef>
                <a:spcPts val="200"/>
              </a:spcBef>
            </a:pPr>
            <a:r>
              <a:rPr lang="fr-FR" sz="4000" dirty="0" smtClean="0"/>
              <a:t>Quels sont les songes des singes?</a:t>
            </a:r>
          </a:p>
          <a:p>
            <a:pPr>
              <a:spcBef>
                <a:spcPts val="200"/>
              </a:spcBef>
            </a:pPr>
            <a:r>
              <a:rPr lang="fr-FR" sz="4000" dirty="0" smtClean="0"/>
              <a:t>Détache les liens des pattes de lions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55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50" y="79468"/>
            <a:ext cx="9028549" cy="1417638"/>
          </a:xfrm>
        </p:spPr>
        <p:txBody>
          <a:bodyPr/>
          <a:lstStyle/>
          <a:p>
            <a:r>
              <a:rPr lang="fr-FR" dirty="0" smtClean="0"/>
              <a:t>De Harvey </a:t>
            </a:r>
            <a:r>
              <a:rPr lang="fr-FR" dirty="0" err="1" smtClean="0"/>
              <a:t>Weistein</a:t>
            </a:r>
            <a:r>
              <a:rPr lang="fr-FR" dirty="0" smtClean="0"/>
              <a:t> à Balance ton porc</a:t>
            </a:r>
            <a:endParaRPr lang="fr-FR" dirty="0"/>
          </a:p>
        </p:txBody>
      </p:sp>
      <p:pic>
        <p:nvPicPr>
          <p:cNvPr id="5" name="Espace réservé du contenu 4" descr="rs_1024x759-150330130455-1024-harvey-weinstein.jw.3301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 r="17595"/>
          <a:stretch>
            <a:fillRect/>
          </a:stretch>
        </p:blipFill>
        <p:spPr>
          <a:xfrm>
            <a:off x="115450" y="2033092"/>
            <a:ext cx="3657600" cy="4183062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39731" y="2474006"/>
            <a:ext cx="5204268" cy="3341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7200" dirty="0" smtClean="0"/>
              <a:t># Balance ton porc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395473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prononciation?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857" y="2256819"/>
            <a:ext cx="7991379" cy="4015027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fr-FR" sz="4800" dirty="0" smtClean="0"/>
              <a:t>Incompétent</a:t>
            </a:r>
          </a:p>
          <a:p>
            <a:pPr>
              <a:spcBef>
                <a:spcPts val="200"/>
              </a:spcBef>
            </a:pPr>
            <a:r>
              <a:rPr lang="fr-FR" sz="4800" dirty="0" smtClean="0"/>
              <a:t>Immatériel</a:t>
            </a:r>
          </a:p>
          <a:p>
            <a:pPr>
              <a:spcBef>
                <a:spcPts val="200"/>
              </a:spcBef>
            </a:pPr>
            <a:r>
              <a:rPr lang="fr-FR" sz="4800" dirty="0" smtClean="0"/>
              <a:t>Inavouable</a:t>
            </a:r>
          </a:p>
          <a:p>
            <a:pPr>
              <a:spcBef>
                <a:spcPts val="200"/>
              </a:spcBef>
            </a:pPr>
            <a:r>
              <a:rPr lang="fr-FR" sz="4800" dirty="0" smtClean="0"/>
              <a:t>Immangeable</a:t>
            </a:r>
          </a:p>
          <a:p>
            <a:pPr>
              <a:spcBef>
                <a:spcPts val="200"/>
              </a:spcBef>
            </a:pPr>
            <a:r>
              <a:rPr lang="fr-FR" sz="4800" dirty="0" smtClean="0"/>
              <a:t>Immodéré</a:t>
            </a:r>
          </a:p>
        </p:txBody>
      </p:sp>
    </p:spTree>
    <p:extLst>
      <p:ext uri="{BB962C8B-B14F-4D97-AF65-F5344CB8AC3E}">
        <p14:creationId xmlns:p14="http://schemas.microsoft.com/office/powerpoint/2010/main" val="236262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prononciation?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0164" y="1846511"/>
            <a:ext cx="6784758" cy="4601181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fr-FR" sz="5400" dirty="0" smtClean="0"/>
              <a:t>Immanquable</a:t>
            </a:r>
          </a:p>
          <a:p>
            <a:pPr>
              <a:spcBef>
                <a:spcPts val="200"/>
              </a:spcBef>
            </a:pPr>
            <a:r>
              <a:rPr lang="fr-FR" sz="5400" dirty="0" smtClean="0"/>
              <a:t>Incompréhensible</a:t>
            </a:r>
          </a:p>
          <a:p>
            <a:pPr>
              <a:spcBef>
                <a:spcPts val="200"/>
              </a:spcBef>
            </a:pPr>
            <a:r>
              <a:rPr lang="fr-FR" sz="5400" dirty="0" smtClean="0"/>
              <a:t>Inaccompli</a:t>
            </a:r>
          </a:p>
          <a:p>
            <a:pPr>
              <a:spcBef>
                <a:spcPts val="200"/>
              </a:spcBef>
            </a:pPr>
            <a:r>
              <a:rPr lang="fr-FR" sz="5400" dirty="0" smtClean="0"/>
              <a:t>Immobile</a:t>
            </a:r>
          </a:p>
          <a:p>
            <a:pPr>
              <a:spcBef>
                <a:spcPts val="200"/>
              </a:spcBef>
            </a:pPr>
            <a:r>
              <a:rPr lang="fr-FR" sz="5400" dirty="0" smtClean="0"/>
              <a:t>Immettable</a:t>
            </a:r>
          </a:p>
        </p:txBody>
      </p:sp>
    </p:spTree>
    <p:extLst>
      <p:ext uri="{BB962C8B-B14F-4D97-AF65-F5344CB8AC3E}">
        <p14:creationId xmlns:p14="http://schemas.microsoft.com/office/powerpoint/2010/main" val="366154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606" y="79468"/>
            <a:ext cx="8702043" cy="1417638"/>
          </a:xfrm>
        </p:spPr>
        <p:txBody>
          <a:bodyPr/>
          <a:lstStyle/>
          <a:p>
            <a:r>
              <a:rPr lang="fr-FR" dirty="0" smtClean="0"/>
              <a:t>Devoirs (jeudi 16 novembre)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606" y="1774926"/>
            <a:ext cx="8956393" cy="5083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/>
              <a:t>Se regrouper par nationalité/langue et préparer une petite intervention orale sur: </a:t>
            </a:r>
          </a:p>
          <a:p>
            <a:pPr marL="0" indent="0">
              <a:buNone/>
            </a:pPr>
            <a:r>
              <a:rPr lang="fr-FR" sz="3600" dirty="0" smtClean="0"/>
              <a:t>- La question féminine dans votre pays (évolution, attention publique et politique</a:t>
            </a:r>
            <a:r>
              <a:rPr lang="mr-IN" sz="3600" dirty="0" smtClean="0"/>
              <a:t>…</a:t>
            </a:r>
            <a:r>
              <a:rPr lang="fr-FR" sz="3600" dirty="0" smtClean="0"/>
              <a:t>)</a:t>
            </a:r>
          </a:p>
          <a:p>
            <a:pPr marL="0" indent="0">
              <a:buNone/>
            </a:pPr>
            <a:r>
              <a:rPr lang="fr-FR" sz="3600" dirty="0" smtClean="0"/>
              <a:t>- La question du féminin dans votre langue se pose-t-elle?</a:t>
            </a:r>
          </a:p>
        </p:txBody>
      </p:sp>
    </p:spTree>
    <p:extLst>
      <p:ext uri="{BB962C8B-B14F-4D97-AF65-F5344CB8AC3E}">
        <p14:creationId xmlns:p14="http://schemas.microsoft.com/office/powerpoint/2010/main" val="395262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79468"/>
            <a:ext cx="9144000" cy="1417638"/>
          </a:xfrm>
        </p:spPr>
        <p:txBody>
          <a:bodyPr/>
          <a:lstStyle/>
          <a:p>
            <a:r>
              <a:rPr lang="fr-FR" dirty="0" smtClean="0"/>
              <a:t>Apporter, amener, </a:t>
            </a:r>
            <a:br>
              <a:rPr lang="fr-FR" dirty="0" smtClean="0"/>
            </a:br>
            <a:r>
              <a:rPr lang="fr-FR" dirty="0" smtClean="0"/>
              <a:t>emporter, emmener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31635"/>
            <a:ext cx="9143999" cy="3896181"/>
          </a:xfrm>
        </p:spPr>
        <p:txBody>
          <a:bodyPr numCol="2">
            <a:normAutofit fontScale="92500" lnSpcReduction="10000"/>
          </a:bodyPr>
          <a:lstStyle/>
          <a:p>
            <a:r>
              <a:rPr lang="fr-FR" sz="2800" b="1" u="sng" dirty="0" smtClean="0"/>
              <a:t>Apporter</a:t>
            </a:r>
            <a:r>
              <a:rPr lang="fr-FR" sz="2800" dirty="0" smtClean="0"/>
              <a:t>: venir avec un objet</a:t>
            </a:r>
            <a:br>
              <a:rPr lang="fr-FR" sz="2800" dirty="0" smtClean="0"/>
            </a:br>
            <a:r>
              <a:rPr lang="fr-FR" sz="2800" dirty="0" smtClean="0"/>
              <a:t>Ex: Si tu viens, apporte du vin.</a:t>
            </a:r>
          </a:p>
          <a:p>
            <a:r>
              <a:rPr lang="fr-FR" sz="2800" b="1" u="sng" dirty="0" smtClean="0"/>
              <a:t>Amener</a:t>
            </a:r>
            <a:r>
              <a:rPr lang="fr-FR" sz="2800" dirty="0" smtClean="0"/>
              <a:t>: venir avec une personne</a:t>
            </a:r>
            <a:br>
              <a:rPr lang="fr-FR" sz="2800" dirty="0" smtClean="0"/>
            </a:br>
            <a:r>
              <a:rPr lang="fr-FR" sz="2800" dirty="0" smtClean="0"/>
              <a:t>Ex: Si tu viens, amène ta fille.</a:t>
            </a:r>
          </a:p>
          <a:p>
            <a:endParaRPr lang="fr-FR" sz="2800" dirty="0" smtClean="0"/>
          </a:p>
          <a:p>
            <a:r>
              <a:rPr lang="fr-FR" sz="2800" b="1" u="sng" dirty="0" smtClean="0"/>
              <a:t>Emporter</a:t>
            </a:r>
            <a:r>
              <a:rPr lang="fr-FR" sz="2800" dirty="0" smtClean="0"/>
              <a:t>: aller avec un objet</a:t>
            </a:r>
            <a:br>
              <a:rPr lang="fr-FR" sz="2800" dirty="0" smtClean="0"/>
            </a:br>
            <a:r>
              <a:rPr lang="fr-FR" sz="2800" dirty="0" smtClean="0"/>
              <a:t>Ex: Si tu pars, emporte une valise</a:t>
            </a:r>
          </a:p>
          <a:p>
            <a:r>
              <a:rPr lang="fr-FR" sz="2800" b="1" u="sng" dirty="0" smtClean="0"/>
              <a:t>Emmener</a:t>
            </a:r>
            <a:r>
              <a:rPr lang="fr-FR" sz="2800" dirty="0" smtClean="0"/>
              <a:t>: aller avec une personne.</a:t>
            </a:r>
            <a:br>
              <a:rPr lang="fr-FR" sz="2800" dirty="0" smtClean="0"/>
            </a:br>
            <a:r>
              <a:rPr lang="fr-FR" sz="2800" dirty="0" smtClean="0"/>
              <a:t>Ex: Si tu pars, emmène-moi avec toi.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1" y="4978454"/>
            <a:ext cx="91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MAIS « amener » tend à remplacer « apporter » pour les objets (sauf les cadeaux).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Ex: Paul a amené le vin, j’ai amené le dessert et j’ai apporté un cadeaux aux enfants.</a:t>
            </a:r>
          </a:p>
        </p:txBody>
      </p:sp>
    </p:spTree>
    <p:extLst>
      <p:ext uri="{BB962C8B-B14F-4D97-AF65-F5344CB8AC3E}">
        <p14:creationId xmlns:p14="http://schemas.microsoft.com/office/powerpoint/2010/main" val="9547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question d’actualité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16195"/>
            <a:ext cx="9033962" cy="5137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 smtClean="0"/>
              <a:t>Vidéo 1: </a:t>
            </a:r>
            <a:r>
              <a:rPr lang="fr-FR" dirty="0"/>
              <a:t>Reportage de France 24 (7 novembre 2016)</a:t>
            </a:r>
            <a:endParaRPr lang="fr-FR" u="sng" dirty="0" smtClean="0"/>
          </a:p>
          <a:p>
            <a:pPr>
              <a:buFontTx/>
              <a:buChar char="-"/>
            </a:pPr>
            <a:r>
              <a:rPr lang="fr-FR" dirty="0" smtClean="0"/>
              <a:t>Où se passe le rassemblement? Pourquoi cette date a-t-elle été choisie? Contre quoi protestent ces femmes?</a:t>
            </a:r>
          </a:p>
          <a:p>
            <a:pPr marL="0" indent="0">
              <a:buNone/>
            </a:pPr>
            <a:r>
              <a:rPr lang="fr-FR" dirty="0" smtClean="0"/>
              <a:t>VOC: sensibiliser</a:t>
            </a:r>
          </a:p>
          <a:p>
            <a:pPr marL="0" indent="0">
              <a:buNone/>
            </a:pPr>
            <a:r>
              <a:rPr lang="fr-FR" u="sng" dirty="0" smtClean="0"/>
              <a:t>Vidéo 2: </a:t>
            </a:r>
            <a:r>
              <a:rPr lang="fr-FR" dirty="0"/>
              <a:t>Reportage de l’émission </a:t>
            </a:r>
            <a:r>
              <a:rPr lang="fr-FR" dirty="0" err="1"/>
              <a:t>Actuality</a:t>
            </a:r>
            <a:r>
              <a:rPr lang="fr-FR" dirty="0"/>
              <a:t> sur France 2 (</a:t>
            </a:r>
            <a:r>
              <a:rPr lang="fr-FR" dirty="0" smtClean="0"/>
              <a:t>7 novembre </a:t>
            </a:r>
            <a:r>
              <a:rPr lang="fr-FR" dirty="0"/>
              <a:t>2016</a:t>
            </a:r>
            <a:r>
              <a:rPr lang="fr-FR" dirty="0" smtClean="0"/>
              <a:t>)</a:t>
            </a:r>
            <a:endParaRPr lang="fr-FR" u="sng" dirty="0" smtClean="0"/>
          </a:p>
          <a:p>
            <a:pPr>
              <a:buFontTx/>
              <a:buChar char="-"/>
            </a:pPr>
            <a:r>
              <a:rPr lang="fr-FR" dirty="0" smtClean="0"/>
              <a:t>Quels sont les « cinq trucs à savoir » sur l’inégalité salariale?</a:t>
            </a:r>
          </a:p>
          <a:p>
            <a:pPr marL="0" indent="0">
              <a:buNone/>
            </a:pPr>
            <a:r>
              <a:rPr lang="fr-FR" dirty="0" smtClean="0"/>
              <a:t>VOC: organigramme; rafler la mise; consternant; CDD; rarissime; plafond de verre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4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dates-clés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1763"/>
            <a:ext cx="8976237" cy="5137187"/>
          </a:xfrm>
        </p:spPr>
        <p:txBody>
          <a:bodyPr>
            <a:noAutofit/>
          </a:bodyPr>
          <a:lstStyle/>
          <a:p>
            <a:r>
              <a:rPr lang="fr-FR" sz="3000" dirty="0" smtClean="0"/>
              <a:t> 1944: droit de vote et d’éligibilité pour les femmes</a:t>
            </a:r>
          </a:p>
          <a:p>
            <a:r>
              <a:rPr lang="fr-FR" sz="3000" dirty="0"/>
              <a:t> </a:t>
            </a:r>
            <a:r>
              <a:rPr lang="fr-FR" sz="3000" dirty="0" smtClean="0"/>
              <a:t>1965: les femmes mariées peuvent exercer une profession sans l’autorisation de leur mari.</a:t>
            </a:r>
          </a:p>
          <a:p>
            <a:r>
              <a:rPr lang="fr-FR" sz="3000" dirty="0"/>
              <a:t> </a:t>
            </a:r>
            <a:r>
              <a:rPr lang="fr-FR" sz="3000" dirty="0" smtClean="0"/>
              <a:t>1972: Reconnaissance du principe « à travail égal, salaire égal »</a:t>
            </a:r>
          </a:p>
          <a:p>
            <a:r>
              <a:rPr lang="fr-FR" sz="3000" dirty="0"/>
              <a:t> </a:t>
            </a:r>
            <a:r>
              <a:rPr lang="fr-FR" sz="3000" dirty="0" smtClean="0"/>
              <a:t>1975: Loi Veil pour l’Interruption Volontaire de Grossesse</a:t>
            </a:r>
          </a:p>
          <a:p>
            <a:r>
              <a:rPr lang="fr-FR" sz="3000" dirty="0"/>
              <a:t> </a:t>
            </a:r>
            <a:r>
              <a:rPr lang="fr-FR" sz="3000" dirty="0" smtClean="0"/>
              <a:t>2000: Première loi sur la parité en politique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55771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317165"/>
            <a:ext cx="6965245" cy="1202485"/>
          </a:xfrm>
        </p:spPr>
        <p:txBody>
          <a:bodyPr/>
          <a:lstStyle/>
          <a:p>
            <a:r>
              <a:rPr lang="fr-FR" dirty="0" smtClean="0"/>
              <a:t>Sélection d’articles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681787"/>
            <a:ext cx="9144000" cy="5176213"/>
          </a:xfrm>
        </p:spPr>
        <p:txBody>
          <a:bodyPr>
            <a:normAutofit/>
          </a:bodyPr>
          <a:lstStyle/>
          <a:p>
            <a:r>
              <a:rPr lang="fr-FR" dirty="0" smtClean="0"/>
              <a:t> « Sexisme and the city » (Le Monde, 22/10/2015)</a:t>
            </a:r>
          </a:p>
          <a:p>
            <a:r>
              <a:rPr lang="fr-FR" dirty="0"/>
              <a:t> </a:t>
            </a:r>
            <a:r>
              <a:rPr lang="fr-FR" dirty="0" smtClean="0"/>
              <a:t>« Les tâches domestiques, vices cachées de la parité en politique » (Le Monde, 03/03/2016)</a:t>
            </a:r>
          </a:p>
          <a:p>
            <a:r>
              <a:rPr lang="fr-FR" dirty="0"/>
              <a:t> </a:t>
            </a:r>
            <a:r>
              <a:rPr lang="fr-FR" dirty="0" smtClean="0"/>
              <a:t>« Parité femmes-hommes: les textes de loi ne suffisent pas » (Le Monde, 07/03/2016)</a:t>
            </a:r>
          </a:p>
          <a:p>
            <a:r>
              <a:rPr lang="fr-FR" dirty="0"/>
              <a:t> </a:t>
            </a:r>
            <a:r>
              <a:rPr lang="fr-FR" dirty="0" smtClean="0"/>
              <a:t>« Le festival de BD d’Angoulême accusé de sexisme [</a:t>
            </a:r>
            <a:r>
              <a:rPr lang="is-IS" dirty="0" smtClean="0"/>
              <a:t>…]” (Le Monde, 05/01/2016)</a:t>
            </a:r>
          </a:p>
          <a:p>
            <a:r>
              <a:rPr lang="is-IS" dirty="0" smtClean="0"/>
              <a:t> “</a:t>
            </a:r>
            <a:r>
              <a:rPr lang="fr-FR" dirty="0">
                <a:effectLst/>
              </a:rPr>
              <a:t>#BALANCETONPORC. AGRESSION, PRESCRIPTION, DELATION ET DENONCIATION DANS LES ESPACES SEMI-PUBLICS</a:t>
            </a:r>
            <a:r>
              <a:rPr lang="fr-FR" dirty="0" smtClean="0">
                <a:effectLst/>
              </a:rPr>
              <a:t>. » (</a:t>
            </a:r>
            <a:r>
              <a:rPr lang="fr-FR" b="1" dirty="0" smtClean="0">
                <a:effectLst/>
              </a:rPr>
              <a:t>Olivier </a:t>
            </a:r>
            <a:r>
              <a:rPr lang="fr-FR" b="1" dirty="0" err="1">
                <a:effectLst/>
              </a:rPr>
              <a:t>Ertzscheid</a:t>
            </a:r>
            <a:r>
              <a:rPr lang="fr-FR" b="1" dirty="0">
                <a:effectLst/>
              </a:rPr>
              <a:t>, </a:t>
            </a:r>
            <a:r>
              <a:rPr lang="fr-FR" b="1" dirty="0" err="1">
                <a:effectLst/>
              </a:rPr>
              <a:t>affordance.info</a:t>
            </a:r>
            <a:r>
              <a:rPr lang="fr-FR" b="1" dirty="0">
                <a:effectLst/>
              </a:rPr>
              <a:t>, </a:t>
            </a:r>
            <a:r>
              <a:rPr lang="fr-FR" b="1" dirty="0" smtClean="0">
                <a:effectLst/>
              </a:rPr>
              <a:t>15/10/17)</a:t>
            </a:r>
            <a:r>
              <a:rPr lang="is-IS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45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038" y="79468"/>
            <a:ext cx="8941962" cy="1417638"/>
          </a:xfrm>
        </p:spPr>
        <p:txBody>
          <a:bodyPr/>
          <a:lstStyle/>
          <a:p>
            <a:r>
              <a:rPr lang="fr-FR" dirty="0"/>
              <a:t>Présenter et résumer un article de journal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59484"/>
            <a:ext cx="9144000" cy="519851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fr-FR" sz="2800" b="1" dirty="0"/>
              <a:t>Structurer :</a:t>
            </a:r>
          </a:p>
          <a:p>
            <a:pPr>
              <a:spcBef>
                <a:spcPts val="200"/>
              </a:spcBef>
            </a:pPr>
            <a:r>
              <a:rPr lang="fr-FR" dirty="0"/>
              <a:t> L’article commence en/ par</a:t>
            </a:r>
            <a:r>
              <a:rPr lang="is-IS" dirty="0" smtClean="0"/>
              <a:t>…; </a:t>
            </a:r>
            <a:r>
              <a:rPr lang="is-IS" dirty="0"/>
              <a:t>débute en/</a:t>
            </a:r>
            <a:r>
              <a:rPr lang="is-IS" dirty="0" smtClean="0"/>
              <a:t>par ;</a:t>
            </a:r>
            <a:endParaRPr lang="is-IS" dirty="0"/>
          </a:p>
          <a:p>
            <a:pPr marL="0" indent="0">
              <a:spcBef>
                <a:spcPts val="200"/>
              </a:spcBef>
              <a:buNone/>
            </a:pPr>
            <a:r>
              <a:rPr lang="is-IS" dirty="0"/>
              <a:t>se poursuit en / par / avec...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fr-FR" dirty="0"/>
              <a:t>f</a:t>
            </a:r>
            <a:r>
              <a:rPr lang="is-IS" dirty="0"/>
              <a:t>init en/ </a:t>
            </a:r>
            <a:r>
              <a:rPr lang="is-IS" dirty="0" smtClean="0"/>
              <a:t>par; </a:t>
            </a:r>
            <a:r>
              <a:rPr lang="is-IS" dirty="0"/>
              <a:t>se termine en montrant / avec l’évocation.</a:t>
            </a:r>
          </a:p>
          <a:p>
            <a:pPr>
              <a:spcBef>
                <a:spcPts val="200"/>
              </a:spcBef>
            </a:pPr>
            <a:r>
              <a:rPr lang="is-IS" dirty="0"/>
              <a:t> Dans un premier temps / dans une première partie...</a:t>
            </a:r>
          </a:p>
          <a:p>
            <a:pPr>
              <a:spcBef>
                <a:spcPts val="200"/>
              </a:spcBef>
            </a:pPr>
            <a:r>
              <a:rPr lang="is-IS" dirty="0"/>
              <a:t> Tout d’abord / Ensuite / </a:t>
            </a:r>
            <a:r>
              <a:rPr lang="is-IS" dirty="0" smtClean="0"/>
              <a:t>Enfin</a:t>
            </a:r>
          </a:p>
          <a:p>
            <a:pPr marL="0" indent="0">
              <a:spcBef>
                <a:spcPts val="200"/>
              </a:spcBef>
              <a:buNone/>
            </a:pPr>
            <a:endParaRPr lang="is-IS" dirty="0"/>
          </a:p>
          <a:p>
            <a:pPr marL="0" indent="0">
              <a:spcBef>
                <a:spcPts val="200"/>
              </a:spcBef>
              <a:buNone/>
            </a:pPr>
            <a:r>
              <a:rPr lang="is-IS" sz="2800" b="1" dirty="0" smtClean="0"/>
              <a:t>Synthétiser :</a:t>
            </a:r>
            <a:endParaRPr lang="is-IS" sz="2800" b="1" dirty="0"/>
          </a:p>
          <a:p>
            <a:pPr>
              <a:spcBef>
                <a:spcPts val="200"/>
              </a:spcBef>
            </a:pPr>
            <a:r>
              <a:rPr lang="is-IS" dirty="0"/>
              <a:t> Mettre en relief</a:t>
            </a:r>
            <a:r>
              <a:rPr lang="is-IS" dirty="0" smtClean="0"/>
              <a:t>: </a:t>
            </a:r>
            <a:r>
              <a:rPr lang="fr-FR" dirty="0" smtClean="0"/>
              <a:t>C</a:t>
            </a:r>
            <a:r>
              <a:rPr lang="is-IS" dirty="0" smtClean="0"/>
              <a:t>e </a:t>
            </a:r>
            <a:r>
              <a:rPr lang="is-IS" dirty="0"/>
              <a:t>que... </a:t>
            </a:r>
            <a:r>
              <a:rPr lang="fr-FR" dirty="0"/>
              <a:t>c’est </a:t>
            </a:r>
            <a:r>
              <a:rPr lang="is-IS" dirty="0"/>
              <a:t>… / C’est... </a:t>
            </a:r>
            <a:r>
              <a:rPr lang="fr-FR" dirty="0"/>
              <a:t>que</a:t>
            </a:r>
            <a:endParaRPr lang="is-IS" dirty="0"/>
          </a:p>
          <a:p>
            <a:pPr>
              <a:spcBef>
                <a:spcPts val="200"/>
              </a:spcBef>
            </a:pPr>
            <a:r>
              <a:rPr lang="fr-FR" dirty="0"/>
              <a:t> Mots de conclusion</a:t>
            </a:r>
            <a:r>
              <a:rPr lang="fr-FR" dirty="0" smtClean="0"/>
              <a:t>: En bref; </a:t>
            </a:r>
            <a:r>
              <a:rPr lang="fr-FR" dirty="0"/>
              <a:t>en </a:t>
            </a:r>
            <a:r>
              <a:rPr lang="fr-FR" dirty="0" smtClean="0"/>
              <a:t>conclusion; </a:t>
            </a:r>
            <a:r>
              <a:rPr lang="fr-FR" dirty="0"/>
              <a:t>en </a:t>
            </a:r>
            <a:r>
              <a:rPr lang="fr-FR" dirty="0" smtClean="0"/>
              <a:t>résumé; </a:t>
            </a:r>
            <a:r>
              <a:rPr lang="fr-FR" dirty="0"/>
              <a:t>en un </a:t>
            </a:r>
            <a:r>
              <a:rPr lang="fr-FR" dirty="0" smtClean="0"/>
              <a:t>mot; donc; en somme</a:t>
            </a:r>
          </a:p>
          <a:p>
            <a:pPr>
              <a:spcBef>
                <a:spcPts val="200"/>
              </a:spcBef>
            </a:pPr>
            <a:r>
              <a:rPr lang="fr-FR" dirty="0" smtClean="0"/>
              <a:t>Reformuler: </a:t>
            </a:r>
            <a:r>
              <a:rPr lang="fr-FR" dirty="0"/>
              <a:t>: c’est-à-</a:t>
            </a:r>
            <a:r>
              <a:rPr lang="fr-FR" dirty="0" smtClean="0"/>
              <a:t>dire; </a:t>
            </a:r>
            <a:r>
              <a:rPr lang="fr-FR" dirty="0"/>
              <a:t>en d’autres </a:t>
            </a:r>
            <a:r>
              <a:rPr lang="fr-FR" dirty="0" smtClean="0"/>
              <a:t>termes; disons; autrement dit; </a:t>
            </a:r>
            <a:r>
              <a:rPr lang="fr-FR" dirty="0"/>
              <a:t>plus </a:t>
            </a:r>
            <a:r>
              <a:rPr lang="fr-FR" dirty="0" smtClean="0"/>
              <a:t>précisément</a:t>
            </a:r>
            <a:r>
              <a:rPr lang="mr-IN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336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83594" y="1130608"/>
            <a:ext cx="4167188" cy="364807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Inégalités économiques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 descr="25812-DICOM-CC-2016_B_bd21 (glissé(e)s).pdf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9" r="-7105"/>
          <a:stretch/>
        </p:blipFill>
        <p:spPr>
          <a:xfrm>
            <a:off x="0" y="223838"/>
            <a:ext cx="1933575" cy="4538662"/>
          </a:xfrm>
        </p:spPr>
      </p:pic>
      <p:pic>
        <p:nvPicPr>
          <p:cNvPr id="5" name="Image 4" descr="25812-DICOM-CC-2016_B_bd21 (glissé(e)s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7036"/>
            <a:ext cx="9144000" cy="1987485"/>
          </a:xfrm>
          <a:prstGeom prst="rect">
            <a:avLst/>
          </a:prstGeom>
        </p:spPr>
      </p:pic>
      <p:pic>
        <p:nvPicPr>
          <p:cNvPr id="6" name="Image 5" descr="549037_10151531060360349_1934702581_n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25" y="1091698"/>
            <a:ext cx="2652075" cy="37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Inégalités en politique</a:t>
            </a:r>
            <a:endParaRPr lang="fr-FR" dirty="0"/>
          </a:p>
        </p:txBody>
      </p:sp>
      <p:pic>
        <p:nvPicPr>
          <p:cNvPr id="4" name="Espace réservé du contenu 3" descr="25812-DICOM-CC-2016_B_bd21 (glissé(e)s)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0" b="-1125"/>
          <a:stretch/>
        </p:blipFill>
        <p:spPr>
          <a:xfrm>
            <a:off x="0" y="2292453"/>
            <a:ext cx="8952127" cy="4011795"/>
          </a:xfrm>
        </p:spPr>
      </p:pic>
    </p:spTree>
    <p:extLst>
      <p:ext uri="{BB962C8B-B14F-4D97-AF65-F5344CB8AC3E}">
        <p14:creationId xmlns:p14="http://schemas.microsoft.com/office/powerpoint/2010/main" val="23767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583496"/>
            <a:ext cx="6965245" cy="46817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Inégalités médiatiques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606" y="1746066"/>
            <a:ext cx="8774199" cy="4992884"/>
          </a:xfrm>
        </p:spPr>
        <p:txBody>
          <a:bodyPr>
            <a:normAutofit/>
          </a:bodyPr>
          <a:lstStyle/>
          <a:p>
            <a:r>
              <a:rPr lang="fr-FR" sz="3200" dirty="0" smtClean="0"/>
              <a:t>« Les médias sont-ils sexistes ? », vidéo d’</a:t>
            </a:r>
            <a:r>
              <a:rPr lang="fr-FR" sz="3200" dirty="0" err="1" smtClean="0"/>
              <a:t>Acrimed</a:t>
            </a:r>
            <a:r>
              <a:rPr lang="fr-FR" sz="3200" dirty="0" smtClean="0"/>
              <a:t> (8 mars 2016)</a:t>
            </a:r>
          </a:p>
          <a:p>
            <a:endParaRPr lang="fr-FR" sz="3200" dirty="0" smtClean="0"/>
          </a:p>
          <a:p>
            <a:pPr marL="0" indent="0">
              <a:buNone/>
            </a:pPr>
            <a:r>
              <a:rPr lang="fr-FR" sz="3200" dirty="0" smtClean="0"/>
              <a:t>D’après cette vidéo, quelles sont les différentes formes d’expression du sexisme dans les médias? En connaissez-vous d’autres? Ces critiques vous semblent-elles pertinentes?</a:t>
            </a:r>
          </a:p>
          <a:p>
            <a:pPr marL="0" indent="0">
              <a:buNone/>
            </a:pPr>
            <a:r>
              <a:rPr lang="fr-FR" sz="3200" dirty="0" smtClean="0"/>
              <a:t>VOC: anodin; déplacé; essentialise; minimise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4381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289</TotalTime>
  <Words>474</Words>
  <Application>Microsoft Macintosh PowerPoint</Application>
  <PresentationFormat>Présentation à l'écran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Habitat</vt:lpstr>
      <vt:lpstr>Séance 6 – B2+</vt:lpstr>
      <vt:lpstr>De Harvey Weistein à Balance ton porc</vt:lpstr>
      <vt:lpstr>Une question d’actualité</vt:lpstr>
      <vt:lpstr>Quelques dates-clés</vt:lpstr>
      <vt:lpstr>Sélection d’articles</vt:lpstr>
      <vt:lpstr>Présenter et résumer un article de journal</vt:lpstr>
      <vt:lpstr>Inégalités économiques</vt:lpstr>
      <vt:lpstr>Inégalités en politique</vt:lpstr>
      <vt:lpstr>Inégalités médiatiques</vt:lpstr>
      <vt:lpstr>Le harcèlement de rue</vt:lpstr>
      <vt:lpstr>Les voyelles nasales</vt:lpstr>
      <vt:lpstr>Les voyelles nasales</vt:lpstr>
      <vt:lpstr>Présentation PowerPoint</vt:lpstr>
      <vt:lpstr>Entraînement articulatoire</vt:lpstr>
      <vt:lpstr>Entraînement articulatoire</vt:lpstr>
      <vt:lpstr>Entraînement articulatoire</vt:lpstr>
      <vt:lpstr>Suites et positions consonantiques</vt:lpstr>
      <vt:lpstr>Suite</vt:lpstr>
      <vt:lpstr>Suite</vt:lpstr>
      <vt:lpstr>Quelle prononciation?</vt:lpstr>
      <vt:lpstr>Quelle prononciation?</vt:lpstr>
      <vt:lpstr>Devoirs (jeudi 16 novembre)</vt:lpstr>
      <vt:lpstr>Apporter, amener,  emporter, emmener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6 – B2+</dc:title>
  <dc:creator>Jean-Marc Baud</dc:creator>
  <cp:lastModifiedBy>Jean-Marc Baud</cp:lastModifiedBy>
  <cp:revision>44</cp:revision>
  <dcterms:created xsi:type="dcterms:W3CDTF">2016-11-10T09:46:30Z</dcterms:created>
  <dcterms:modified xsi:type="dcterms:W3CDTF">2017-11-08T11:58:09Z</dcterms:modified>
</cp:coreProperties>
</file>