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77" r:id="rId7"/>
    <p:sldId id="263" r:id="rId8"/>
    <p:sldId id="272" r:id="rId9"/>
    <p:sldId id="273" r:id="rId10"/>
    <p:sldId id="264" r:id="rId11"/>
    <p:sldId id="274" r:id="rId12"/>
    <p:sldId id="275" r:id="rId13"/>
    <p:sldId id="269" r:id="rId14"/>
    <p:sldId id="265" r:id="rId15"/>
    <p:sldId id="271" r:id="rId16"/>
    <p:sldId id="266" r:id="rId17"/>
    <p:sldId id="276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45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30/11/17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30/11/17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30/11/17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30/11/17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30/11/17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30/11/17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37765" y="449665"/>
            <a:ext cx="6006353" cy="1470025"/>
          </a:xfrm>
        </p:spPr>
        <p:txBody>
          <a:bodyPr/>
          <a:lstStyle/>
          <a:p>
            <a:r>
              <a:rPr lang="fr-FR" sz="5400" dirty="0" smtClean="0">
                <a:solidFill>
                  <a:schemeClr val="bg1"/>
                </a:solidFill>
              </a:rPr>
              <a:t>Séance 9 – B2+</a:t>
            </a:r>
            <a:endParaRPr lang="fr-FR" sz="5400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37765" y="1919690"/>
            <a:ext cx="5333282" cy="1117622"/>
          </a:xfrm>
        </p:spPr>
        <p:txBody>
          <a:bodyPr/>
          <a:lstStyle/>
          <a:p>
            <a:r>
              <a:rPr lang="fr-FR" sz="2400" dirty="0" smtClean="0">
                <a:solidFill>
                  <a:srgbClr val="FFFFFF"/>
                </a:solidFill>
              </a:rPr>
              <a:t>Intelligence artificielle et robotisation</a:t>
            </a:r>
          </a:p>
        </p:txBody>
      </p:sp>
      <p:pic>
        <p:nvPicPr>
          <p:cNvPr id="4" name="Image 3" descr="WithCom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41" y="2677713"/>
            <a:ext cx="6634759" cy="373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91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386" y="79468"/>
            <a:ext cx="9012614" cy="1417638"/>
          </a:xfrm>
        </p:spPr>
        <p:txBody>
          <a:bodyPr/>
          <a:lstStyle/>
          <a:p>
            <a:r>
              <a:rPr lang="fr-FR" sz="5400" dirty="0" smtClean="0"/>
              <a:t>L’emploi du subjonctif</a:t>
            </a:r>
            <a:endParaRPr lang="fr-FR" sz="5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93514"/>
            <a:ext cx="9144000" cy="51644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dirty="0" smtClean="0"/>
              <a:t>Le subjonctif met l’accent sur l’interprétation. Il est le mode du virtuel, des mondes possibles. On l’utilise:</a:t>
            </a:r>
          </a:p>
          <a:p>
            <a:r>
              <a:rPr lang="fr-FR" sz="3600" dirty="0" smtClean="0"/>
              <a:t>Après certains verbes: volonté (vouloir, souhaiter, désirer</a:t>
            </a:r>
            <a:r>
              <a:rPr lang="is-IS" sz="3600" dirty="0" smtClean="0"/>
              <a:t>…), crainte (craindre, redouter, avoir peur...), ordre et nécessité (exiger, ordonner, il faut que...), doute et probabilité (douter, il se peut que...)</a:t>
            </a:r>
          </a:p>
        </p:txBody>
      </p:sp>
    </p:spTree>
    <p:extLst>
      <p:ext uri="{BB962C8B-B14F-4D97-AF65-F5344CB8AC3E}">
        <p14:creationId xmlns:p14="http://schemas.microsoft.com/office/powerpoint/2010/main" val="1201780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L’emploi du subjonctif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93514"/>
            <a:ext cx="9144000" cy="51644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s-IS" sz="4000" dirty="0" smtClean="0"/>
              <a:t>Après certaines conjonctions: </a:t>
            </a:r>
          </a:p>
          <a:p>
            <a:pPr>
              <a:spcBef>
                <a:spcPts val="800"/>
              </a:spcBef>
            </a:pPr>
            <a:r>
              <a:rPr lang="is-IS" sz="4000" dirty="0" smtClean="0"/>
              <a:t>But: pour que, afin que...</a:t>
            </a:r>
          </a:p>
          <a:p>
            <a:pPr>
              <a:spcBef>
                <a:spcPts val="800"/>
              </a:spcBef>
            </a:pPr>
            <a:r>
              <a:rPr lang="is-IS" sz="4000" dirty="0" smtClean="0"/>
              <a:t>Conditon: à condition que, pourvu que... </a:t>
            </a:r>
          </a:p>
          <a:p>
            <a:pPr>
              <a:spcBef>
                <a:spcPts val="800"/>
              </a:spcBef>
            </a:pPr>
            <a:r>
              <a:rPr lang="is-IS" sz="4000" dirty="0"/>
              <a:t>A</a:t>
            </a:r>
            <a:r>
              <a:rPr lang="is-IS" sz="4000" dirty="0" smtClean="0"/>
              <a:t>nticipation chronologique: avant que, jusqu’à ce que...</a:t>
            </a:r>
          </a:p>
          <a:p>
            <a:pPr>
              <a:spcBef>
                <a:spcPts val="800"/>
              </a:spcBef>
            </a:pPr>
            <a:r>
              <a:rPr lang="is-IS" sz="4000" dirty="0" smtClean="0"/>
              <a:t>concession: bien que...</a:t>
            </a:r>
          </a:p>
        </p:txBody>
      </p:sp>
    </p:spTree>
    <p:extLst>
      <p:ext uri="{BB962C8B-B14F-4D97-AF65-F5344CB8AC3E}">
        <p14:creationId xmlns:p14="http://schemas.microsoft.com/office/powerpoint/2010/main" val="2906900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L’emploi du subjonctif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93514"/>
            <a:ext cx="9144000" cy="51644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s-IS" sz="3200" dirty="0" smtClean="0"/>
              <a:t>Dans certaines propositions relatives (l’indicatif est souvent possible également). Pour exprimer:</a:t>
            </a:r>
          </a:p>
          <a:p>
            <a:r>
              <a:rPr lang="is-IS" sz="3200" b="1" dirty="0" smtClean="0"/>
              <a:t>L’exception</a:t>
            </a:r>
            <a:r>
              <a:rPr lang="is-IS" sz="3200" dirty="0" smtClean="0"/>
              <a:t> : le seul, l’unique, le premier qui... </a:t>
            </a:r>
          </a:p>
          <a:p>
            <a:pPr>
              <a:spcBef>
                <a:spcPts val="800"/>
              </a:spcBef>
            </a:pPr>
            <a:r>
              <a:rPr lang="is-IS" sz="3200" b="1" dirty="0" smtClean="0"/>
              <a:t>L’inexistence</a:t>
            </a:r>
            <a:r>
              <a:rPr lang="is-IS" sz="3200" dirty="0" smtClean="0"/>
              <a:t> :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is-IS" sz="3200" dirty="0" smtClean="0"/>
              <a:t>Ex: il n’y a aucun livre qui lui plaise </a:t>
            </a:r>
          </a:p>
          <a:p>
            <a:pPr>
              <a:spcBef>
                <a:spcPts val="800"/>
              </a:spcBef>
            </a:pPr>
            <a:r>
              <a:rPr lang="is-IS" sz="3200" b="1" dirty="0"/>
              <a:t>L</a:t>
            </a:r>
            <a:r>
              <a:rPr lang="is-IS" sz="3200" b="1" dirty="0" smtClean="0"/>
              <a:t>’existence potentielle </a:t>
            </a:r>
            <a:r>
              <a:rPr lang="is-IS" sz="3200" dirty="0" smtClean="0"/>
              <a:t>: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is-IS" sz="3200" dirty="0" smtClean="0"/>
              <a:t>Ex: je cherche un chat qui ait les yeux verts.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844649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9468"/>
            <a:ext cx="9144000" cy="1417638"/>
          </a:xfrm>
        </p:spPr>
        <p:txBody>
          <a:bodyPr/>
          <a:lstStyle/>
          <a:p>
            <a:r>
              <a:rPr lang="fr-FR" dirty="0" smtClean="0"/>
              <a:t>L’indicatif et le subjonctif: difficultés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20516"/>
            <a:ext cx="9144000" cy="5237483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fr-FR" dirty="0" smtClean="0"/>
              <a:t>Dites à Max que je l’attends    /	Dites-lui qu’il attende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Il me semble qu’il a de la fièvre /   Il semble qu’il ait de la fièvre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Je me doute qu’il est honnête /     Je doute qu’il soit honnête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Je crois qu’il est coupable /      Croyez-vous qu’il soit coupable?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Je pense qu’il a raison /      Je ne pense pas qu’il ait raison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Je trouve qu’il est sous-employé / Je trouve absurde qu’il soit sous-employé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Il est certain qu’il sera élu /    Il est possible, impossible, peu probable qu’il soit élu</a:t>
            </a:r>
          </a:p>
          <a:p>
            <a:pPr>
              <a:spcBef>
                <a:spcPts val="800"/>
              </a:spcBef>
            </a:pPr>
            <a:r>
              <a:rPr lang="fr-FR" dirty="0" smtClean="0"/>
              <a:t>Le fait est qu’il fait très chaud /   Le fait qu’il fasse si chaud est préoccupant.</a:t>
            </a:r>
          </a:p>
        </p:txBody>
      </p:sp>
    </p:spTree>
    <p:extLst>
      <p:ext uri="{BB962C8B-B14F-4D97-AF65-F5344CB8AC3E}">
        <p14:creationId xmlns:p14="http://schemas.microsoft.com/office/powerpoint/2010/main" val="2461330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9468"/>
            <a:ext cx="5810117" cy="1417638"/>
          </a:xfrm>
        </p:spPr>
        <p:txBody>
          <a:bodyPr/>
          <a:lstStyle/>
          <a:p>
            <a:r>
              <a:rPr lang="fr-FR" dirty="0" smtClean="0"/>
              <a:t>Alain </a:t>
            </a:r>
            <a:r>
              <a:rPr lang="fr-FR" dirty="0" err="1" smtClean="0"/>
              <a:t>Damasio</a:t>
            </a:r>
            <a:r>
              <a:rPr lang="fr-FR" dirty="0" smtClean="0"/>
              <a:t> Questionnaire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422" y="1711912"/>
            <a:ext cx="8945578" cy="5048518"/>
          </a:xfrm>
        </p:spPr>
        <p:txBody>
          <a:bodyPr numCol="2">
            <a:noAutofit/>
          </a:bodyPr>
          <a:lstStyle/>
          <a:p>
            <a:pPr>
              <a:spcBef>
                <a:spcPts val="500"/>
              </a:spcBef>
            </a:pPr>
            <a:r>
              <a:rPr lang="fr-FR" sz="2500" dirty="0" smtClean="0"/>
              <a:t>Que signifie le </a:t>
            </a:r>
            <a:r>
              <a:rPr lang="fr-FR" sz="2500" dirty="0" err="1" smtClean="0"/>
              <a:t>transhumanisme</a:t>
            </a:r>
            <a:r>
              <a:rPr lang="fr-FR" sz="2500" dirty="0" smtClean="0"/>
              <a:t> pour Alain </a:t>
            </a:r>
            <a:r>
              <a:rPr lang="fr-FR" sz="2500" dirty="0" err="1" smtClean="0"/>
              <a:t>Damasio</a:t>
            </a:r>
            <a:r>
              <a:rPr lang="fr-FR" sz="2500" dirty="0" smtClean="0"/>
              <a:t> ?</a:t>
            </a:r>
          </a:p>
          <a:p>
            <a:pPr>
              <a:spcBef>
                <a:spcPts val="500"/>
              </a:spcBef>
            </a:pPr>
            <a:r>
              <a:rPr lang="fr-FR" sz="2500" dirty="0" smtClean="0"/>
              <a:t>Qu’est-ce que le </a:t>
            </a:r>
            <a:r>
              <a:rPr lang="fr-FR" sz="2500" dirty="0" err="1" smtClean="0"/>
              <a:t>technococon</a:t>
            </a:r>
            <a:r>
              <a:rPr lang="fr-FR" sz="2500" dirty="0" smtClean="0"/>
              <a:t> dont parle Alain </a:t>
            </a:r>
            <a:r>
              <a:rPr lang="fr-FR" sz="2500" dirty="0" err="1" smtClean="0"/>
              <a:t>Damasio</a:t>
            </a:r>
            <a:r>
              <a:rPr lang="fr-FR" sz="2500" dirty="0" smtClean="0"/>
              <a:t>?</a:t>
            </a:r>
          </a:p>
          <a:p>
            <a:pPr>
              <a:spcBef>
                <a:spcPts val="500"/>
              </a:spcBef>
            </a:pPr>
            <a:r>
              <a:rPr lang="fr-FR" sz="2500" dirty="0" smtClean="0"/>
              <a:t>Que critique Alain </a:t>
            </a:r>
            <a:r>
              <a:rPr lang="fr-FR" sz="2500" dirty="0" err="1" smtClean="0"/>
              <a:t>Damasio</a:t>
            </a:r>
            <a:r>
              <a:rPr lang="fr-FR" sz="2500" dirty="0" smtClean="0"/>
              <a:t> dans la démarche du </a:t>
            </a:r>
            <a:r>
              <a:rPr lang="fr-FR" sz="2500" dirty="0" err="1" smtClean="0"/>
              <a:t>Quantified</a:t>
            </a:r>
            <a:r>
              <a:rPr lang="fr-FR" sz="2500" dirty="0" smtClean="0"/>
              <a:t> Self?</a:t>
            </a:r>
          </a:p>
          <a:p>
            <a:pPr>
              <a:spcBef>
                <a:spcPts val="500"/>
              </a:spcBef>
            </a:pPr>
            <a:r>
              <a:rPr lang="fr-FR" sz="2500" dirty="0" smtClean="0"/>
              <a:t>En quoi ces nouvelles technologies changent-elles notre rapport au corps?</a:t>
            </a:r>
          </a:p>
          <a:p>
            <a:pPr>
              <a:spcBef>
                <a:spcPts val="200"/>
              </a:spcBef>
            </a:pPr>
            <a:r>
              <a:rPr lang="fr-FR" sz="2500" dirty="0" smtClean="0"/>
              <a:t>Vocabulaire:</a:t>
            </a:r>
          </a:p>
          <a:p>
            <a:pPr>
              <a:spcBef>
                <a:spcPts val="200"/>
              </a:spcBef>
              <a:buFontTx/>
              <a:buChar char="-"/>
            </a:pPr>
            <a:r>
              <a:rPr lang="fr-FR" sz="2500" dirty="0" smtClean="0"/>
              <a:t>Longévité</a:t>
            </a:r>
          </a:p>
          <a:p>
            <a:pPr>
              <a:spcBef>
                <a:spcPts val="200"/>
              </a:spcBef>
              <a:buFontTx/>
              <a:buChar char="-"/>
            </a:pPr>
            <a:r>
              <a:rPr lang="fr-FR" sz="2500" dirty="0" smtClean="0"/>
              <a:t>Morbide</a:t>
            </a:r>
          </a:p>
          <a:p>
            <a:pPr>
              <a:spcBef>
                <a:spcPts val="200"/>
              </a:spcBef>
              <a:buFontTx/>
              <a:buChar char="-"/>
            </a:pPr>
            <a:r>
              <a:rPr lang="fr-FR" sz="2500" dirty="0" smtClean="0"/>
              <a:t>Invasif</a:t>
            </a:r>
          </a:p>
          <a:p>
            <a:pPr>
              <a:spcBef>
                <a:spcPts val="200"/>
              </a:spcBef>
              <a:buFontTx/>
              <a:buChar char="-"/>
            </a:pPr>
            <a:r>
              <a:rPr lang="fr-FR" sz="2500" dirty="0" smtClean="0"/>
              <a:t>Pianoter</a:t>
            </a:r>
          </a:p>
          <a:p>
            <a:pPr>
              <a:spcBef>
                <a:spcPts val="200"/>
              </a:spcBef>
              <a:buFontTx/>
              <a:buChar char="-"/>
            </a:pPr>
            <a:r>
              <a:rPr lang="fr-FR" sz="2500" dirty="0" smtClean="0"/>
              <a:t>Position fœtale</a:t>
            </a:r>
          </a:p>
          <a:p>
            <a:pPr>
              <a:spcBef>
                <a:spcPts val="200"/>
              </a:spcBef>
              <a:buFontTx/>
              <a:buChar char="-"/>
            </a:pPr>
            <a:r>
              <a:rPr lang="fr-FR" sz="2500" dirty="0" smtClean="0"/>
              <a:t>La médiation</a:t>
            </a:r>
          </a:p>
          <a:p>
            <a:pPr>
              <a:spcBef>
                <a:spcPts val="200"/>
              </a:spcBef>
              <a:buFontTx/>
              <a:buChar char="-"/>
            </a:pPr>
            <a:r>
              <a:rPr lang="fr-FR" sz="2500" dirty="0" smtClean="0"/>
              <a:t>Eplucher</a:t>
            </a:r>
          </a:p>
          <a:p>
            <a:pPr>
              <a:spcBef>
                <a:spcPts val="200"/>
              </a:spcBef>
              <a:buFontTx/>
              <a:buChar char="-"/>
            </a:pPr>
            <a:r>
              <a:rPr lang="fr-FR" sz="2500" dirty="0" smtClean="0"/>
              <a:t>Hypertrophier</a:t>
            </a:r>
          </a:p>
          <a:p>
            <a:pPr>
              <a:spcBef>
                <a:spcPts val="200"/>
              </a:spcBef>
              <a:buFontTx/>
              <a:buChar char="-"/>
            </a:pPr>
            <a:r>
              <a:rPr lang="fr-FR" sz="2500" dirty="0" smtClean="0"/>
              <a:t>Conjurer</a:t>
            </a:r>
            <a:endParaRPr lang="fr-FR" sz="25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083" y="0"/>
            <a:ext cx="2181788" cy="163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53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384" y="79468"/>
            <a:ext cx="8861159" cy="1417638"/>
          </a:xfrm>
        </p:spPr>
        <p:txBody>
          <a:bodyPr/>
          <a:lstStyle/>
          <a:p>
            <a:r>
              <a:rPr lang="fr-FR" sz="5400" dirty="0" smtClean="0"/>
              <a:t>Alain </a:t>
            </a:r>
            <a:r>
              <a:rPr lang="fr-FR" sz="5400" dirty="0" err="1" smtClean="0"/>
              <a:t>Damasio</a:t>
            </a:r>
            <a:r>
              <a:rPr lang="fr-FR" sz="5400" dirty="0" smtClean="0"/>
              <a:t> </a:t>
            </a:r>
            <a:br>
              <a:rPr lang="fr-FR" sz="5400" dirty="0" smtClean="0"/>
            </a:br>
            <a:r>
              <a:rPr lang="fr-FR" sz="5400" dirty="0" smtClean="0"/>
              <a:t>(</a:t>
            </a:r>
            <a:r>
              <a:rPr lang="fr-FR" sz="5400" dirty="0" err="1" smtClean="0"/>
              <a:t>SyFantasy</a:t>
            </a:r>
            <a:r>
              <a:rPr lang="fr-FR" sz="5400" dirty="0" smtClean="0"/>
              <a:t>, 2013)</a:t>
            </a:r>
            <a:endParaRPr lang="fr-FR" sz="5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1384" y="2584068"/>
            <a:ext cx="9012615" cy="4273932"/>
          </a:xfrm>
        </p:spPr>
        <p:txBody>
          <a:bodyPr>
            <a:normAutofit/>
          </a:bodyPr>
          <a:lstStyle/>
          <a:p>
            <a:r>
              <a:rPr lang="fr-FR" sz="4800" dirty="0" smtClean="0"/>
              <a:t>De quoi parle Alain </a:t>
            </a:r>
            <a:r>
              <a:rPr lang="fr-FR" sz="4800" dirty="0" err="1" smtClean="0"/>
              <a:t>Damasio</a:t>
            </a:r>
            <a:r>
              <a:rPr lang="fr-FR" sz="4800" dirty="0" smtClean="0"/>
              <a:t>?</a:t>
            </a:r>
          </a:p>
          <a:p>
            <a:r>
              <a:rPr lang="fr-FR" sz="4800" dirty="0" smtClean="0"/>
              <a:t>Notez les marques d’oralité de son discours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1239028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registre courant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1385" y="1678915"/>
            <a:ext cx="9012615" cy="5058286"/>
          </a:xfrm>
        </p:spPr>
        <p:txBody>
          <a:bodyPr>
            <a:noAutofit/>
          </a:bodyPr>
          <a:lstStyle/>
          <a:p>
            <a:r>
              <a:rPr lang="fr-FR" sz="3200" dirty="0" smtClean="0"/>
              <a:t>Chute du « e » instable</a:t>
            </a:r>
          </a:p>
          <a:p>
            <a:r>
              <a:rPr lang="fr-FR" sz="3200" dirty="0" smtClean="0"/>
              <a:t>chute de la première partie de la négation « ne »</a:t>
            </a:r>
          </a:p>
          <a:p>
            <a:r>
              <a:rPr lang="fr-FR" sz="3200" dirty="0" smtClean="0"/>
              <a:t>Chut du « l » de « il »</a:t>
            </a:r>
          </a:p>
          <a:p>
            <a:r>
              <a:rPr lang="fr-FR" sz="3200" dirty="0" smtClean="0"/>
              <a:t>Chute du « r » en finale après « </a:t>
            </a:r>
            <a:r>
              <a:rPr lang="fr-FR" sz="3200" dirty="0" err="1" smtClean="0"/>
              <a:t>t</a:t>
            </a:r>
            <a:r>
              <a:rPr lang="fr-FR" sz="3200" dirty="0" smtClean="0"/>
              <a:t> »</a:t>
            </a:r>
          </a:p>
          <a:p>
            <a:r>
              <a:rPr lang="fr-FR" sz="3200" dirty="0" smtClean="0"/>
              <a:t>Assourdissement d’une consonne sonore devant une consonne sourde. Ex: Je suis &gt; </a:t>
            </a:r>
            <a:r>
              <a:rPr lang="fr-FR" sz="3200" dirty="0" err="1" smtClean="0"/>
              <a:t>Ch’uis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227585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Familier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7" t="14448" r="27" b="2897"/>
          <a:stretch/>
        </p:blipFill>
        <p:spPr>
          <a:xfrm>
            <a:off x="0" y="104588"/>
            <a:ext cx="9144000" cy="664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73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Expressions à utiliser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" y="1676666"/>
            <a:ext cx="2948853" cy="5181333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fr-FR" dirty="0" smtClean="0"/>
              <a:t>Exprimer son opinion:</a:t>
            </a:r>
            <a:endParaRPr lang="fr-FR" dirty="0"/>
          </a:p>
          <a:p>
            <a:pPr>
              <a:spcBef>
                <a:spcPts val="200"/>
              </a:spcBef>
              <a:buFontTx/>
              <a:buChar char="-"/>
            </a:pPr>
            <a:r>
              <a:rPr lang="fr-FR" dirty="0" smtClean="0"/>
              <a:t>sembler</a:t>
            </a:r>
          </a:p>
          <a:p>
            <a:pPr>
              <a:spcBef>
                <a:spcPts val="200"/>
              </a:spcBef>
              <a:buFontTx/>
              <a:buChar char="-"/>
            </a:pPr>
            <a:r>
              <a:rPr lang="fr-FR" dirty="0" smtClean="0"/>
              <a:t>avoir l’impression</a:t>
            </a:r>
          </a:p>
          <a:p>
            <a:pPr>
              <a:spcBef>
                <a:spcPts val="200"/>
              </a:spcBef>
              <a:buFontTx/>
              <a:buChar char="-"/>
            </a:pPr>
            <a:r>
              <a:rPr lang="fr-FR" dirty="0" smtClean="0"/>
              <a:t>trouver</a:t>
            </a:r>
          </a:p>
          <a:p>
            <a:pPr>
              <a:spcBef>
                <a:spcPts val="200"/>
              </a:spcBef>
              <a:buFontTx/>
              <a:buChar char="-"/>
            </a:pPr>
            <a:r>
              <a:rPr lang="fr-FR" dirty="0" smtClean="0"/>
              <a:t>croire/ne pas croire</a:t>
            </a:r>
          </a:p>
          <a:p>
            <a:pPr>
              <a:spcBef>
                <a:spcPts val="200"/>
              </a:spcBef>
              <a:buFontTx/>
              <a:buChar char="-"/>
            </a:pPr>
            <a:r>
              <a:rPr lang="fr-FR" dirty="0" smtClean="0"/>
              <a:t>penser/ne pas penser</a:t>
            </a:r>
          </a:p>
          <a:p>
            <a:pPr>
              <a:spcBef>
                <a:spcPts val="200"/>
              </a:spcBef>
              <a:buFontTx/>
              <a:buChar char="-"/>
            </a:pPr>
            <a:r>
              <a:rPr lang="fr-FR" dirty="0" smtClean="0"/>
              <a:t>paraître</a:t>
            </a:r>
          </a:p>
          <a:p>
            <a:pPr>
              <a:spcBef>
                <a:spcPts val="200"/>
              </a:spcBef>
              <a:buFontTx/>
              <a:buChar char="-"/>
            </a:pPr>
            <a:r>
              <a:rPr lang="fr-FR" dirty="0" smtClean="0"/>
              <a:t>estimer</a:t>
            </a:r>
          </a:p>
          <a:p>
            <a:pPr marL="0" indent="0">
              <a:spcBef>
                <a:spcPts val="200"/>
              </a:spcBef>
              <a:buNone/>
            </a:pPr>
            <a:endParaRPr lang="fr-FR" dirty="0" smtClean="0"/>
          </a:p>
          <a:p>
            <a:pPr>
              <a:spcBef>
                <a:spcPts val="200"/>
              </a:spcBef>
              <a:buFontTx/>
              <a:buChar char="-"/>
            </a:pPr>
            <a:r>
              <a:rPr lang="fr-FR" dirty="0" smtClean="0"/>
              <a:t>A mon avis</a:t>
            </a:r>
          </a:p>
          <a:p>
            <a:pPr>
              <a:spcBef>
                <a:spcPts val="200"/>
              </a:spcBef>
              <a:buFontTx/>
              <a:buChar char="-"/>
            </a:pPr>
            <a:r>
              <a:rPr lang="fr-FR" dirty="0" smtClean="0"/>
              <a:t>Selon moi</a:t>
            </a:r>
          </a:p>
          <a:p>
            <a:pPr>
              <a:spcBef>
                <a:spcPts val="200"/>
              </a:spcBef>
              <a:buFontTx/>
              <a:buChar char="-"/>
            </a:pPr>
            <a:r>
              <a:rPr lang="fr-FR" dirty="0" smtClean="0"/>
              <a:t>D’après moi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948852" y="1743045"/>
            <a:ext cx="2807613" cy="4770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solidFill>
                  <a:schemeClr val="bg1"/>
                </a:solidFill>
              </a:rPr>
              <a:t>Exprimer son accord:</a:t>
            </a:r>
          </a:p>
          <a:p>
            <a:pPr marL="285750" indent="-285750">
              <a:buFontTx/>
              <a:buChar char="-"/>
            </a:pPr>
            <a:r>
              <a:rPr lang="fr-FR" sz="2200" dirty="0" smtClean="0">
                <a:solidFill>
                  <a:schemeClr val="bg1"/>
                </a:solidFill>
              </a:rPr>
              <a:t>être d’accord</a:t>
            </a:r>
          </a:p>
          <a:p>
            <a:pPr marL="285750" indent="-285750">
              <a:buFontTx/>
              <a:buChar char="-"/>
            </a:pPr>
            <a:r>
              <a:rPr lang="fr-FR" sz="2200" dirty="0" smtClean="0">
                <a:solidFill>
                  <a:schemeClr val="bg1"/>
                </a:solidFill>
              </a:rPr>
              <a:t>aller dans le sens</a:t>
            </a:r>
          </a:p>
          <a:p>
            <a:pPr marL="285750" indent="-285750">
              <a:buFontTx/>
              <a:buChar char="-"/>
            </a:pPr>
            <a:r>
              <a:rPr lang="fr-FR" sz="2200" dirty="0" smtClean="0">
                <a:solidFill>
                  <a:schemeClr val="bg1"/>
                </a:solidFill>
              </a:rPr>
              <a:t>partager l’opinion</a:t>
            </a:r>
          </a:p>
          <a:p>
            <a:pPr marL="285750" indent="-285750">
              <a:buFontTx/>
              <a:buChar char="-"/>
            </a:pPr>
            <a:r>
              <a:rPr lang="fr-FR" sz="2200" dirty="0" smtClean="0">
                <a:solidFill>
                  <a:schemeClr val="bg1"/>
                </a:solidFill>
              </a:rPr>
              <a:t>prolonger le propos</a:t>
            </a:r>
          </a:p>
          <a:p>
            <a:pPr marL="285750" indent="-285750">
              <a:buFontTx/>
              <a:buChar char="-"/>
            </a:pPr>
            <a:r>
              <a:rPr lang="fr-FR" sz="2200" dirty="0" smtClean="0">
                <a:solidFill>
                  <a:schemeClr val="bg1"/>
                </a:solidFill>
              </a:rPr>
              <a:t>rejoindre</a:t>
            </a:r>
          </a:p>
          <a:p>
            <a:pPr marL="285750" indent="-285750">
              <a:buFontTx/>
              <a:buChar char="-"/>
            </a:pPr>
            <a:r>
              <a:rPr lang="fr-FR" sz="2200" dirty="0" smtClean="0">
                <a:solidFill>
                  <a:schemeClr val="bg1"/>
                </a:solidFill>
              </a:rPr>
              <a:t>approuver</a:t>
            </a:r>
          </a:p>
          <a:p>
            <a:pPr marL="285750" indent="-285750">
              <a:buFontTx/>
              <a:buChar char="-"/>
            </a:pPr>
            <a:endParaRPr lang="fr-FR" sz="22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200" dirty="0" smtClean="0">
                <a:solidFill>
                  <a:schemeClr val="bg1"/>
                </a:solidFill>
              </a:rPr>
              <a:t>En effet</a:t>
            </a:r>
          </a:p>
          <a:p>
            <a:pPr marL="285750" indent="-285750">
              <a:buFontTx/>
              <a:buChar char="-"/>
            </a:pPr>
            <a:r>
              <a:rPr lang="fr-FR" sz="2200" dirty="0" smtClean="0">
                <a:solidFill>
                  <a:schemeClr val="bg1"/>
                </a:solidFill>
              </a:rPr>
              <a:t>Effectivement</a:t>
            </a:r>
          </a:p>
          <a:p>
            <a:pPr marL="285750" indent="-285750">
              <a:buFontTx/>
              <a:buChar char="-"/>
            </a:pPr>
            <a:r>
              <a:rPr lang="fr-FR" sz="2200" dirty="0" smtClean="0">
                <a:solidFill>
                  <a:schemeClr val="bg1"/>
                </a:solidFill>
              </a:rPr>
              <a:t>Tout à fait</a:t>
            </a:r>
          </a:p>
          <a:p>
            <a:pPr marL="285750" indent="-285750">
              <a:buFontTx/>
              <a:buChar char="-"/>
            </a:pPr>
            <a:r>
              <a:rPr lang="fr-FR" sz="2200" dirty="0" smtClean="0">
                <a:solidFill>
                  <a:schemeClr val="bg1"/>
                </a:solidFill>
              </a:rPr>
              <a:t>Sans aucun doute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756465" y="1743045"/>
            <a:ext cx="338753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solidFill>
                  <a:srgbClr val="FFFFFF"/>
                </a:solidFill>
              </a:rPr>
              <a:t>Exprimer son désaccord:</a:t>
            </a:r>
          </a:p>
          <a:p>
            <a:pPr marL="285750" indent="-285750">
              <a:buFontTx/>
              <a:buChar char="-"/>
            </a:pPr>
            <a:r>
              <a:rPr lang="fr-FR" sz="2200" dirty="0" smtClean="0">
                <a:solidFill>
                  <a:srgbClr val="FFFFFF"/>
                </a:solidFill>
              </a:rPr>
              <a:t>ne pas être d’accord</a:t>
            </a:r>
          </a:p>
          <a:p>
            <a:pPr marL="285750" indent="-285750">
              <a:buFontTx/>
              <a:buChar char="-"/>
            </a:pPr>
            <a:r>
              <a:rPr lang="fr-FR" sz="2200" dirty="0" smtClean="0">
                <a:solidFill>
                  <a:srgbClr val="FFFFFF"/>
                </a:solidFill>
              </a:rPr>
              <a:t>ne pas être de l’avis</a:t>
            </a:r>
          </a:p>
          <a:p>
            <a:pPr marL="285750" indent="-285750">
              <a:buFontTx/>
              <a:buChar char="-"/>
            </a:pPr>
            <a:r>
              <a:rPr lang="fr-FR" sz="2200" dirty="0" smtClean="0">
                <a:solidFill>
                  <a:srgbClr val="FFFFFF"/>
                </a:solidFill>
              </a:rPr>
              <a:t>ne pas partager l’avis </a:t>
            </a:r>
          </a:p>
          <a:p>
            <a:pPr marL="285750" indent="-285750">
              <a:buFontTx/>
              <a:buChar char="-"/>
            </a:pPr>
            <a:endParaRPr lang="fr-FR" sz="2200" dirty="0" smtClean="0">
              <a:solidFill>
                <a:srgbClr val="FFFFFF"/>
              </a:solidFill>
            </a:endParaRPr>
          </a:p>
          <a:p>
            <a:pPr marL="285750" indent="-285750">
              <a:buFontTx/>
              <a:buChar char="-"/>
            </a:pPr>
            <a:endParaRPr lang="fr-FR" sz="2200" dirty="0">
              <a:solidFill>
                <a:srgbClr val="FFFFFF"/>
              </a:solidFill>
            </a:endParaRPr>
          </a:p>
          <a:p>
            <a:pPr marL="285750" indent="-285750">
              <a:buFontTx/>
              <a:buChar char="-"/>
            </a:pPr>
            <a:endParaRPr lang="fr-FR" sz="2200" dirty="0" smtClean="0">
              <a:solidFill>
                <a:srgbClr val="FFFFFF"/>
              </a:solidFill>
            </a:endParaRPr>
          </a:p>
          <a:p>
            <a:pPr marL="285750" indent="-285750">
              <a:buFontTx/>
              <a:buChar char="-"/>
            </a:pPr>
            <a:endParaRPr lang="fr-FR" sz="2200" dirty="0">
              <a:solidFill>
                <a:srgbClr val="FFFFFF"/>
              </a:solidFill>
            </a:endParaRPr>
          </a:p>
          <a:p>
            <a:pPr marL="285750" indent="-285750">
              <a:buFontTx/>
              <a:buChar char="-"/>
            </a:pPr>
            <a:endParaRPr lang="fr-FR" sz="2200" dirty="0" smtClean="0">
              <a:solidFill>
                <a:srgbClr val="FFFFFF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200" dirty="0" smtClean="0">
                <a:solidFill>
                  <a:srgbClr val="FFFFFF"/>
                </a:solidFill>
              </a:rPr>
              <a:t>au contraire</a:t>
            </a:r>
          </a:p>
          <a:p>
            <a:pPr marL="285750" indent="-285750">
              <a:buFontTx/>
              <a:buChar char="-"/>
            </a:pPr>
            <a:r>
              <a:rPr lang="fr-FR" sz="2200" dirty="0" smtClean="0">
                <a:solidFill>
                  <a:srgbClr val="FFFFFF"/>
                </a:solidFill>
              </a:rPr>
              <a:t>à l’opposé</a:t>
            </a:r>
          </a:p>
          <a:p>
            <a:pPr marL="285750" indent="-285750">
              <a:buFontTx/>
              <a:buChar char="-"/>
            </a:pPr>
            <a:r>
              <a:rPr lang="fr-FR" sz="2200" dirty="0" smtClean="0">
                <a:solidFill>
                  <a:srgbClr val="FFFFFF"/>
                </a:solidFill>
              </a:rPr>
              <a:t>contrairement</a:t>
            </a:r>
          </a:p>
          <a:p>
            <a:pPr marL="285750" indent="-285750">
              <a:buFontTx/>
              <a:buChar char="-"/>
            </a:pPr>
            <a:r>
              <a:rPr lang="fr-FR" sz="2200" dirty="0" smtClean="0">
                <a:solidFill>
                  <a:srgbClr val="FFFFFF"/>
                </a:solidFill>
              </a:rPr>
              <a:t>pas du tout</a:t>
            </a:r>
          </a:p>
          <a:p>
            <a:pPr marL="285750" indent="-285750">
              <a:buFontTx/>
              <a:buChar char="-"/>
            </a:pPr>
            <a:r>
              <a:rPr lang="fr-FR" sz="2200" dirty="0" smtClean="0">
                <a:solidFill>
                  <a:srgbClr val="FFFFFF"/>
                </a:solidFill>
              </a:rPr>
              <a:t>absolument pas</a:t>
            </a:r>
            <a:endParaRPr lang="fr-FR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49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385" y="79468"/>
            <a:ext cx="8904953" cy="1417638"/>
          </a:xfrm>
        </p:spPr>
        <p:txBody>
          <a:bodyPr/>
          <a:lstStyle/>
          <a:p>
            <a:r>
              <a:rPr lang="fr-FR" dirty="0" err="1" smtClean="0"/>
              <a:t>AlphaGo</a:t>
            </a:r>
            <a:r>
              <a:rPr lang="fr-FR" dirty="0" smtClean="0"/>
              <a:t> VS l’homme (2016)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5175" y="1824907"/>
            <a:ext cx="7804018" cy="5033093"/>
          </a:xfrm>
        </p:spPr>
        <p:txBody>
          <a:bodyPr>
            <a:normAutofit/>
          </a:bodyPr>
          <a:lstStyle/>
          <a:p>
            <a:r>
              <a:rPr lang="fr-FR" sz="4000" dirty="0" smtClean="0"/>
              <a:t>Vocabulaire: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fr-FR" sz="4000" dirty="0" smtClean="0"/>
              <a:t>     Ancestral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fr-FR" sz="4000" dirty="0" smtClean="0"/>
              <a:t>     Quadrillé</a:t>
            </a:r>
          </a:p>
          <a:p>
            <a:pPr marL="0" indent="0">
              <a:spcBef>
                <a:spcPts val="800"/>
              </a:spcBef>
              <a:buNone/>
            </a:pPr>
            <a:endParaRPr lang="fr-FR" sz="4000" dirty="0" smtClean="0"/>
          </a:p>
          <a:p>
            <a:r>
              <a:rPr lang="fr-FR" sz="4000" dirty="0" smtClean="0"/>
              <a:t>Qu’est-ce qui rend le jeu de go si difficile pour la machine? 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783985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58332" y="79468"/>
            <a:ext cx="4894085" cy="1417638"/>
          </a:xfrm>
        </p:spPr>
        <p:txBody>
          <a:bodyPr/>
          <a:lstStyle/>
          <a:p>
            <a:r>
              <a:rPr lang="fr-FR" dirty="0" smtClean="0"/>
              <a:t>Les Google cars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735064"/>
            <a:ext cx="9144000" cy="5122935"/>
          </a:xfrm>
        </p:spPr>
        <p:txBody>
          <a:bodyPr>
            <a:normAutofit fontScale="92500"/>
          </a:bodyPr>
          <a:lstStyle/>
          <a:p>
            <a:r>
              <a:rPr lang="fr-FR" sz="3200" dirty="0" smtClean="0">
                <a:effectLst/>
              </a:rPr>
              <a:t>Technophile: Je </a:t>
            </a:r>
            <a:r>
              <a:rPr lang="fr-FR" sz="3200" dirty="0">
                <a:effectLst/>
              </a:rPr>
              <a:t>me doute que le technophobe </a:t>
            </a:r>
            <a:r>
              <a:rPr lang="is-IS" sz="3200" dirty="0" smtClean="0">
                <a:effectLst/>
              </a:rPr>
              <a:t>… (penser) </a:t>
            </a:r>
            <a:r>
              <a:rPr lang="fr-FR" sz="3200" dirty="0" smtClean="0">
                <a:effectLst/>
              </a:rPr>
              <a:t>que </a:t>
            </a:r>
            <a:r>
              <a:rPr lang="fr-FR" sz="3200" dirty="0">
                <a:effectLst/>
              </a:rPr>
              <a:t>cette </a:t>
            </a:r>
            <a:r>
              <a:rPr lang="fr-FR" sz="3200" dirty="0" smtClean="0">
                <a:effectLst/>
              </a:rPr>
              <a:t>invention</a:t>
            </a:r>
            <a:r>
              <a:rPr lang="is-IS" sz="3200" dirty="0" smtClean="0">
                <a:effectLst/>
              </a:rPr>
              <a:t>… (être) </a:t>
            </a:r>
            <a:r>
              <a:rPr lang="fr-FR" sz="3200" dirty="0" smtClean="0">
                <a:effectLst/>
              </a:rPr>
              <a:t>néfaste</a:t>
            </a:r>
            <a:r>
              <a:rPr lang="fr-FR" sz="3200" dirty="0">
                <a:effectLst/>
              </a:rPr>
              <a:t>. Mais aussitôt </a:t>
            </a:r>
            <a:r>
              <a:rPr lang="fr-FR" sz="3200" dirty="0" smtClean="0">
                <a:effectLst/>
              </a:rPr>
              <a:t>qu’elle</a:t>
            </a:r>
            <a:r>
              <a:rPr lang="is-IS" sz="3200" dirty="0" smtClean="0">
                <a:effectLst/>
              </a:rPr>
              <a:t>… (être mis en place)</a:t>
            </a:r>
            <a:r>
              <a:rPr lang="fr-FR" sz="3200" dirty="0" smtClean="0">
                <a:effectLst/>
              </a:rPr>
              <a:t>, </a:t>
            </a:r>
            <a:r>
              <a:rPr lang="fr-FR" sz="3200" dirty="0">
                <a:effectLst/>
              </a:rPr>
              <a:t>l’homme sera libérée de la contrainte de conduire.</a:t>
            </a:r>
          </a:p>
          <a:p>
            <a:r>
              <a:rPr lang="fr-FR" sz="3200" dirty="0" smtClean="0">
                <a:effectLst/>
              </a:rPr>
              <a:t>Technophobe: Il </a:t>
            </a:r>
            <a:r>
              <a:rPr lang="fr-FR" sz="3200" dirty="0">
                <a:effectLst/>
              </a:rPr>
              <a:t>se peut que dans </a:t>
            </a:r>
            <a:r>
              <a:rPr lang="fr-FR" sz="3200" dirty="0" smtClean="0">
                <a:effectLst/>
              </a:rPr>
              <a:t>vingt </a:t>
            </a:r>
            <a:r>
              <a:rPr lang="fr-FR" sz="3200" dirty="0">
                <a:effectLst/>
              </a:rPr>
              <a:t>ans toutes les voitures </a:t>
            </a:r>
            <a:r>
              <a:rPr lang="is-IS" sz="3200" dirty="0" smtClean="0">
                <a:effectLst/>
              </a:rPr>
              <a:t>… (être conduites) </a:t>
            </a:r>
            <a:r>
              <a:rPr lang="fr-FR" sz="3200" dirty="0" smtClean="0">
                <a:effectLst/>
              </a:rPr>
              <a:t>automatiquement</a:t>
            </a:r>
            <a:r>
              <a:rPr lang="fr-FR" sz="3200" dirty="0">
                <a:effectLst/>
              </a:rPr>
              <a:t> : je doute que dans </a:t>
            </a:r>
            <a:r>
              <a:rPr lang="fr-FR" sz="3200" dirty="0" smtClean="0">
                <a:effectLst/>
              </a:rPr>
              <a:t>quinze </a:t>
            </a:r>
            <a:r>
              <a:rPr lang="fr-FR" sz="3200" dirty="0">
                <a:effectLst/>
              </a:rPr>
              <a:t>ans les 780000 chauffeurs routiers aux Etats-Unis </a:t>
            </a:r>
            <a:r>
              <a:rPr lang="is-IS" sz="3200" dirty="0" smtClean="0">
                <a:effectLst/>
              </a:rPr>
              <a:t>… (devenir) </a:t>
            </a:r>
            <a:r>
              <a:rPr lang="fr-FR" sz="3200" dirty="0" smtClean="0">
                <a:effectLst/>
              </a:rPr>
              <a:t>tous </a:t>
            </a:r>
            <a:r>
              <a:rPr lang="fr-FR" sz="3200" dirty="0">
                <a:effectLst/>
              </a:rPr>
              <a:t>ingénieurs roboticiens. Qu’est-ce qu’ils feront alors ?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54256" cy="169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55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226" y="79468"/>
            <a:ext cx="4886326" cy="1417638"/>
          </a:xfrm>
        </p:spPr>
        <p:txBody>
          <a:bodyPr/>
          <a:lstStyle/>
          <a:p>
            <a:r>
              <a:rPr lang="fr-FR" dirty="0" smtClean="0"/>
              <a:t>Les robots-tueurs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5037" y="2082544"/>
            <a:ext cx="8918961" cy="4775455"/>
          </a:xfrm>
        </p:spPr>
        <p:txBody>
          <a:bodyPr>
            <a:normAutofit lnSpcReduction="10000"/>
          </a:bodyPr>
          <a:lstStyle/>
          <a:p>
            <a:r>
              <a:rPr lang="fr-FR" sz="3200" dirty="0">
                <a:effectLst/>
              </a:rPr>
              <a:t>Il semble que les USA </a:t>
            </a:r>
            <a:r>
              <a:rPr lang="is-IS" sz="3200" dirty="0" smtClean="0">
                <a:effectLst/>
              </a:rPr>
              <a:t>… (investir) </a:t>
            </a:r>
            <a:r>
              <a:rPr lang="fr-FR" sz="3200" dirty="0" smtClean="0">
                <a:effectLst/>
              </a:rPr>
              <a:t>l’année </a:t>
            </a:r>
            <a:r>
              <a:rPr lang="fr-FR" sz="3200" dirty="0">
                <a:effectLst/>
              </a:rPr>
              <a:t>dernière </a:t>
            </a:r>
            <a:r>
              <a:rPr lang="fr-FR" sz="3200" dirty="0" smtClean="0">
                <a:effectLst/>
              </a:rPr>
              <a:t>12 </a:t>
            </a:r>
            <a:r>
              <a:rPr lang="fr-FR" sz="3200" dirty="0">
                <a:effectLst/>
              </a:rPr>
              <a:t>milliards de dollars </a:t>
            </a:r>
            <a:r>
              <a:rPr lang="fr-FR" sz="3200" dirty="0" smtClean="0">
                <a:effectLst/>
              </a:rPr>
              <a:t>pour développer la robotique dans l’armée.</a:t>
            </a:r>
            <a:endParaRPr lang="fr-FR" sz="3200" dirty="0">
              <a:effectLst/>
            </a:endParaRPr>
          </a:p>
          <a:p>
            <a:r>
              <a:rPr lang="fr-FR" sz="3200" dirty="0" smtClean="0">
                <a:effectLst/>
              </a:rPr>
              <a:t>Le technophile: Il </a:t>
            </a:r>
            <a:r>
              <a:rPr lang="fr-FR" sz="3200" dirty="0">
                <a:effectLst/>
              </a:rPr>
              <a:t>me semble que </a:t>
            </a:r>
            <a:r>
              <a:rPr lang="fr-FR" sz="3200" dirty="0" smtClean="0">
                <a:effectLst/>
              </a:rPr>
              <a:t>c’</a:t>
            </a:r>
            <a:r>
              <a:rPr lang="is-IS" sz="3200" dirty="0" smtClean="0">
                <a:effectLst/>
              </a:rPr>
              <a:t>… (être)</a:t>
            </a:r>
            <a:r>
              <a:rPr lang="fr-FR" sz="3200" dirty="0" smtClean="0">
                <a:effectLst/>
              </a:rPr>
              <a:t> </a:t>
            </a:r>
            <a:r>
              <a:rPr lang="fr-FR" sz="3200" dirty="0">
                <a:effectLst/>
              </a:rPr>
              <a:t>une avancée décisive. Avec les robots-tueurs il n’y aura plus de pertes humaines !</a:t>
            </a:r>
          </a:p>
          <a:p>
            <a:r>
              <a:rPr lang="fr-FR" sz="3200" dirty="0" smtClean="0">
                <a:effectLst/>
              </a:rPr>
              <a:t>Le technophobe: Admettons </a:t>
            </a:r>
            <a:r>
              <a:rPr lang="fr-FR" sz="3200" dirty="0">
                <a:effectLst/>
              </a:rPr>
              <a:t>qu’un </a:t>
            </a:r>
            <a:r>
              <a:rPr lang="fr-FR" sz="3200" dirty="0" smtClean="0">
                <a:effectLst/>
              </a:rPr>
              <a:t>homme</a:t>
            </a:r>
            <a:r>
              <a:rPr lang="is-IS" sz="3200" dirty="0" smtClean="0">
                <a:effectLst/>
              </a:rPr>
              <a:t>… (mourir) </a:t>
            </a:r>
            <a:r>
              <a:rPr lang="fr-FR" sz="3200" dirty="0" smtClean="0">
                <a:effectLst/>
              </a:rPr>
              <a:t>à </a:t>
            </a:r>
            <a:r>
              <a:rPr lang="fr-FR" sz="3200" dirty="0">
                <a:effectLst/>
              </a:rPr>
              <a:t>cause d’un robot. Qui sera responsable ? 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492" y="0"/>
            <a:ext cx="3129507" cy="208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55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449" y="79468"/>
            <a:ext cx="5514052" cy="1417638"/>
          </a:xfrm>
        </p:spPr>
        <p:txBody>
          <a:bodyPr/>
          <a:lstStyle/>
          <a:p>
            <a:r>
              <a:rPr lang="fr-FR" dirty="0" smtClean="0"/>
              <a:t>Les robots humanoïdes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449" y="2024257"/>
            <a:ext cx="8869692" cy="4706000"/>
          </a:xfrm>
        </p:spPr>
        <p:txBody>
          <a:bodyPr>
            <a:normAutofit lnSpcReduction="10000"/>
          </a:bodyPr>
          <a:lstStyle/>
          <a:p>
            <a:r>
              <a:rPr lang="fr-FR" sz="2800" dirty="0" smtClean="0">
                <a:effectLst/>
              </a:rPr>
              <a:t>Le technophile: Je </a:t>
            </a:r>
            <a:r>
              <a:rPr lang="fr-FR" sz="2800" dirty="0">
                <a:effectLst/>
              </a:rPr>
              <a:t>crois que ces </a:t>
            </a:r>
            <a:r>
              <a:rPr lang="fr-FR" sz="2800" dirty="0" smtClean="0">
                <a:effectLst/>
              </a:rPr>
              <a:t>robots</a:t>
            </a:r>
            <a:r>
              <a:rPr lang="is-IS" sz="2800" dirty="0" smtClean="0">
                <a:effectLst/>
              </a:rPr>
              <a:t>… (être) </a:t>
            </a:r>
            <a:r>
              <a:rPr lang="fr-FR" sz="2800" dirty="0" smtClean="0">
                <a:effectLst/>
              </a:rPr>
              <a:t>une </a:t>
            </a:r>
            <a:r>
              <a:rPr lang="fr-FR" sz="2800" dirty="0">
                <a:effectLst/>
              </a:rPr>
              <a:t>chance pour l’humanité. Le fait est que beaucoup de personnes </a:t>
            </a:r>
            <a:r>
              <a:rPr lang="is-IS" sz="2800" dirty="0" smtClean="0">
                <a:effectLst/>
              </a:rPr>
              <a:t>… (souffrir) de la solitude.</a:t>
            </a:r>
            <a:r>
              <a:rPr lang="fr-FR" sz="2800" dirty="0" smtClean="0">
                <a:effectLst/>
              </a:rPr>
              <a:t> </a:t>
            </a:r>
            <a:r>
              <a:rPr lang="fr-FR" sz="2800" dirty="0">
                <a:effectLst/>
              </a:rPr>
              <a:t>L</a:t>
            </a:r>
            <a:r>
              <a:rPr lang="fr-FR" sz="2800" dirty="0" smtClean="0">
                <a:effectLst/>
              </a:rPr>
              <a:t>es </a:t>
            </a:r>
            <a:r>
              <a:rPr lang="fr-FR" sz="2800" dirty="0">
                <a:effectLst/>
              </a:rPr>
              <a:t>robots permettront de combler ce vide.</a:t>
            </a:r>
          </a:p>
          <a:p>
            <a:r>
              <a:rPr lang="fr-FR" sz="2800" dirty="0" smtClean="0">
                <a:effectLst/>
              </a:rPr>
              <a:t>Le technophobe: Je </a:t>
            </a:r>
            <a:r>
              <a:rPr lang="fr-FR" sz="2800" dirty="0">
                <a:effectLst/>
              </a:rPr>
              <a:t>ne crois pas que ces robots nous </a:t>
            </a:r>
            <a:r>
              <a:rPr lang="is-IS" sz="2800" dirty="0" smtClean="0">
                <a:effectLst/>
              </a:rPr>
              <a:t>… (être </a:t>
            </a:r>
            <a:r>
              <a:rPr lang="fr-FR" sz="2800" dirty="0" smtClean="0">
                <a:effectLst/>
              </a:rPr>
              <a:t>utiles). </a:t>
            </a:r>
            <a:r>
              <a:rPr lang="fr-FR" sz="2800" dirty="0">
                <a:effectLst/>
              </a:rPr>
              <a:t>Le fait que de nombreuses personnes </a:t>
            </a:r>
            <a:r>
              <a:rPr lang="is-IS" sz="2800" dirty="0" smtClean="0">
                <a:effectLst/>
              </a:rPr>
              <a:t>… (être)</a:t>
            </a:r>
            <a:r>
              <a:rPr lang="fr-FR" sz="2800" dirty="0" smtClean="0">
                <a:effectLst/>
              </a:rPr>
              <a:t> </a:t>
            </a:r>
            <a:r>
              <a:rPr lang="fr-FR" sz="2800" dirty="0">
                <a:effectLst/>
              </a:rPr>
              <a:t>seules ne doit pas les </a:t>
            </a:r>
            <a:r>
              <a:rPr lang="fr-FR" sz="2800" dirty="0" smtClean="0">
                <a:effectLst/>
              </a:rPr>
              <a:t>obliger </a:t>
            </a:r>
            <a:r>
              <a:rPr lang="fr-FR" sz="2800" dirty="0">
                <a:effectLst/>
              </a:rPr>
              <a:t>à parler avec des robots. </a:t>
            </a:r>
            <a:r>
              <a:rPr lang="fr-FR" sz="2800" dirty="0" smtClean="0">
                <a:effectLst/>
              </a:rPr>
              <a:t>Je crains </a:t>
            </a:r>
            <a:r>
              <a:rPr lang="fr-FR" sz="2800" dirty="0">
                <a:effectLst/>
              </a:rPr>
              <a:t>que ces hommes et ces femmes </a:t>
            </a:r>
            <a:r>
              <a:rPr lang="is-IS" sz="2800" dirty="0" smtClean="0">
                <a:effectLst/>
              </a:rPr>
              <a:t>… (finir)</a:t>
            </a:r>
            <a:r>
              <a:rPr lang="fr-FR" sz="2800" dirty="0" smtClean="0">
                <a:effectLst/>
              </a:rPr>
              <a:t> </a:t>
            </a:r>
            <a:r>
              <a:rPr lang="fr-FR" sz="2800" dirty="0">
                <a:effectLst/>
              </a:rPr>
              <a:t>par développer une pensée animiste et fétichiste qui les coupe encore plus des relations sociales.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082" y="0"/>
            <a:ext cx="3041917" cy="202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5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9468"/>
            <a:ext cx="9144000" cy="1417638"/>
          </a:xfrm>
        </p:spPr>
        <p:txBody>
          <a:bodyPr/>
          <a:lstStyle/>
          <a:p>
            <a:r>
              <a:rPr lang="fr-FR" dirty="0" smtClean="0"/>
              <a:t>#</a:t>
            </a:r>
            <a:r>
              <a:rPr lang="fr-FR" dirty="0" err="1" smtClean="0"/>
              <a:t>DataFlash</a:t>
            </a:r>
            <a:r>
              <a:rPr lang="fr-FR" dirty="0" smtClean="0"/>
              <a:t>: le </a:t>
            </a:r>
            <a:r>
              <a:rPr lang="fr-FR" dirty="0" err="1" smtClean="0"/>
              <a:t>transhumanisme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803788"/>
            <a:ext cx="9144000" cy="5054212"/>
          </a:xfrm>
        </p:spPr>
        <p:txBody>
          <a:bodyPr>
            <a:normAutofit/>
          </a:bodyPr>
          <a:lstStyle/>
          <a:p>
            <a:r>
              <a:rPr lang="fr-FR" sz="3600" dirty="0" smtClean="0"/>
              <a:t>Quel est l’objectif du </a:t>
            </a:r>
            <a:r>
              <a:rPr lang="fr-FR" sz="3600" dirty="0" err="1" smtClean="0"/>
              <a:t>transhumanisme</a:t>
            </a:r>
            <a:r>
              <a:rPr lang="fr-FR" sz="3600" dirty="0" smtClean="0"/>
              <a:t>?</a:t>
            </a:r>
          </a:p>
          <a:p>
            <a:r>
              <a:rPr lang="fr-FR" sz="3600" dirty="0" smtClean="0"/>
              <a:t>Quels sont les acteurs principaux de ce courant de pensée?</a:t>
            </a:r>
          </a:p>
          <a:p>
            <a:r>
              <a:rPr lang="fr-FR" sz="3600" dirty="0" smtClean="0"/>
              <a:t>Quelles applications technologiques le </a:t>
            </a:r>
            <a:r>
              <a:rPr lang="fr-FR" sz="3600" dirty="0" err="1" smtClean="0"/>
              <a:t>transhumanisme</a:t>
            </a:r>
            <a:r>
              <a:rPr lang="fr-FR" sz="3600" dirty="0" smtClean="0"/>
              <a:t> </a:t>
            </a:r>
            <a:r>
              <a:rPr lang="fr-FR" sz="3600" dirty="0" err="1" smtClean="0"/>
              <a:t>prévoit-il</a:t>
            </a:r>
            <a:r>
              <a:rPr lang="fr-FR" sz="3600" dirty="0" smtClean="0"/>
              <a:t>?</a:t>
            </a:r>
          </a:p>
          <a:p>
            <a:r>
              <a:rPr lang="fr-FR" sz="3600" dirty="0" smtClean="0"/>
              <a:t>Vocabulaire: fontaine de jouvence, prouesse, fusionner, méninges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861786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9606" y="1"/>
            <a:ext cx="5342972" cy="1641477"/>
          </a:xfrm>
        </p:spPr>
        <p:txBody>
          <a:bodyPr/>
          <a:lstStyle/>
          <a:p>
            <a:r>
              <a:rPr lang="fr-FR" sz="4400" dirty="0" smtClean="0"/>
              <a:t>Le </a:t>
            </a:r>
            <a:r>
              <a:rPr lang="fr-FR" sz="4400" dirty="0" err="1" smtClean="0"/>
              <a:t>transhumanisme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764262"/>
            <a:ext cx="9036338" cy="4936796"/>
          </a:xfrm>
        </p:spPr>
        <p:txBody>
          <a:bodyPr>
            <a:normAutofit fontScale="92500"/>
          </a:bodyPr>
          <a:lstStyle/>
          <a:p>
            <a:r>
              <a:rPr lang="fr-FR" sz="3600" dirty="0">
                <a:effectLst/>
              </a:rPr>
              <a:t>Le </a:t>
            </a:r>
            <a:r>
              <a:rPr lang="fr-FR" sz="3600" dirty="0" err="1">
                <a:effectLst/>
              </a:rPr>
              <a:t>transhumanisme</a:t>
            </a:r>
            <a:r>
              <a:rPr lang="fr-FR" sz="3600" dirty="0">
                <a:effectLst/>
              </a:rPr>
              <a:t> est un mouvement culturel et intellectuel international prônant l'usage des sciences et des techniques pour que les caractéristiques physiques et mentales des êtres humains </a:t>
            </a:r>
            <a:r>
              <a:rPr lang="is-IS" sz="3600" dirty="0" smtClean="0">
                <a:effectLst/>
              </a:rPr>
              <a:t>… (être améliorées)</a:t>
            </a:r>
            <a:r>
              <a:rPr lang="fr-FR" sz="3600" dirty="0" smtClean="0">
                <a:effectLst/>
              </a:rPr>
              <a:t>. </a:t>
            </a:r>
            <a:r>
              <a:rPr lang="fr-FR" sz="3600" dirty="0">
                <a:effectLst/>
              </a:rPr>
              <a:t>Le </a:t>
            </a:r>
            <a:r>
              <a:rPr lang="fr-FR" sz="3600" dirty="0" err="1">
                <a:effectLst/>
              </a:rPr>
              <a:t>transhumanisme</a:t>
            </a:r>
            <a:r>
              <a:rPr lang="fr-FR" sz="3600" dirty="0">
                <a:effectLst/>
              </a:rPr>
              <a:t> trouve que certains aspects de la condition humaine tels que le handicap, la souffrance, la maladie, le vieillissement ou la mort subie </a:t>
            </a:r>
            <a:r>
              <a:rPr lang="is-IS" sz="3600" dirty="0" smtClean="0">
                <a:effectLst/>
              </a:rPr>
              <a:t>… (être)</a:t>
            </a:r>
            <a:r>
              <a:rPr lang="fr-FR" sz="3600" dirty="0" smtClean="0">
                <a:effectLst/>
              </a:rPr>
              <a:t> </a:t>
            </a:r>
            <a:r>
              <a:rPr lang="fr-FR" sz="3600" dirty="0">
                <a:effectLst/>
              </a:rPr>
              <a:t>inutiles et indésirables</a:t>
            </a:r>
            <a:r>
              <a:rPr lang="fr-FR" sz="3600" dirty="0" smtClean="0">
                <a:effectLst/>
              </a:rPr>
              <a:t>.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49606" cy="16496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578" y="1"/>
            <a:ext cx="2151422" cy="152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49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9606" y="1"/>
            <a:ext cx="5342972" cy="1641477"/>
          </a:xfrm>
        </p:spPr>
        <p:txBody>
          <a:bodyPr/>
          <a:lstStyle/>
          <a:p>
            <a:r>
              <a:rPr lang="fr-FR" sz="4400" dirty="0" smtClean="0"/>
              <a:t>Le </a:t>
            </a:r>
            <a:r>
              <a:rPr lang="fr-FR" sz="4400" dirty="0" err="1" smtClean="0"/>
              <a:t>transhumanisme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764262"/>
            <a:ext cx="9036338" cy="4936796"/>
          </a:xfrm>
        </p:spPr>
        <p:txBody>
          <a:bodyPr>
            <a:normAutofit lnSpcReduction="10000"/>
          </a:bodyPr>
          <a:lstStyle/>
          <a:p>
            <a:r>
              <a:rPr lang="fr-FR" sz="3200" dirty="0" smtClean="0">
                <a:effectLst/>
              </a:rPr>
              <a:t>Pour Ray </a:t>
            </a:r>
            <a:r>
              <a:rPr lang="fr-FR" sz="3200" dirty="0" err="1" smtClean="0">
                <a:effectLst/>
              </a:rPr>
              <a:t>Kurzweil</a:t>
            </a:r>
            <a:r>
              <a:rPr lang="fr-FR" sz="3200" dirty="0" smtClean="0">
                <a:effectLst/>
              </a:rPr>
              <a:t>, chef de file des </a:t>
            </a:r>
            <a:r>
              <a:rPr lang="fr-FR" sz="3200" dirty="0" err="1" smtClean="0">
                <a:effectLst/>
              </a:rPr>
              <a:t>transhumanistes</a:t>
            </a:r>
            <a:r>
              <a:rPr lang="fr-FR" sz="3200" dirty="0" smtClean="0">
                <a:effectLst/>
              </a:rPr>
              <a:t> et directeur de l’ingénierie chez Google, il est certain que l’homme</a:t>
            </a:r>
            <a:r>
              <a:rPr lang="is-IS" sz="3200" dirty="0" smtClean="0">
                <a:effectLst/>
              </a:rPr>
              <a:t>… (pouvoir)</a:t>
            </a:r>
            <a:r>
              <a:rPr lang="fr-FR" sz="3200" dirty="0" smtClean="0">
                <a:effectLst/>
              </a:rPr>
              <a:t> vaincre la mort. Il espère qu’il y </a:t>
            </a:r>
            <a:r>
              <a:rPr lang="is-IS" sz="3200" dirty="0" smtClean="0">
                <a:effectLst/>
              </a:rPr>
              <a:t>… (parvenir)</a:t>
            </a:r>
            <a:r>
              <a:rPr lang="fr-FR" sz="3200" dirty="0" smtClean="0">
                <a:effectLst/>
              </a:rPr>
              <a:t> en s’implantant des </a:t>
            </a:r>
            <a:r>
              <a:rPr lang="fr-FR" sz="3200" dirty="0" err="1" smtClean="0">
                <a:effectLst/>
              </a:rPr>
              <a:t>nanorobots</a:t>
            </a:r>
            <a:r>
              <a:rPr lang="fr-FR" sz="3200" dirty="0" smtClean="0">
                <a:effectLst/>
              </a:rPr>
              <a:t> dans le corps. Après que Google </a:t>
            </a:r>
            <a:r>
              <a:rPr lang="is-IS" sz="3200" dirty="0" smtClean="0">
                <a:effectLst/>
              </a:rPr>
              <a:t>… (recruter)</a:t>
            </a:r>
            <a:r>
              <a:rPr lang="fr-FR" sz="3200" dirty="0" smtClean="0">
                <a:effectLst/>
              </a:rPr>
              <a:t>Ray </a:t>
            </a:r>
            <a:r>
              <a:rPr lang="fr-FR" sz="3200" dirty="0" err="1" smtClean="0">
                <a:effectLst/>
              </a:rPr>
              <a:t>Kurzweil</a:t>
            </a:r>
            <a:r>
              <a:rPr lang="fr-FR" sz="3200" dirty="0" smtClean="0">
                <a:effectLst/>
              </a:rPr>
              <a:t> en 2012, la firme a fondé une société, </a:t>
            </a:r>
            <a:r>
              <a:rPr lang="fr-FR" sz="3200" dirty="0" err="1" smtClean="0">
                <a:effectLst/>
              </a:rPr>
              <a:t>Calico</a:t>
            </a:r>
            <a:r>
              <a:rPr lang="fr-FR" sz="3200" dirty="0" smtClean="0">
                <a:effectLst/>
              </a:rPr>
              <a:t>, chargée de lutter contre le vieillissement et à terme de « tuer la mort ».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49606" cy="16496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578" y="1"/>
            <a:ext cx="2151422" cy="152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0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9606" y="1"/>
            <a:ext cx="5342972" cy="1641477"/>
          </a:xfrm>
        </p:spPr>
        <p:txBody>
          <a:bodyPr/>
          <a:lstStyle/>
          <a:p>
            <a:r>
              <a:rPr lang="fr-FR" sz="4400" dirty="0" smtClean="0"/>
              <a:t>Le </a:t>
            </a:r>
            <a:r>
              <a:rPr lang="fr-FR" sz="4400" dirty="0" err="1" smtClean="0"/>
              <a:t>transhumanisme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764262"/>
            <a:ext cx="9036338" cy="4936796"/>
          </a:xfrm>
        </p:spPr>
        <p:txBody>
          <a:bodyPr>
            <a:normAutofit/>
          </a:bodyPr>
          <a:lstStyle/>
          <a:p>
            <a:r>
              <a:rPr lang="fr-FR" sz="4000" dirty="0" smtClean="0">
                <a:effectLst/>
              </a:rPr>
              <a:t>Pour </a:t>
            </a:r>
            <a:r>
              <a:rPr lang="fr-FR" sz="4000" dirty="0">
                <a:effectLst/>
              </a:rPr>
              <a:t>le technophobe, il est peu probable que l’homme </a:t>
            </a:r>
            <a:r>
              <a:rPr lang="is-IS" sz="4000" dirty="0" smtClean="0">
                <a:effectLst/>
              </a:rPr>
              <a:t>… (être capable)</a:t>
            </a:r>
            <a:r>
              <a:rPr lang="fr-FR" sz="4000" dirty="0" smtClean="0">
                <a:effectLst/>
              </a:rPr>
              <a:t> </a:t>
            </a:r>
            <a:r>
              <a:rPr lang="fr-FR" sz="4000" dirty="0">
                <a:effectLst/>
              </a:rPr>
              <a:t>un jour de tuer la mort. Il trouve absurde qu’on </a:t>
            </a:r>
            <a:r>
              <a:rPr lang="is-IS" sz="4000" dirty="0" smtClean="0">
                <a:effectLst/>
              </a:rPr>
              <a:t>… (pouvoir) </a:t>
            </a:r>
            <a:r>
              <a:rPr lang="fr-FR" sz="4000" dirty="0" smtClean="0">
                <a:effectLst/>
              </a:rPr>
              <a:t>nourrir </a:t>
            </a:r>
            <a:r>
              <a:rPr lang="fr-FR" sz="4000" dirty="0">
                <a:effectLst/>
              </a:rPr>
              <a:t>cette croyance. Il n’y a pas un seul être </a:t>
            </a:r>
            <a:r>
              <a:rPr lang="fr-FR" sz="4000" dirty="0" smtClean="0">
                <a:effectLst/>
              </a:rPr>
              <a:t>humain qui</a:t>
            </a:r>
            <a:r>
              <a:rPr lang="is-IS" sz="4000" dirty="0" smtClean="0">
                <a:effectLst/>
              </a:rPr>
              <a:t>… (être en mesure) </a:t>
            </a:r>
            <a:r>
              <a:rPr lang="fr-FR" sz="4000" dirty="0" smtClean="0">
                <a:effectLst/>
              </a:rPr>
              <a:t>de </a:t>
            </a:r>
            <a:r>
              <a:rPr lang="fr-FR" sz="4000" dirty="0">
                <a:effectLst/>
              </a:rPr>
              <a:t>s’y soustraire.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49606" cy="16496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578" y="1"/>
            <a:ext cx="2151422" cy="152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05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450</TotalTime>
  <Words>870</Words>
  <Application>Microsoft Macintosh PowerPoint</Application>
  <PresentationFormat>Présentation à l'écran (4:3)</PresentationFormat>
  <Paragraphs>117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Habitat</vt:lpstr>
      <vt:lpstr>Séance 9 – B2+</vt:lpstr>
      <vt:lpstr>AlphaGo VS l’homme (2016)</vt:lpstr>
      <vt:lpstr>Les Google cars</vt:lpstr>
      <vt:lpstr>Les robots-tueurs</vt:lpstr>
      <vt:lpstr>Les robots humanoïdes</vt:lpstr>
      <vt:lpstr>#DataFlash: le transhumanisme</vt:lpstr>
      <vt:lpstr>Le transhumanisme</vt:lpstr>
      <vt:lpstr>Le transhumanisme</vt:lpstr>
      <vt:lpstr>Le transhumanisme</vt:lpstr>
      <vt:lpstr>L’emploi du subjonctif</vt:lpstr>
      <vt:lpstr>L’emploi du subjonctif</vt:lpstr>
      <vt:lpstr>L’emploi du subjonctif</vt:lpstr>
      <vt:lpstr>L’indicatif et le subjonctif: difficultés</vt:lpstr>
      <vt:lpstr>Alain Damasio Questionnaire</vt:lpstr>
      <vt:lpstr>Alain Damasio  (SyFantasy, 2013)</vt:lpstr>
      <vt:lpstr>Le registre courant</vt:lpstr>
      <vt:lpstr>Présentation PowerPoint</vt:lpstr>
      <vt:lpstr>Expressions à utiliser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Séance 9 – C1</dc:title>
  <dc:creator>Jean-Marc Baud</dc:creator>
  <cp:lastModifiedBy>Jean-Marc Baud</cp:lastModifiedBy>
  <cp:revision>58</cp:revision>
  <dcterms:created xsi:type="dcterms:W3CDTF">2016-03-27T13:54:26Z</dcterms:created>
  <dcterms:modified xsi:type="dcterms:W3CDTF">2017-11-30T10:20:09Z</dcterms:modified>
</cp:coreProperties>
</file>