
<file path=[Content_Types].xml><?xml version="1.0" encoding="utf-8"?>
<Types xmlns="http://schemas.openxmlformats.org/package/2006/content-types">
  <Default Extension="xml" ContentType="application/xml"/>
  <Default Extension="jpeg" ContentType="image/jpeg"/>
  <Default Extension="jpg" ContentType="image/jpeg"/>
  <Default Extension="mp3" ContentType="audio/unknown"/>
  <Default Extension="mp4" ContentType="video/unknown"/>
  <Default Extension="rels" ContentType="application/vnd.openxmlformats-package.relationships+xml"/>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9" r:id="rId3"/>
    <p:sldId id="286" r:id="rId4"/>
    <p:sldId id="282" r:id="rId5"/>
    <p:sldId id="283" r:id="rId6"/>
    <p:sldId id="284" r:id="rId7"/>
    <p:sldId id="285" r:id="rId8"/>
    <p:sldId id="287" r:id="rId9"/>
    <p:sldId id="288" r:id="rId10"/>
    <p:sldId id="289" r:id="rId11"/>
    <p:sldId id="294" r:id="rId12"/>
    <p:sldId id="270" r:id="rId13"/>
    <p:sldId id="292" r:id="rId14"/>
    <p:sldId id="271" r:id="rId15"/>
    <p:sldId id="272" r:id="rId16"/>
    <p:sldId id="273" r:id="rId17"/>
    <p:sldId id="295" r:id="rId18"/>
    <p:sldId id="296" r:id="rId19"/>
    <p:sldId id="277" r:id="rId20"/>
    <p:sldId id="276" r:id="rId21"/>
    <p:sldId id="290" r:id="rId22"/>
    <p:sldId id="291" r:id="rId23"/>
    <p:sldId id="29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0" d="100"/>
          <a:sy n="80" d="100"/>
        </p:scale>
        <p:origin x="-173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776472"/>
            <a:ext cx="7196328" cy="1470025"/>
          </a:xfrm>
        </p:spPr>
        <p:txBody>
          <a:bodyPr vert="horz" lIns="91440" tIns="45720" rIns="91440" bIns="45720" rtlCol="0" anchor="b" anchorCtr="0">
            <a:noAutofit/>
          </a:bodyPr>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fr-FR" smtClean="0"/>
              <a:t>Cliquez et modifiez le titre</a:t>
            </a:r>
            <a:endParaRPr/>
          </a:p>
        </p:txBody>
      </p:sp>
      <p:sp>
        <p:nvSpPr>
          <p:cNvPr id="3" name="Subtitle 2"/>
          <p:cNvSpPr>
            <a:spLocks noGrp="1"/>
          </p:cNvSpPr>
          <p:nvPr>
            <p:ph type="subTitle" idx="1"/>
          </p:nvPr>
        </p:nvSpPr>
        <p:spPr>
          <a:xfrm>
            <a:off x="493776" y="5257800"/>
            <a:ext cx="7196328" cy="987552"/>
          </a:xfrm>
        </p:spPr>
        <p:txBody>
          <a:bodyPr vert="horz" lIns="91440" tIns="45720" rIns="91440" bIns="45720" rtlCol="0" anchor="t" anchorCtr="0">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4" name="Date Placeholder 3"/>
          <p:cNvSpPr>
            <a:spLocks noGrp="1"/>
          </p:cNvSpPr>
          <p:nvPr>
            <p:ph type="dt" sz="half" idx="10"/>
          </p:nvPr>
        </p:nvSpPr>
        <p:spPr/>
        <p:txBody>
          <a:bodyPr/>
          <a:lstStyle/>
          <a:p>
            <a:fld id="{B7C3F878-F5E8-489B-AC8A-64F2A7E22C28}" type="datetimeFigureOut">
              <a:rPr lang="en-US" smtClean="0"/>
              <a:pPr/>
              <a:t>12/10/17</a:t>
            </a:fld>
            <a:endParaRPr lang="en-US"/>
          </a:p>
        </p:txBody>
      </p:sp>
      <p:sp>
        <p:nvSpPr>
          <p:cNvPr id="5" name="Footer Placeholder 4"/>
          <p:cNvSpPr>
            <a:spLocks noGrp="1"/>
          </p:cNvSpPr>
          <p:nvPr>
            <p:ph type="ftr" sz="quarter" idx="11"/>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4267200"/>
            <a:ext cx="7612063" cy="1100138"/>
          </a:xfrm>
        </p:spPr>
        <p:txBody>
          <a:bodyPr anchor="b"/>
          <a:lstStyle>
            <a:lvl1pPr algn="ctr">
              <a:defRPr sz="4400" b="0">
                <a:solidFill>
                  <a:schemeClr val="bg1"/>
                </a:solidFill>
                <a:effectLst>
                  <a:outerShdw blurRad="63500" dist="50800" dir="2700000" algn="tl" rotWithShape="0">
                    <a:prstClr val="black">
                      <a:alpha val="50000"/>
                    </a:prstClr>
                  </a:outerShdw>
                </a:effectLst>
              </a:defRPr>
            </a:lvl1pPr>
          </a:lstStyle>
          <a:p>
            <a:r>
              <a:rPr lang="fr-FR" smtClean="0"/>
              <a:t>Cliquez et modifiez le titre</a:t>
            </a:r>
            <a:endParaRPr/>
          </a:p>
        </p:txBody>
      </p:sp>
      <p:sp>
        <p:nvSpPr>
          <p:cNvPr id="3" name="Picture Placeholder 2"/>
          <p:cNvSpPr>
            <a:spLocks noGrp="1"/>
          </p:cNvSpPr>
          <p:nvPr>
            <p:ph type="pic" idx="1"/>
          </p:nvPr>
        </p:nvSpPr>
        <p:spPr>
          <a:xfrm rot="21414040">
            <a:off x="1779080" y="450465"/>
            <a:ext cx="5486400" cy="3626214"/>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None/>
              <a:defRPr sz="1800" kern="1200">
                <a:solidFill>
                  <a:schemeClr val="bg1"/>
                </a:solidFill>
                <a:effectLst>
                  <a:outerShdw blurRad="63500" dist="50800" dir="2700000" algn="tl" rotWithShape="0">
                    <a:prstClr val="black">
                      <a:alpha val="5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4" name="Text Placeholder 3"/>
          <p:cNvSpPr>
            <a:spLocks noGrp="1"/>
          </p:cNvSpPr>
          <p:nvPr>
            <p:ph type="body" sz="half" idx="2"/>
          </p:nvPr>
        </p:nvSpPr>
        <p:spPr>
          <a:xfrm>
            <a:off x="765175" y="5443538"/>
            <a:ext cx="7612063" cy="804862"/>
          </a:xfrm>
        </p:spPr>
        <p:txBody>
          <a:bodyPr>
            <a:normAutofit/>
          </a:bodyPr>
          <a:lstStyle>
            <a:lvl1pPr marL="0" indent="0" algn="ctr">
              <a:spcBef>
                <a:spcPts val="300"/>
              </a:spcBef>
              <a:buNone/>
              <a:defRPr sz="1800">
                <a:effectLst>
                  <a:outerShdw blurRad="63500" dist="50800" dir="2700000" algn="tl" rotWithShape="0">
                    <a:prstClr val="black">
                      <a:alpha val="50000"/>
                    </a:prst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B7C3F878-F5E8-489B-AC8A-64F2A7E22C28}" type="datetimeFigureOut">
              <a:rPr lang="en-US" smtClean="0"/>
              <a:pPr/>
              <a:t>12/10/17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images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fr-FR" smtClean="0"/>
              <a:t>Cliquez et modifiez le titre</a:t>
            </a:r>
            <a:endParaRPr/>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B7C3F878-F5E8-489B-AC8A-64F2A7E22C28}" type="datetimeFigureOut">
              <a:rPr lang="en-US" smtClean="0"/>
              <a:pPr/>
              <a:t>12/10/17</a:t>
            </a:fld>
            <a:endParaRPr lang="en-US" dirty="0"/>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dirty="0"/>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651FC063-5EA9-49AF-AFAF-D68C9E82B23B}" type="slidenum">
              <a:rPr lang="en-US" smtClean="0"/>
              <a:pPr/>
              <a:t>‹#›</a:t>
            </a:fld>
            <a:endParaRPr lang="en-US" dirty="0"/>
          </a:p>
        </p:txBody>
      </p:sp>
      <p:sp>
        <p:nvSpPr>
          <p:cNvPr id="9" name="Picture Placeholder 7"/>
          <p:cNvSpPr>
            <a:spLocks noGrp="1"/>
          </p:cNvSpPr>
          <p:nvPr>
            <p:ph type="pic" sz="quarter" idx="14"/>
          </p:nvPr>
        </p:nvSpPr>
        <p:spPr>
          <a:xfrm rot="307655">
            <a:off x="4082874" y="3187732"/>
            <a:ext cx="4141140" cy="2881378"/>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fr-FR" smtClean="0"/>
              <a:t>Faire glisser l'image vers l'espace réservé ou cliquer sur l'icône pour l'ajouter</a:t>
            </a:r>
            <a:endParaRPr/>
          </a:p>
        </p:txBody>
      </p:sp>
      <p:sp>
        <p:nvSpPr>
          <p:cNvPr id="8" name="Picture Placeholder 7"/>
          <p:cNvSpPr>
            <a:spLocks noGrp="1"/>
          </p:cNvSpPr>
          <p:nvPr>
            <p:ph type="pic" sz="quarter" idx="13"/>
          </p:nvPr>
        </p:nvSpPr>
        <p:spPr>
          <a:xfrm rot="21414752">
            <a:off x="4623469" y="338031"/>
            <a:ext cx="4141140" cy="2881378"/>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fr-FR" smtClean="0"/>
              <a:t>Faire glisser l'image vers l'espace réservé ou cliquer sur l'icône pour l'ajouter</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B7C3F878-F5E8-489B-AC8A-64F2A7E22C28}" type="datetimeFigureOut">
              <a:rPr lang="en-US" smtClean="0"/>
              <a:pPr/>
              <a:t>12/10/17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457200"/>
            <a:ext cx="1497106" cy="5810250"/>
          </a:xfrm>
        </p:spPr>
        <p:txBody>
          <a:bodyPr vert="eaVert"/>
          <a:lstStyle/>
          <a:p>
            <a:r>
              <a:rPr lang="fr-FR" smtClean="0"/>
              <a:t>Cliquez et modifiez le titre</a:t>
            </a:r>
            <a:endParaRPr/>
          </a:p>
        </p:txBody>
      </p:sp>
      <p:sp>
        <p:nvSpPr>
          <p:cNvPr id="3" name="Vertical Text Placeholder 2"/>
          <p:cNvSpPr>
            <a:spLocks noGrp="1"/>
          </p:cNvSpPr>
          <p:nvPr>
            <p:ph type="body" orient="vert" idx="1"/>
          </p:nvPr>
        </p:nvSpPr>
        <p:spPr>
          <a:xfrm>
            <a:off x="496888" y="457200"/>
            <a:ext cx="6513511" cy="5810250"/>
          </a:xfrm>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B7C3F878-F5E8-489B-AC8A-64F2A7E22C28}" type="datetimeFigureOut">
              <a:rPr lang="en-US" smtClean="0"/>
              <a:pPr/>
              <a:t>12/10/17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B7C3F878-F5E8-489B-AC8A-64F2A7E22C28}" type="datetimeFigureOut">
              <a:rPr lang="en-US" smtClean="0"/>
              <a:pPr/>
              <a:t>12/10/17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avec imag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6889" y="3774328"/>
            <a:ext cx="7199311" cy="1470025"/>
          </a:xfrm>
        </p:spPr>
        <p:txBody>
          <a:bodyPr anchor="b" anchorCtr="0"/>
          <a:lstStyle>
            <a:lvl1pPr algn="l">
              <a:defRPr sz="4800"/>
            </a:lvl1pPr>
          </a:lstStyle>
          <a:p>
            <a:r>
              <a:rPr lang="fr-FR" smtClean="0"/>
              <a:t>Cliquez et modifiez le titre</a:t>
            </a:r>
            <a:endParaRPr/>
          </a:p>
        </p:txBody>
      </p:sp>
      <p:sp>
        <p:nvSpPr>
          <p:cNvPr id="3" name="Subtitle 2"/>
          <p:cNvSpPr>
            <a:spLocks noGrp="1"/>
          </p:cNvSpPr>
          <p:nvPr>
            <p:ph type="subTitle" idx="1"/>
          </p:nvPr>
        </p:nvSpPr>
        <p:spPr>
          <a:xfrm>
            <a:off x="496888" y="5257800"/>
            <a:ext cx="7199312" cy="990600"/>
          </a:xfrm>
        </p:spPr>
        <p:txBody>
          <a:bodyPr vert="horz" lIns="91440" tIns="45720" rIns="91440" bIns="45720" rtlCol="0" anchor="t" anchorCtr="0">
            <a:noAutofit/>
          </a:bodyPr>
          <a:lstStyle>
            <a:lvl1pPr marL="0" indent="0" algn="l"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4" name="Date Placeholder 3"/>
          <p:cNvSpPr>
            <a:spLocks noGrp="1"/>
          </p:cNvSpPr>
          <p:nvPr>
            <p:ph type="dt" sz="half" idx="10"/>
          </p:nvPr>
        </p:nvSpPr>
        <p:spPr/>
        <p:txBody>
          <a:bodyPr/>
          <a:lstStyle/>
          <a:p>
            <a:fld id="{B7C3F878-F5E8-489B-AC8A-64F2A7E22C28}" type="datetimeFigureOut">
              <a:rPr lang="en-US" smtClean="0"/>
              <a:pPr/>
              <a:t>12/10/17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Picture Placeholder 7"/>
          <p:cNvSpPr>
            <a:spLocks noGrp="1"/>
          </p:cNvSpPr>
          <p:nvPr>
            <p:ph type="pic" sz="quarter" idx="12"/>
          </p:nvPr>
        </p:nvSpPr>
        <p:spPr>
          <a:xfrm rot="504148">
            <a:off x="4493544" y="555043"/>
            <a:ext cx="4142460" cy="3085398"/>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fr-FR" smtClean="0"/>
              <a:t>Faire glisser l'image vers l'espace réservé ou cliquer sur l'icône pour l'ajouter</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2236694"/>
            <a:ext cx="7612063"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fr-FR" smtClean="0"/>
              <a:t>Cliquez et modifiez le titre</a:t>
            </a:r>
            <a:endParaRPr/>
          </a:p>
        </p:txBody>
      </p:sp>
      <p:sp>
        <p:nvSpPr>
          <p:cNvPr id="3" name="Text Placeholder 2"/>
          <p:cNvSpPr>
            <a:spLocks noGrp="1"/>
          </p:cNvSpPr>
          <p:nvPr>
            <p:ph type="body" idx="1"/>
          </p:nvPr>
        </p:nvSpPr>
        <p:spPr>
          <a:xfrm>
            <a:off x="765175" y="3617259"/>
            <a:ext cx="7612063" cy="1500187"/>
          </a:xfrm>
        </p:spPr>
        <p:txBody>
          <a:bodyPr vert="horz" lIns="91440" tIns="45720" rIns="91440" bIns="45720" rtlCol="0" anchor="t" anchorCtr="0">
            <a:noAutofit/>
          </a:bodyPr>
          <a:lstStyle>
            <a:lvl1pPr marL="0" indent="0" algn="ctr"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B7C3F878-F5E8-489B-AC8A-64F2A7E22C28}" type="datetimeFigureOut">
              <a:rPr lang="en-US" smtClean="0"/>
              <a:pPr/>
              <a:t>12/10/17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fr-FR" smtClean="0"/>
              <a:t>Cliquez et modifiez le titre</a:t>
            </a:r>
            <a:endParaRPr/>
          </a:p>
        </p:txBody>
      </p:sp>
      <p:sp>
        <p:nvSpPr>
          <p:cNvPr id="3" name="Content Placeholder 2"/>
          <p:cNvSpPr>
            <a:spLocks noGrp="1"/>
          </p:cNvSpPr>
          <p:nvPr>
            <p:ph sz="half" idx="1"/>
          </p:nvPr>
        </p:nvSpPr>
        <p:spPr>
          <a:xfrm>
            <a:off x="765175"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Content Placeholder 3"/>
          <p:cNvSpPr>
            <a:spLocks noGrp="1"/>
          </p:cNvSpPr>
          <p:nvPr>
            <p:ph sz="half" idx="2"/>
          </p:nvPr>
        </p:nvSpPr>
        <p:spPr>
          <a:xfrm>
            <a:off x="4719637"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Date Placeholder 4"/>
          <p:cNvSpPr>
            <a:spLocks noGrp="1"/>
          </p:cNvSpPr>
          <p:nvPr>
            <p:ph type="dt" sz="half" idx="10"/>
          </p:nvPr>
        </p:nvSpPr>
        <p:spPr/>
        <p:txBody>
          <a:bodyPr/>
          <a:lstStyle/>
          <a:p>
            <a:fld id="{B7C3F878-F5E8-489B-AC8A-64F2A7E22C28}" type="datetimeFigureOut">
              <a:rPr lang="en-US" smtClean="0"/>
              <a:pPr/>
              <a:t>12/10/17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765174"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765174"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Text Placeholder 4"/>
          <p:cNvSpPr>
            <a:spLocks noGrp="1"/>
          </p:cNvSpPr>
          <p:nvPr>
            <p:ph type="body" sz="quarter" idx="3"/>
          </p:nvPr>
        </p:nvSpPr>
        <p:spPr>
          <a:xfrm>
            <a:off x="4719637"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719637"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7" name="Date Placeholder 6"/>
          <p:cNvSpPr>
            <a:spLocks noGrp="1"/>
          </p:cNvSpPr>
          <p:nvPr>
            <p:ph type="dt" sz="half" idx="10"/>
          </p:nvPr>
        </p:nvSpPr>
        <p:spPr/>
        <p:txBody>
          <a:bodyPr/>
          <a:lstStyle/>
          <a:p>
            <a:fld id="{B7C3F878-F5E8-489B-AC8A-64F2A7E22C28}" type="datetimeFigureOut">
              <a:rPr lang="en-US" smtClean="0"/>
              <a:pPr/>
              <a:t>12/10/17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Date Placeholder 2"/>
          <p:cNvSpPr>
            <a:spLocks noGrp="1"/>
          </p:cNvSpPr>
          <p:nvPr>
            <p:ph type="dt" sz="half" idx="10"/>
          </p:nvPr>
        </p:nvSpPr>
        <p:spPr/>
        <p:txBody>
          <a:bodyPr/>
          <a:lstStyle/>
          <a:p>
            <a:fld id="{B7C3F878-F5E8-489B-AC8A-64F2A7E22C28}" type="datetimeFigureOut">
              <a:rPr lang="en-US" smtClean="0"/>
              <a:pPr/>
              <a:t>12/10/17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12/10/17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fr-FR" smtClean="0"/>
              <a:t>Cliquez et modifiez le titre</a:t>
            </a:r>
            <a:endParaRPr/>
          </a:p>
        </p:txBody>
      </p:sp>
      <p:sp>
        <p:nvSpPr>
          <p:cNvPr id="3" name="Content Placeholder 2"/>
          <p:cNvSpPr>
            <a:spLocks noGrp="1"/>
          </p:cNvSpPr>
          <p:nvPr>
            <p:ph idx="1"/>
          </p:nvPr>
        </p:nvSpPr>
        <p:spPr>
          <a:xfrm>
            <a:off x="4495800" y="381000"/>
            <a:ext cx="4149725" cy="588645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B7C3F878-F5E8-489B-AC8A-64F2A7E22C28}" type="datetimeFigureOut">
              <a:rPr lang="en-US" smtClean="0"/>
              <a:pPr/>
              <a:t>12/10/17</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dirty="0"/>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651FC063-5EA9-49AF-AFAF-D68C9E82B23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74" y="79468"/>
            <a:ext cx="7612063" cy="1417638"/>
          </a:xfrm>
          <a:prstGeom prst="rect">
            <a:avLst/>
          </a:prstGeom>
        </p:spPr>
        <p:txBody>
          <a:bodyPr vert="horz" lIns="91440" tIns="45720" rIns="91440" bIns="45720" rtlCol="0" anchor="ctr" anchorCtr="0">
            <a:noAutofit/>
          </a:bodyPr>
          <a:lstStyle/>
          <a:p>
            <a:r>
              <a:rPr lang="fr-FR" smtClean="0"/>
              <a:t>Cliquez et modifiez le titre</a:t>
            </a:r>
            <a:endParaRPr/>
          </a:p>
        </p:txBody>
      </p:sp>
      <p:sp>
        <p:nvSpPr>
          <p:cNvPr id="3" name="Text Placeholder 2"/>
          <p:cNvSpPr>
            <a:spLocks noGrp="1"/>
          </p:cNvSpPr>
          <p:nvPr>
            <p:ph type="body" idx="1"/>
          </p:nvPr>
        </p:nvSpPr>
        <p:spPr>
          <a:xfrm>
            <a:off x="765175" y="2070846"/>
            <a:ext cx="7612064" cy="4182035"/>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B7C3F878-F5E8-489B-AC8A-64F2A7E22C28}" type="datetimeFigureOut">
              <a:rPr lang="en-US" smtClean="0"/>
              <a:pPr/>
              <a:t>12/10/17</a:t>
            </a:fld>
            <a:endParaRPr lang="en-US" dirty="0"/>
          </a:p>
        </p:txBody>
      </p:sp>
      <p:sp>
        <p:nvSpPr>
          <p:cNvPr id="5" name="Footer Placeholder 4"/>
          <p:cNvSpPr>
            <a:spLocks noGrp="1"/>
          </p:cNvSpPr>
          <p:nvPr>
            <p:ph type="ftr" sz="quarter" idx="3"/>
          </p:nvPr>
        </p:nvSpPr>
        <p:spPr>
          <a:xfrm>
            <a:off x="443753" y="6356350"/>
            <a:ext cx="28956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200">
                <a:solidFill>
                  <a:schemeClr val="bg1"/>
                </a:solidFill>
              </a:defRPr>
            </a:lvl1pPr>
          </a:lstStyle>
          <a:p>
            <a:fld id="{651FC063-5EA9-49AF-AFAF-D68C9E82B23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p:titleStyle>
    <p:body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png"/><Relationship Id="rId1" Type="http://schemas.microsoft.com/office/2007/relationships/media" Target="../media/media3.mp4"/><Relationship Id="rId2" Type="http://schemas.openxmlformats.org/officeDocument/2006/relationships/video" Target="../media/media3.mp4"/></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1.m4a"/><Relationship Id="rId2" Type="http://schemas.openxmlformats.org/officeDocument/2006/relationships/audio" Target="../media/media1.m4a"/></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2.mp3"/><Relationship Id="rId2" Type="http://schemas.openxmlformats.org/officeDocument/2006/relationships/audio" Target="../media/media2.mp3"/></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6600" dirty="0" smtClean="0"/>
              <a:t>Séance 3 – B2+</a:t>
            </a:r>
            <a:endParaRPr lang="fr-FR" sz="6600" dirty="0"/>
          </a:p>
        </p:txBody>
      </p:sp>
      <p:sp>
        <p:nvSpPr>
          <p:cNvPr id="3" name="Sous-titre 2"/>
          <p:cNvSpPr>
            <a:spLocks noGrp="1"/>
          </p:cNvSpPr>
          <p:nvPr>
            <p:ph type="subTitle" idx="1"/>
          </p:nvPr>
        </p:nvSpPr>
        <p:spPr/>
        <p:txBody>
          <a:bodyPr/>
          <a:lstStyle/>
          <a:p>
            <a:r>
              <a:rPr lang="fr-FR" sz="3200" dirty="0" smtClean="0"/>
              <a:t>De la bohème aux bobos</a:t>
            </a:r>
            <a:endParaRPr lang="fr-FR" sz="3200" dirty="0"/>
          </a:p>
        </p:txBody>
      </p:sp>
    </p:spTree>
    <p:extLst>
      <p:ext uri="{BB962C8B-B14F-4D97-AF65-F5344CB8AC3E}">
        <p14:creationId xmlns:p14="http://schemas.microsoft.com/office/powerpoint/2010/main" val="86196451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5023" y="393817"/>
            <a:ext cx="6965245" cy="847529"/>
          </a:xfrm>
        </p:spPr>
        <p:txBody>
          <a:bodyPr/>
          <a:lstStyle/>
          <a:p>
            <a:r>
              <a:rPr lang="fr-FR" dirty="0" smtClean="0"/>
              <a:t>Suite</a:t>
            </a:r>
            <a:endParaRPr lang="fr-FR" dirty="0"/>
          </a:p>
        </p:txBody>
      </p:sp>
      <p:sp>
        <p:nvSpPr>
          <p:cNvPr id="3" name="Espace réservé du contenu 2"/>
          <p:cNvSpPr>
            <a:spLocks noGrp="1"/>
          </p:cNvSpPr>
          <p:nvPr>
            <p:ph idx="1"/>
          </p:nvPr>
        </p:nvSpPr>
        <p:spPr>
          <a:xfrm>
            <a:off x="1" y="1665112"/>
            <a:ext cx="9144000" cy="5192888"/>
          </a:xfrm>
        </p:spPr>
        <p:txBody>
          <a:bodyPr>
            <a:normAutofit/>
          </a:bodyPr>
          <a:lstStyle/>
          <a:p>
            <a:r>
              <a:rPr lang="fr-FR" sz="3200" dirty="0" smtClean="0"/>
              <a:t> La roue roulait, le goret regardait. La roue en roulant faisait rire le goret.</a:t>
            </a:r>
          </a:p>
          <a:p>
            <a:r>
              <a:rPr lang="fr-FR" sz="3200" dirty="0" smtClean="0"/>
              <a:t> Trois tortues trottaient sur trois étroits toits.</a:t>
            </a:r>
          </a:p>
          <a:p>
            <a:r>
              <a:rPr lang="fr-FR" sz="3200" dirty="0" smtClean="0"/>
              <a:t> Trente-trois gros crapauds gris dans trente-trois gros trous creux.</a:t>
            </a:r>
          </a:p>
          <a:p>
            <a:r>
              <a:rPr lang="fr-FR" sz="3200" dirty="0" smtClean="0"/>
              <a:t> Les archers acariâtres de l’archevêque d’Arques accrochaient leurs arcs d’acacia aux crochets des créneaux creux</a:t>
            </a:r>
            <a:r>
              <a:rPr lang="fr-FR" sz="3200" dirty="0" smtClean="0"/>
              <a:t>.</a:t>
            </a:r>
            <a:endParaRPr lang="fr-FR" sz="3200" dirty="0" smtClean="0"/>
          </a:p>
        </p:txBody>
      </p:sp>
    </p:spTree>
    <p:extLst>
      <p:ext uri="{BB962C8B-B14F-4D97-AF65-F5344CB8AC3E}">
        <p14:creationId xmlns:p14="http://schemas.microsoft.com/office/powerpoint/2010/main" val="3229635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5023" y="393817"/>
            <a:ext cx="6965245" cy="847529"/>
          </a:xfrm>
        </p:spPr>
        <p:txBody>
          <a:bodyPr/>
          <a:lstStyle/>
          <a:p>
            <a:r>
              <a:rPr lang="fr-FR" dirty="0" smtClean="0"/>
              <a:t>Suite</a:t>
            </a:r>
            <a:endParaRPr lang="fr-FR" dirty="0"/>
          </a:p>
        </p:txBody>
      </p:sp>
      <p:sp>
        <p:nvSpPr>
          <p:cNvPr id="3" name="Espace réservé du contenu 2"/>
          <p:cNvSpPr>
            <a:spLocks noGrp="1"/>
          </p:cNvSpPr>
          <p:nvPr>
            <p:ph idx="1"/>
          </p:nvPr>
        </p:nvSpPr>
        <p:spPr>
          <a:xfrm>
            <a:off x="1" y="1665112"/>
            <a:ext cx="9144000" cy="5192888"/>
          </a:xfrm>
        </p:spPr>
        <p:txBody>
          <a:bodyPr>
            <a:normAutofit/>
          </a:bodyPr>
          <a:lstStyle/>
          <a:p>
            <a:r>
              <a:rPr lang="fr-FR" sz="4000" dirty="0" smtClean="0"/>
              <a:t>Fruits </a:t>
            </a:r>
            <a:r>
              <a:rPr lang="fr-FR" sz="4000" dirty="0" smtClean="0"/>
              <a:t>frais, fruits frits, fruits cuits, fruits crus.</a:t>
            </a:r>
          </a:p>
          <a:p>
            <a:r>
              <a:rPr lang="fr-FR" sz="4000" dirty="0" smtClean="0"/>
              <a:t> Trois gros rats gris dans trois gros trous ronds rongent trois gros croûtons ronds.</a:t>
            </a:r>
          </a:p>
          <a:p>
            <a:r>
              <a:rPr lang="fr-FR" sz="4000" dirty="0" smtClean="0"/>
              <a:t> Trois tortues têtues trottent en trottinette.</a:t>
            </a:r>
            <a:endParaRPr lang="fr-FR" sz="4000" dirty="0"/>
          </a:p>
        </p:txBody>
      </p:sp>
    </p:spTree>
    <p:extLst>
      <p:ext uri="{BB962C8B-B14F-4D97-AF65-F5344CB8AC3E}">
        <p14:creationId xmlns:p14="http://schemas.microsoft.com/office/powerpoint/2010/main" val="22418426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Qu’est-ce que la bohème?</a:t>
            </a:r>
            <a:endParaRPr lang="fr-FR" dirty="0"/>
          </a:p>
        </p:txBody>
      </p:sp>
      <p:sp>
        <p:nvSpPr>
          <p:cNvPr id="3" name="Espace réservé du contenu 2"/>
          <p:cNvSpPr>
            <a:spLocks noGrp="1"/>
          </p:cNvSpPr>
          <p:nvPr>
            <p:ph idx="1"/>
          </p:nvPr>
        </p:nvSpPr>
        <p:spPr>
          <a:xfrm>
            <a:off x="1" y="1730376"/>
            <a:ext cx="9032874" cy="5127624"/>
          </a:xfrm>
        </p:spPr>
        <p:txBody>
          <a:bodyPr>
            <a:normAutofit/>
          </a:bodyPr>
          <a:lstStyle/>
          <a:p>
            <a:pPr marL="0" indent="0">
              <a:buNone/>
            </a:pPr>
            <a:r>
              <a:rPr lang="fr-FR" sz="3200" dirty="0" smtClean="0"/>
              <a:t> A partir du documentaire et de la chanson, quelles vous semblent être les caractéristiques de la vie de bohème?</a:t>
            </a:r>
          </a:p>
          <a:p>
            <a:pPr marL="0" indent="0">
              <a:buNone/>
            </a:pPr>
            <a:endParaRPr lang="fr-FR" sz="3200" dirty="0" smtClean="0"/>
          </a:p>
          <a:p>
            <a:pPr marL="0" indent="0">
              <a:buNone/>
            </a:pPr>
            <a:r>
              <a:rPr lang="fr-FR" sz="3200" dirty="0" smtClean="0"/>
              <a:t>Préparez votre réponse à deux ou trois.</a:t>
            </a:r>
          </a:p>
          <a:p>
            <a:pPr marL="0" indent="0">
              <a:buNone/>
            </a:pPr>
            <a:r>
              <a:rPr lang="fr-FR" sz="3200" dirty="0"/>
              <a:t>I</a:t>
            </a:r>
            <a:r>
              <a:rPr lang="fr-FR" sz="3200" dirty="0" smtClean="0"/>
              <a:t>ntroduisez dans votre réponse des citations de la chanson et des exemples du documentaire.</a:t>
            </a:r>
          </a:p>
        </p:txBody>
      </p:sp>
    </p:spTree>
    <p:extLst>
      <p:ext uri="{BB962C8B-B14F-4D97-AF65-F5344CB8AC3E}">
        <p14:creationId xmlns:p14="http://schemas.microsoft.com/office/powerpoint/2010/main" val="3911648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6975" y="216339"/>
            <a:ext cx="8296726" cy="1329904"/>
          </a:xfrm>
        </p:spPr>
        <p:txBody>
          <a:bodyPr>
            <a:normAutofit fontScale="90000"/>
          </a:bodyPr>
          <a:lstStyle/>
          <a:p>
            <a:r>
              <a:rPr lang="fr-FR" dirty="0" smtClean="0"/>
              <a:t>Citer un texte, </a:t>
            </a:r>
            <a:br>
              <a:rPr lang="fr-FR" dirty="0" smtClean="0"/>
            </a:br>
            <a:r>
              <a:rPr lang="fr-FR" dirty="0" smtClean="0"/>
              <a:t>donner un exemple</a:t>
            </a:r>
            <a:endParaRPr lang="fr-FR" dirty="0"/>
          </a:p>
        </p:txBody>
      </p:sp>
      <p:sp>
        <p:nvSpPr>
          <p:cNvPr id="3" name="Espace réservé du contenu 2"/>
          <p:cNvSpPr>
            <a:spLocks noGrp="1"/>
          </p:cNvSpPr>
          <p:nvPr>
            <p:ph idx="1"/>
          </p:nvPr>
        </p:nvSpPr>
        <p:spPr>
          <a:xfrm>
            <a:off x="102188" y="1730375"/>
            <a:ext cx="8934149" cy="5016500"/>
          </a:xfrm>
        </p:spPr>
        <p:txBody>
          <a:bodyPr>
            <a:normAutofit/>
          </a:bodyPr>
          <a:lstStyle/>
          <a:p>
            <a:r>
              <a:rPr lang="fr-FR" sz="3200" b="1" dirty="0" smtClean="0"/>
              <a:t>Comme le dit </a:t>
            </a:r>
            <a:r>
              <a:rPr lang="fr-FR" sz="3200" dirty="0" smtClean="0"/>
              <a:t>/ le chante Charles Aznavour: « </a:t>
            </a:r>
            <a:r>
              <a:rPr lang="mr-IN" sz="3200" dirty="0" smtClean="0"/>
              <a:t>…</a:t>
            </a:r>
            <a:r>
              <a:rPr lang="fr-FR" sz="3200" dirty="0" smtClean="0"/>
              <a:t> »</a:t>
            </a:r>
          </a:p>
          <a:p>
            <a:r>
              <a:rPr lang="fr-FR" sz="3200" dirty="0" smtClean="0"/>
              <a:t>La bohème est, </a:t>
            </a:r>
            <a:r>
              <a:rPr lang="fr-FR" sz="3200" b="1" dirty="0" smtClean="0"/>
              <a:t>je cite</a:t>
            </a:r>
            <a:r>
              <a:rPr lang="fr-FR" sz="3200" dirty="0" smtClean="0"/>
              <a:t>, « </a:t>
            </a:r>
            <a:r>
              <a:rPr lang="mr-IN" sz="3200" dirty="0" smtClean="0"/>
              <a:t>…</a:t>
            </a:r>
            <a:r>
              <a:rPr lang="fr-FR" sz="3200" dirty="0" smtClean="0"/>
              <a:t> »</a:t>
            </a:r>
          </a:p>
          <a:p>
            <a:r>
              <a:rPr lang="fr-FR" sz="3200" b="1" dirty="0" smtClean="0"/>
              <a:t>Selon</a:t>
            </a:r>
            <a:r>
              <a:rPr lang="fr-FR" sz="3200" dirty="0" smtClean="0"/>
              <a:t> Charles Aznavour, la bohème est « </a:t>
            </a:r>
            <a:r>
              <a:rPr lang="mr-IN" sz="3200" dirty="0" smtClean="0"/>
              <a:t>…</a:t>
            </a:r>
            <a:r>
              <a:rPr lang="fr-FR" sz="3200" dirty="0" smtClean="0"/>
              <a:t> »</a:t>
            </a:r>
          </a:p>
          <a:p>
            <a:r>
              <a:rPr lang="fr-FR" sz="3200" dirty="0" smtClean="0"/>
              <a:t>Charles Aznavour évoque </a:t>
            </a:r>
            <a:r>
              <a:rPr lang="fr-FR" sz="3200" b="1" dirty="0" smtClean="0"/>
              <a:t>par exemple </a:t>
            </a:r>
            <a:r>
              <a:rPr lang="fr-FR" sz="3200" dirty="0" smtClean="0"/>
              <a:t>« </a:t>
            </a:r>
            <a:r>
              <a:rPr lang="mr-IN" sz="3200" dirty="0" smtClean="0"/>
              <a:t>…</a:t>
            </a:r>
            <a:r>
              <a:rPr lang="fr-FR" sz="3200" dirty="0" smtClean="0"/>
              <a:t> »</a:t>
            </a:r>
          </a:p>
          <a:p>
            <a:r>
              <a:rPr lang="fr-FR" sz="3200" dirty="0" smtClean="0"/>
              <a:t>Le vers de Charles Aznavour « </a:t>
            </a:r>
            <a:r>
              <a:rPr lang="mr-IN" sz="3200" dirty="0" smtClean="0"/>
              <a:t>…</a:t>
            </a:r>
            <a:r>
              <a:rPr lang="fr-FR" sz="3200" dirty="0" smtClean="0"/>
              <a:t> </a:t>
            </a:r>
            <a:r>
              <a:rPr lang="fr-FR" sz="3200" b="1" dirty="0" smtClean="0"/>
              <a:t>» donne/est/constitue un bon exemple </a:t>
            </a:r>
            <a:r>
              <a:rPr lang="fr-FR" sz="3200" dirty="0" smtClean="0"/>
              <a:t>de ce qu’est la bohème.</a:t>
            </a:r>
            <a:endParaRPr lang="fr-FR" sz="3200" dirty="0"/>
          </a:p>
          <a:p>
            <a:pPr marL="0" indent="0">
              <a:buNone/>
            </a:pPr>
            <a:endParaRPr lang="fr-FR" dirty="0" smtClean="0"/>
          </a:p>
          <a:p>
            <a:endParaRPr lang="fr-FR" dirty="0"/>
          </a:p>
        </p:txBody>
      </p:sp>
    </p:spTree>
    <p:extLst>
      <p:ext uri="{BB962C8B-B14F-4D97-AF65-F5344CB8AC3E}">
        <p14:creationId xmlns:p14="http://schemas.microsoft.com/office/powerpoint/2010/main" val="182494151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9250" y="190500"/>
            <a:ext cx="8667749" cy="1270000"/>
          </a:xfrm>
        </p:spPr>
        <p:txBody>
          <a:bodyPr>
            <a:normAutofit/>
          </a:bodyPr>
          <a:lstStyle/>
          <a:p>
            <a:r>
              <a:rPr lang="fr-FR" dirty="0" smtClean="0"/>
              <a:t>Qu’est-ce que la bohème?</a:t>
            </a:r>
            <a:endParaRPr lang="fr-FR" dirty="0"/>
          </a:p>
        </p:txBody>
      </p:sp>
      <p:sp>
        <p:nvSpPr>
          <p:cNvPr id="5" name="Espace réservé du contenu 4"/>
          <p:cNvSpPr>
            <a:spLocks noGrp="1"/>
          </p:cNvSpPr>
          <p:nvPr>
            <p:ph idx="1"/>
          </p:nvPr>
        </p:nvSpPr>
        <p:spPr>
          <a:xfrm>
            <a:off x="142876" y="1833165"/>
            <a:ext cx="8874124" cy="3889904"/>
          </a:xfrm>
        </p:spPr>
        <p:txBody>
          <a:bodyPr>
            <a:normAutofit/>
          </a:bodyPr>
          <a:lstStyle/>
          <a:p>
            <a:r>
              <a:rPr lang="fr-FR" sz="3200" dirty="0" smtClean="0"/>
              <a:t> A l’origine, il s’agit d’une référence aux groupes nomades qu’on supposait originaires de Bohême (une région de la République Tchèque).</a:t>
            </a:r>
            <a:endParaRPr lang="fr-FR" sz="3200" dirty="0"/>
          </a:p>
        </p:txBody>
      </p:sp>
      <p:pic>
        <p:nvPicPr>
          <p:cNvPr id="6" name="Image 5"/>
          <p:cNvPicPr>
            <a:picLocks noChangeAspect="1"/>
          </p:cNvPicPr>
          <p:nvPr/>
        </p:nvPicPr>
        <p:blipFill>
          <a:blip r:embed="rId2"/>
          <a:stretch>
            <a:fillRect/>
          </a:stretch>
        </p:blipFill>
        <p:spPr>
          <a:xfrm>
            <a:off x="3459228" y="3682468"/>
            <a:ext cx="5113145" cy="3175532"/>
          </a:xfrm>
          <a:prstGeom prst="rect">
            <a:avLst/>
          </a:prstGeom>
        </p:spPr>
      </p:pic>
    </p:spTree>
    <p:extLst>
      <p:ext uri="{BB962C8B-B14F-4D97-AF65-F5344CB8AC3E}">
        <p14:creationId xmlns:p14="http://schemas.microsoft.com/office/powerpoint/2010/main" val="137458601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bohème, au XIXe siècle</a:t>
            </a:r>
            <a:endParaRPr lang="fr-FR" dirty="0"/>
          </a:p>
        </p:txBody>
      </p:sp>
      <p:sp>
        <p:nvSpPr>
          <p:cNvPr id="3" name="Espace réservé du contenu 2"/>
          <p:cNvSpPr>
            <a:spLocks noGrp="1"/>
          </p:cNvSpPr>
          <p:nvPr>
            <p:ph sz="half" idx="1"/>
          </p:nvPr>
        </p:nvSpPr>
        <p:spPr>
          <a:xfrm>
            <a:off x="179462" y="1874070"/>
            <a:ext cx="4892535" cy="4876936"/>
          </a:xfrm>
        </p:spPr>
        <p:txBody>
          <a:bodyPr>
            <a:noAutofit/>
          </a:bodyPr>
          <a:lstStyle/>
          <a:p>
            <a:r>
              <a:rPr lang="fr-FR" sz="2400" dirty="0" smtClean="0"/>
              <a:t>La vie de bohème désigne, à partir du XIXe siècle, une vie sans règle, vagabonde et hostile aux règles bourgeoises.</a:t>
            </a:r>
          </a:p>
          <a:p>
            <a:pPr marL="0" indent="0">
              <a:buNone/>
            </a:pPr>
            <a:endParaRPr lang="fr-FR" sz="2400" dirty="0"/>
          </a:p>
          <a:p>
            <a:r>
              <a:rPr lang="fr-FR" sz="2400" dirty="0" smtClean="0"/>
              <a:t>La bohème va peu à peu s’identifier au monde des artistes qui réalisent, à Paris notamment, cet art de vivre fait de pauvreté, de liberté et d’excentricité.</a:t>
            </a:r>
            <a:endParaRPr lang="fr-FR" sz="2400" dirty="0"/>
          </a:p>
        </p:txBody>
      </p:sp>
      <p:pic>
        <p:nvPicPr>
          <p:cNvPr id="5" name="Espace réservé du contenu 4"/>
          <p:cNvPicPr>
            <a:picLocks noGrp="1" noChangeAspect="1"/>
          </p:cNvPicPr>
          <p:nvPr>
            <p:ph sz="half" idx="2"/>
          </p:nvPr>
        </p:nvPicPr>
        <p:blipFill>
          <a:blip r:embed="rId2"/>
          <a:srcRect t="-30292" b="-30292"/>
          <a:stretch>
            <a:fillRect/>
          </a:stretch>
        </p:blipFill>
        <p:spPr>
          <a:xfrm>
            <a:off x="5071998" y="1874070"/>
            <a:ext cx="4072002" cy="4587061"/>
          </a:xfrm>
        </p:spPr>
      </p:pic>
    </p:spTree>
    <p:extLst>
      <p:ext uri="{BB962C8B-B14F-4D97-AF65-F5344CB8AC3E}">
        <p14:creationId xmlns:p14="http://schemas.microsoft.com/office/powerpoint/2010/main" val="236245201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095023" y="2265267"/>
            <a:ext cx="7057204" cy="3952034"/>
          </a:xfrm>
          <a:prstGeom prst="rect">
            <a:avLst/>
          </a:prstGeom>
        </p:spPr>
      </p:pic>
      <p:sp>
        <p:nvSpPr>
          <p:cNvPr id="2" name="Titre 1"/>
          <p:cNvSpPr>
            <a:spLocks noGrp="1"/>
          </p:cNvSpPr>
          <p:nvPr>
            <p:ph type="title"/>
          </p:nvPr>
        </p:nvSpPr>
        <p:spPr>
          <a:xfrm>
            <a:off x="1095023" y="407997"/>
            <a:ext cx="6965245" cy="819172"/>
          </a:xfrm>
        </p:spPr>
        <p:txBody>
          <a:bodyPr/>
          <a:lstStyle/>
          <a:p>
            <a:r>
              <a:rPr lang="fr-FR" dirty="0" smtClean="0"/>
              <a:t>Après la bohème, les bobos</a:t>
            </a:r>
            <a:endParaRPr lang="fr-FR" dirty="0"/>
          </a:p>
        </p:txBody>
      </p:sp>
      <p:sp>
        <p:nvSpPr>
          <p:cNvPr id="3" name="Espace réservé du contenu 2"/>
          <p:cNvSpPr>
            <a:spLocks noGrp="1"/>
          </p:cNvSpPr>
          <p:nvPr>
            <p:ph idx="1"/>
          </p:nvPr>
        </p:nvSpPr>
        <p:spPr>
          <a:xfrm>
            <a:off x="650875" y="1613975"/>
            <a:ext cx="7683499" cy="682866"/>
          </a:xfrm>
        </p:spPr>
        <p:txBody>
          <a:bodyPr>
            <a:normAutofit/>
          </a:bodyPr>
          <a:lstStyle/>
          <a:p>
            <a:pPr marL="0" indent="0">
              <a:buNone/>
            </a:pPr>
            <a:r>
              <a:rPr lang="fr-FR" dirty="0" smtClean="0"/>
              <a:t>	</a:t>
            </a:r>
            <a:r>
              <a:rPr lang="fr-FR" sz="3600" dirty="0" smtClean="0"/>
              <a:t>Bobo = bourgeois-bohème</a:t>
            </a:r>
            <a:endParaRPr lang="fr-FR" sz="3600" dirty="0"/>
          </a:p>
        </p:txBody>
      </p:sp>
    </p:spTree>
    <p:extLst>
      <p:ext uri="{BB962C8B-B14F-4D97-AF65-F5344CB8AC3E}">
        <p14:creationId xmlns:p14="http://schemas.microsoft.com/office/powerpoint/2010/main" val="314750968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5023" y="817582"/>
            <a:ext cx="6965245" cy="491821"/>
          </a:xfrm>
        </p:spPr>
        <p:txBody>
          <a:bodyPr>
            <a:normAutofit fontScale="90000"/>
          </a:bodyPr>
          <a:lstStyle/>
          <a:p>
            <a:r>
              <a:rPr lang="fr-FR" dirty="0" smtClean="0"/>
              <a:t>Deux portraits des bobos</a:t>
            </a:r>
            <a:endParaRPr lang="fr-FR" dirty="0"/>
          </a:p>
        </p:txBody>
      </p:sp>
      <p:sp>
        <p:nvSpPr>
          <p:cNvPr id="3" name="Espace réservé du contenu 2"/>
          <p:cNvSpPr>
            <a:spLocks noGrp="1"/>
          </p:cNvSpPr>
          <p:nvPr>
            <p:ph idx="1"/>
          </p:nvPr>
        </p:nvSpPr>
        <p:spPr>
          <a:xfrm>
            <a:off x="0" y="1619250"/>
            <a:ext cx="9144000" cy="5238750"/>
          </a:xfrm>
        </p:spPr>
        <p:txBody>
          <a:bodyPr>
            <a:normAutofit/>
          </a:bodyPr>
          <a:lstStyle/>
          <a:p>
            <a:r>
              <a:rPr lang="fr-FR" dirty="0"/>
              <a:t>Le journaliste Thomas Legrand, auteur de </a:t>
            </a:r>
            <a:r>
              <a:rPr lang="fr-FR" i="1" dirty="0"/>
              <a:t>La République </a:t>
            </a:r>
            <a:r>
              <a:rPr lang="fr-FR" i="1" dirty="0" smtClean="0"/>
              <a:t>bobo</a:t>
            </a:r>
            <a:r>
              <a:rPr lang="fr-FR" dirty="0" smtClean="0"/>
              <a:t>:</a:t>
            </a:r>
          </a:p>
          <a:p>
            <a:pPr marL="0" indent="0">
              <a:buNone/>
            </a:pPr>
            <a:r>
              <a:rPr lang="fr-FR" dirty="0" smtClean="0"/>
              <a:t>« </a:t>
            </a:r>
            <a:r>
              <a:rPr lang="fr-FR" dirty="0"/>
              <a:t>une classe moyenne urbaine qui, au cours des dernières années a donné la victoire à la gauche dans les grandes villes. Les bobos ne forment pas une classe sociale, puisqu'ils n'ont pas d’intérêt économique commun. Ils partagent un mode de vie, qui prête évidemment le flanc à la caricature, et un ensemble de valeurs positives que la droite conservatrice qualifie de "bien-pensante" : l'antiracisme, le féminisme, la promotion de l'égalité des sexes, la conscience de la finitude du monde. Les bobos sont à l'aise dans la mondialisation. Ils sont à la fois raillés par les politiques et courtisés par eux, puisque leur vote est prescripteur </a:t>
            </a:r>
            <a:r>
              <a:rPr lang="fr-FR" dirty="0" smtClean="0"/>
              <a:t>»</a:t>
            </a:r>
          </a:p>
        </p:txBody>
      </p:sp>
    </p:spTree>
    <p:extLst>
      <p:ext uri="{BB962C8B-B14F-4D97-AF65-F5344CB8AC3E}">
        <p14:creationId xmlns:p14="http://schemas.microsoft.com/office/powerpoint/2010/main" val="120656973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5023" y="817582"/>
            <a:ext cx="6965245" cy="491821"/>
          </a:xfrm>
        </p:spPr>
        <p:txBody>
          <a:bodyPr>
            <a:normAutofit fontScale="90000"/>
          </a:bodyPr>
          <a:lstStyle/>
          <a:p>
            <a:r>
              <a:rPr lang="fr-FR" dirty="0" smtClean="0"/>
              <a:t>Deux portraits des bobos</a:t>
            </a:r>
            <a:endParaRPr lang="fr-FR" dirty="0"/>
          </a:p>
        </p:txBody>
      </p:sp>
      <p:sp>
        <p:nvSpPr>
          <p:cNvPr id="3" name="Espace réservé du contenu 2"/>
          <p:cNvSpPr>
            <a:spLocks noGrp="1"/>
          </p:cNvSpPr>
          <p:nvPr>
            <p:ph idx="1"/>
          </p:nvPr>
        </p:nvSpPr>
        <p:spPr>
          <a:xfrm>
            <a:off x="174626" y="1309403"/>
            <a:ext cx="8969374" cy="5548597"/>
          </a:xfrm>
        </p:spPr>
        <p:txBody>
          <a:bodyPr>
            <a:normAutofit fontScale="92500" lnSpcReduction="10000"/>
          </a:bodyPr>
          <a:lstStyle/>
          <a:p>
            <a:pPr marL="0" indent="0">
              <a:buNone/>
            </a:pPr>
            <a:endParaRPr lang="fr-FR" dirty="0" smtClean="0"/>
          </a:p>
          <a:p>
            <a:r>
              <a:rPr lang="fr-FR" dirty="0" smtClean="0"/>
              <a:t> La journaliste Élisabeth </a:t>
            </a:r>
            <a:r>
              <a:rPr lang="fr-FR" dirty="0"/>
              <a:t>Lévy </a:t>
            </a:r>
            <a:r>
              <a:rPr lang="fr-FR" dirty="0" smtClean="0"/>
              <a:t>: </a:t>
            </a:r>
            <a:r>
              <a:rPr lang="fr-FR" dirty="0"/>
              <a:t>« les bobos constituent une classe, non pas sociale mais culturelle, qui conjugue le "progressisme" sociétal et un libéralisme économique plus ou moins assumé. Le bobo aime le monde sans frontières, mais il déteste la finance et voudrait acheter des </a:t>
            </a:r>
            <a:r>
              <a:rPr lang="fr-FR" dirty="0" err="1"/>
              <a:t>iPhones</a:t>
            </a:r>
            <a:r>
              <a:rPr lang="fr-FR" dirty="0"/>
              <a:t> équitables au prix du travail chinois. Cette alliance informelle s'est nouée au cours des années 1980, au moment où la gauche, découvrant les délices de la Bourse et de la bonne conscience, congédiait </a:t>
            </a:r>
            <a:r>
              <a:rPr lang="fr-FR" dirty="0" smtClean="0"/>
              <a:t>le peuple qui </a:t>
            </a:r>
            <a:r>
              <a:rPr lang="fr-FR" dirty="0"/>
              <a:t>renâclait à applaudir la délocalisation de son usine et qui, ça tombait bien, votait mal. Le bobo s'est mis à aimer l'immigré, le sans-papiers, avec la même ardeur que ses parents vénéraient le prolétaire. […] Le bobo voit chez le conservateur un facho en puissance. Et il adore toutes les cultures, sauf celle dont il est souvent lui-même issu, qu'il symbolise par l'effroyable personnage du "vieux mâle blanc hétéro". Et en prime souvent catho, l'horreur »</a:t>
            </a:r>
            <a:r>
              <a:rPr lang="fr-FR" dirty="0" smtClean="0"/>
              <a:t>.</a:t>
            </a:r>
            <a:endParaRPr lang="fr-FR" dirty="0"/>
          </a:p>
        </p:txBody>
      </p:sp>
    </p:spTree>
    <p:extLst>
      <p:ext uri="{BB962C8B-B14F-4D97-AF65-F5344CB8AC3E}">
        <p14:creationId xmlns:p14="http://schemas.microsoft.com/office/powerpoint/2010/main" val="129797193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5023" y="817582"/>
            <a:ext cx="6965245" cy="618215"/>
          </a:xfrm>
        </p:spPr>
        <p:txBody>
          <a:bodyPr>
            <a:normAutofit fontScale="90000"/>
          </a:bodyPr>
          <a:lstStyle/>
          <a:p>
            <a:r>
              <a:rPr lang="fr-FR" dirty="0" smtClean="0"/>
              <a:t>Autre définition</a:t>
            </a:r>
            <a:endParaRPr lang="fr-FR" dirty="0"/>
          </a:p>
        </p:txBody>
      </p:sp>
      <p:pic>
        <p:nvPicPr>
          <p:cNvPr id="4" name="qui-sont-les-bobo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70139" y="1816469"/>
            <a:ext cx="7723407" cy="4344416"/>
          </a:xfrm>
        </p:spPr>
      </p:pic>
    </p:spTree>
    <p:extLst>
      <p:ext uri="{BB962C8B-B14F-4D97-AF65-F5344CB8AC3E}">
        <p14:creationId xmlns:p14="http://schemas.microsoft.com/office/powerpoint/2010/main" val="19526082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i="1" dirty="0" smtClean="0"/>
              <a:t>La bohème </a:t>
            </a:r>
            <a:r>
              <a:rPr lang="fr-FR" dirty="0" smtClean="0"/>
              <a:t>(1965), </a:t>
            </a:r>
            <a:br>
              <a:rPr lang="fr-FR" dirty="0" smtClean="0"/>
            </a:br>
            <a:r>
              <a:rPr lang="fr-FR" dirty="0" smtClean="0"/>
              <a:t>Charles Aznavour</a:t>
            </a:r>
            <a:endParaRPr lang="fr-FR" dirty="0"/>
          </a:p>
        </p:txBody>
      </p:sp>
      <p:pic>
        <p:nvPicPr>
          <p:cNvPr id="4" name="1-08 La bohème.m4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rcRect t="22523" b="22523"/>
          <a:stretch>
            <a:fillRect/>
          </a:stretch>
        </p:blipFill>
        <p:spPr>
          <a:xfrm>
            <a:off x="4164012" y="3451434"/>
            <a:ext cx="1281473" cy="1101998"/>
          </a:xfrm>
        </p:spPr>
      </p:pic>
    </p:spTree>
    <p:extLst>
      <p:ext uri="{BB962C8B-B14F-4D97-AF65-F5344CB8AC3E}">
        <p14:creationId xmlns:p14="http://schemas.microsoft.com/office/powerpoint/2010/main" val="340438479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6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93776" y="3556000"/>
            <a:ext cx="8300974" cy="1690497"/>
          </a:xfrm>
        </p:spPr>
        <p:txBody>
          <a:bodyPr/>
          <a:lstStyle/>
          <a:p>
            <a:r>
              <a:rPr lang="fr-FR" sz="6000" i="1" dirty="0"/>
              <a:t>Les bobos</a:t>
            </a:r>
            <a:r>
              <a:rPr lang="fr-FR" sz="6000" dirty="0"/>
              <a:t>, Renaud (2006)</a:t>
            </a:r>
          </a:p>
        </p:txBody>
      </p:sp>
    </p:spTree>
    <p:extLst>
      <p:ext uri="{BB962C8B-B14F-4D97-AF65-F5344CB8AC3E}">
        <p14:creationId xmlns:p14="http://schemas.microsoft.com/office/powerpoint/2010/main" val="37135875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bobos - sans bourgeoi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00" y="423336"/>
            <a:ext cx="9245200" cy="5729112"/>
          </a:xfrm>
          <a:prstGeom prst="rect">
            <a:avLst/>
          </a:prstGeom>
        </p:spPr>
      </p:pic>
    </p:spTree>
    <p:extLst>
      <p:ext uri="{BB962C8B-B14F-4D97-AF65-F5344CB8AC3E}">
        <p14:creationId xmlns:p14="http://schemas.microsoft.com/office/powerpoint/2010/main" val="1114488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bobos</a:t>
            </a:r>
            <a:endParaRPr lang="fr-FR" dirty="0"/>
          </a:p>
        </p:txBody>
      </p:sp>
      <p:sp>
        <p:nvSpPr>
          <p:cNvPr id="3" name="Espace réservé du contenu 2"/>
          <p:cNvSpPr>
            <a:spLocks noGrp="1"/>
          </p:cNvSpPr>
          <p:nvPr>
            <p:ph idx="1"/>
          </p:nvPr>
        </p:nvSpPr>
        <p:spPr>
          <a:xfrm>
            <a:off x="174626" y="1730374"/>
            <a:ext cx="8969374" cy="5000625"/>
          </a:xfrm>
        </p:spPr>
        <p:txBody>
          <a:bodyPr>
            <a:normAutofit/>
          </a:bodyPr>
          <a:lstStyle/>
          <a:p>
            <a:pPr>
              <a:buFontTx/>
              <a:buChar char="-"/>
            </a:pPr>
            <a:r>
              <a:rPr lang="fr-FR" sz="2800" dirty="0" smtClean="0"/>
              <a:t>La définition des bobos et ses limites</a:t>
            </a:r>
          </a:p>
          <a:p>
            <a:pPr>
              <a:buFontTx/>
              <a:buChar char="-"/>
            </a:pPr>
            <a:r>
              <a:rPr lang="fr-FR" sz="2800" dirty="0" smtClean="0"/>
              <a:t>Cette étiquette vous paraît-elle pertinente?</a:t>
            </a:r>
          </a:p>
          <a:p>
            <a:pPr>
              <a:buFontTx/>
              <a:buChar char="-"/>
            </a:pPr>
            <a:r>
              <a:rPr lang="fr-FR" sz="2800" dirty="0" smtClean="0"/>
              <a:t>Selon vous, est-ce un phénomène international? Connaissez-vous ce phénomène dans votre pays d’origine?</a:t>
            </a:r>
          </a:p>
          <a:p>
            <a:pPr>
              <a:buFontTx/>
              <a:buChar char="-"/>
            </a:pPr>
            <a:endParaRPr lang="fr-FR" sz="2800" dirty="0"/>
          </a:p>
          <a:p>
            <a:pPr marL="0" indent="0">
              <a:buNone/>
            </a:pPr>
            <a:r>
              <a:rPr lang="fr-FR" sz="2800" dirty="0" smtClean="0"/>
              <a:t>À deux ou trois, préparez vos réponses à ces questions en vous appuyant sur les documents du cours et votre expérience personnelle.</a:t>
            </a:r>
            <a:endParaRPr lang="fr-FR" sz="2800" dirty="0"/>
          </a:p>
        </p:txBody>
      </p:sp>
    </p:spTree>
    <p:extLst>
      <p:ext uri="{BB962C8B-B14F-4D97-AF65-F5344CB8AC3E}">
        <p14:creationId xmlns:p14="http://schemas.microsoft.com/office/powerpoint/2010/main" val="3472921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188" y="79468"/>
            <a:ext cx="8831962" cy="1417638"/>
          </a:xfrm>
        </p:spPr>
        <p:txBody>
          <a:bodyPr/>
          <a:lstStyle/>
          <a:p>
            <a:r>
              <a:rPr lang="fr-FR" dirty="0" smtClean="0"/>
              <a:t>Donner son avis dans une discussion ou un débat</a:t>
            </a:r>
            <a:endParaRPr lang="fr-FR" dirty="0"/>
          </a:p>
        </p:txBody>
      </p:sp>
      <p:sp>
        <p:nvSpPr>
          <p:cNvPr id="3" name="Espace réservé du contenu 2"/>
          <p:cNvSpPr>
            <a:spLocks noGrp="1"/>
          </p:cNvSpPr>
          <p:nvPr>
            <p:ph idx="1"/>
          </p:nvPr>
        </p:nvSpPr>
        <p:spPr>
          <a:xfrm>
            <a:off x="-1" y="1676666"/>
            <a:ext cx="2948853" cy="5181333"/>
          </a:xfrm>
        </p:spPr>
        <p:txBody>
          <a:bodyPr>
            <a:normAutofit fontScale="92500"/>
          </a:bodyPr>
          <a:lstStyle/>
          <a:p>
            <a:pPr marL="0" indent="0">
              <a:spcBef>
                <a:spcPts val="200"/>
              </a:spcBef>
              <a:buNone/>
            </a:pPr>
            <a:r>
              <a:rPr lang="fr-FR" dirty="0" smtClean="0"/>
              <a:t>Exprimer son opinion:</a:t>
            </a:r>
            <a:endParaRPr lang="fr-FR" dirty="0"/>
          </a:p>
          <a:p>
            <a:pPr>
              <a:spcBef>
                <a:spcPts val="200"/>
              </a:spcBef>
              <a:buFontTx/>
              <a:buChar char="-"/>
            </a:pPr>
            <a:r>
              <a:rPr lang="fr-FR" dirty="0" smtClean="0"/>
              <a:t>sembler</a:t>
            </a:r>
          </a:p>
          <a:p>
            <a:pPr>
              <a:spcBef>
                <a:spcPts val="200"/>
              </a:spcBef>
              <a:buFontTx/>
              <a:buChar char="-"/>
            </a:pPr>
            <a:r>
              <a:rPr lang="fr-FR" dirty="0" smtClean="0"/>
              <a:t>avoir l’impression</a:t>
            </a:r>
          </a:p>
          <a:p>
            <a:pPr>
              <a:spcBef>
                <a:spcPts val="200"/>
              </a:spcBef>
              <a:buFontTx/>
              <a:buChar char="-"/>
            </a:pPr>
            <a:r>
              <a:rPr lang="fr-FR" dirty="0" smtClean="0"/>
              <a:t>trouver</a:t>
            </a:r>
          </a:p>
          <a:p>
            <a:pPr>
              <a:spcBef>
                <a:spcPts val="200"/>
              </a:spcBef>
              <a:buFontTx/>
              <a:buChar char="-"/>
            </a:pPr>
            <a:r>
              <a:rPr lang="fr-FR" dirty="0" smtClean="0"/>
              <a:t>croire/ne pas croire</a:t>
            </a:r>
          </a:p>
          <a:p>
            <a:pPr>
              <a:spcBef>
                <a:spcPts val="200"/>
              </a:spcBef>
              <a:buFontTx/>
              <a:buChar char="-"/>
            </a:pPr>
            <a:r>
              <a:rPr lang="fr-FR" dirty="0" smtClean="0"/>
              <a:t>penser/ne pas penser</a:t>
            </a:r>
          </a:p>
          <a:p>
            <a:pPr>
              <a:spcBef>
                <a:spcPts val="200"/>
              </a:spcBef>
              <a:buFontTx/>
              <a:buChar char="-"/>
            </a:pPr>
            <a:r>
              <a:rPr lang="fr-FR" dirty="0" smtClean="0"/>
              <a:t>paraître</a:t>
            </a:r>
          </a:p>
          <a:p>
            <a:pPr>
              <a:spcBef>
                <a:spcPts val="200"/>
              </a:spcBef>
              <a:buFontTx/>
              <a:buChar char="-"/>
            </a:pPr>
            <a:r>
              <a:rPr lang="fr-FR" dirty="0" smtClean="0"/>
              <a:t>estimer</a:t>
            </a:r>
          </a:p>
          <a:p>
            <a:pPr marL="0" indent="0">
              <a:spcBef>
                <a:spcPts val="200"/>
              </a:spcBef>
              <a:buNone/>
            </a:pPr>
            <a:endParaRPr lang="fr-FR" dirty="0" smtClean="0"/>
          </a:p>
          <a:p>
            <a:pPr>
              <a:spcBef>
                <a:spcPts val="200"/>
              </a:spcBef>
              <a:buFontTx/>
              <a:buChar char="-"/>
            </a:pPr>
            <a:r>
              <a:rPr lang="fr-FR" dirty="0" smtClean="0"/>
              <a:t>A mon avis</a:t>
            </a:r>
          </a:p>
          <a:p>
            <a:pPr>
              <a:spcBef>
                <a:spcPts val="200"/>
              </a:spcBef>
              <a:buFontTx/>
              <a:buChar char="-"/>
            </a:pPr>
            <a:r>
              <a:rPr lang="fr-FR" dirty="0" smtClean="0"/>
              <a:t>Selon moi</a:t>
            </a:r>
          </a:p>
          <a:p>
            <a:pPr>
              <a:spcBef>
                <a:spcPts val="200"/>
              </a:spcBef>
              <a:buFontTx/>
              <a:buChar char="-"/>
            </a:pPr>
            <a:r>
              <a:rPr lang="fr-FR" dirty="0" smtClean="0"/>
              <a:t>D’après moi</a:t>
            </a:r>
          </a:p>
        </p:txBody>
      </p:sp>
      <p:sp>
        <p:nvSpPr>
          <p:cNvPr id="4" name="ZoneTexte 3"/>
          <p:cNvSpPr txBox="1"/>
          <p:nvPr/>
        </p:nvSpPr>
        <p:spPr>
          <a:xfrm>
            <a:off x="2948852" y="1743045"/>
            <a:ext cx="2807613" cy="4770536"/>
          </a:xfrm>
          <a:prstGeom prst="rect">
            <a:avLst/>
          </a:prstGeom>
          <a:noFill/>
        </p:spPr>
        <p:txBody>
          <a:bodyPr wrap="square" rtlCol="0">
            <a:spAutoFit/>
          </a:bodyPr>
          <a:lstStyle/>
          <a:p>
            <a:r>
              <a:rPr lang="fr-FR" sz="2200" dirty="0" smtClean="0">
                <a:solidFill>
                  <a:schemeClr val="bg1"/>
                </a:solidFill>
              </a:rPr>
              <a:t>Exprimer son accord:</a:t>
            </a:r>
          </a:p>
          <a:p>
            <a:pPr marL="285750" indent="-285750">
              <a:buFontTx/>
              <a:buChar char="-"/>
            </a:pPr>
            <a:r>
              <a:rPr lang="fr-FR" sz="2200" dirty="0" smtClean="0">
                <a:solidFill>
                  <a:schemeClr val="bg1"/>
                </a:solidFill>
              </a:rPr>
              <a:t>être d’accord</a:t>
            </a:r>
          </a:p>
          <a:p>
            <a:pPr marL="285750" indent="-285750">
              <a:buFontTx/>
              <a:buChar char="-"/>
            </a:pPr>
            <a:r>
              <a:rPr lang="fr-FR" sz="2200" dirty="0" smtClean="0">
                <a:solidFill>
                  <a:schemeClr val="bg1"/>
                </a:solidFill>
              </a:rPr>
              <a:t>aller dans le sens</a:t>
            </a:r>
          </a:p>
          <a:p>
            <a:pPr marL="285750" indent="-285750">
              <a:buFontTx/>
              <a:buChar char="-"/>
            </a:pPr>
            <a:r>
              <a:rPr lang="fr-FR" sz="2200" dirty="0" smtClean="0">
                <a:solidFill>
                  <a:schemeClr val="bg1"/>
                </a:solidFill>
              </a:rPr>
              <a:t>partager l’opinion</a:t>
            </a:r>
          </a:p>
          <a:p>
            <a:pPr marL="285750" indent="-285750">
              <a:buFontTx/>
              <a:buChar char="-"/>
            </a:pPr>
            <a:r>
              <a:rPr lang="fr-FR" sz="2200" dirty="0" smtClean="0">
                <a:solidFill>
                  <a:schemeClr val="bg1"/>
                </a:solidFill>
              </a:rPr>
              <a:t>prolonger le propos</a:t>
            </a:r>
          </a:p>
          <a:p>
            <a:pPr marL="285750" indent="-285750">
              <a:buFontTx/>
              <a:buChar char="-"/>
            </a:pPr>
            <a:r>
              <a:rPr lang="fr-FR" sz="2200" dirty="0" smtClean="0">
                <a:solidFill>
                  <a:schemeClr val="bg1"/>
                </a:solidFill>
              </a:rPr>
              <a:t>rejoindre</a:t>
            </a:r>
          </a:p>
          <a:p>
            <a:pPr marL="285750" indent="-285750">
              <a:buFontTx/>
              <a:buChar char="-"/>
            </a:pPr>
            <a:r>
              <a:rPr lang="fr-FR" sz="2200" dirty="0" smtClean="0">
                <a:solidFill>
                  <a:schemeClr val="bg1"/>
                </a:solidFill>
              </a:rPr>
              <a:t>approuver</a:t>
            </a:r>
          </a:p>
          <a:p>
            <a:pPr marL="285750" indent="-285750">
              <a:buFontTx/>
              <a:buChar char="-"/>
            </a:pPr>
            <a:endParaRPr lang="fr-FR" sz="2200" dirty="0">
              <a:solidFill>
                <a:schemeClr val="bg1"/>
              </a:solidFill>
            </a:endParaRPr>
          </a:p>
          <a:p>
            <a:pPr marL="285750" indent="-285750">
              <a:buFontTx/>
              <a:buChar char="-"/>
            </a:pPr>
            <a:r>
              <a:rPr lang="fr-FR" sz="2200" dirty="0" smtClean="0">
                <a:solidFill>
                  <a:schemeClr val="bg1"/>
                </a:solidFill>
              </a:rPr>
              <a:t>En effet</a:t>
            </a:r>
          </a:p>
          <a:p>
            <a:pPr marL="285750" indent="-285750">
              <a:buFontTx/>
              <a:buChar char="-"/>
            </a:pPr>
            <a:r>
              <a:rPr lang="fr-FR" sz="2200" dirty="0" smtClean="0">
                <a:solidFill>
                  <a:schemeClr val="bg1"/>
                </a:solidFill>
              </a:rPr>
              <a:t>Effectivement</a:t>
            </a:r>
          </a:p>
          <a:p>
            <a:pPr marL="285750" indent="-285750">
              <a:buFontTx/>
              <a:buChar char="-"/>
            </a:pPr>
            <a:r>
              <a:rPr lang="fr-FR" sz="2200" dirty="0" smtClean="0">
                <a:solidFill>
                  <a:schemeClr val="bg1"/>
                </a:solidFill>
              </a:rPr>
              <a:t>Tout à fait</a:t>
            </a:r>
          </a:p>
          <a:p>
            <a:pPr marL="285750" indent="-285750">
              <a:buFontTx/>
              <a:buChar char="-"/>
            </a:pPr>
            <a:r>
              <a:rPr lang="fr-FR" sz="2200" dirty="0" smtClean="0">
                <a:solidFill>
                  <a:schemeClr val="bg1"/>
                </a:solidFill>
              </a:rPr>
              <a:t>Sans aucun doute</a:t>
            </a:r>
          </a:p>
          <a:p>
            <a:pPr marL="285750" indent="-285750">
              <a:buFontTx/>
              <a:buChar char="-"/>
            </a:pPr>
            <a:endParaRPr lang="fr-FR" dirty="0">
              <a:solidFill>
                <a:schemeClr val="bg1"/>
              </a:solidFill>
            </a:endParaRPr>
          </a:p>
        </p:txBody>
      </p:sp>
      <p:sp>
        <p:nvSpPr>
          <p:cNvPr id="5" name="ZoneTexte 4"/>
          <p:cNvSpPr txBox="1"/>
          <p:nvPr/>
        </p:nvSpPr>
        <p:spPr>
          <a:xfrm>
            <a:off x="5756465" y="1743045"/>
            <a:ext cx="3387535" cy="4832092"/>
          </a:xfrm>
          <a:prstGeom prst="rect">
            <a:avLst/>
          </a:prstGeom>
          <a:noFill/>
        </p:spPr>
        <p:txBody>
          <a:bodyPr wrap="square" rtlCol="0">
            <a:spAutoFit/>
          </a:bodyPr>
          <a:lstStyle/>
          <a:p>
            <a:r>
              <a:rPr lang="fr-FR" sz="2200" dirty="0" smtClean="0">
                <a:solidFill>
                  <a:srgbClr val="FFFFFF"/>
                </a:solidFill>
              </a:rPr>
              <a:t>Exprimer son désaccord:</a:t>
            </a:r>
          </a:p>
          <a:p>
            <a:pPr marL="285750" indent="-285750">
              <a:buFontTx/>
              <a:buChar char="-"/>
            </a:pPr>
            <a:r>
              <a:rPr lang="fr-FR" sz="2200" dirty="0" smtClean="0">
                <a:solidFill>
                  <a:srgbClr val="FFFFFF"/>
                </a:solidFill>
              </a:rPr>
              <a:t>ne pas être d’accord</a:t>
            </a:r>
          </a:p>
          <a:p>
            <a:pPr marL="285750" indent="-285750">
              <a:buFontTx/>
              <a:buChar char="-"/>
            </a:pPr>
            <a:r>
              <a:rPr lang="fr-FR" sz="2200" dirty="0" smtClean="0">
                <a:solidFill>
                  <a:srgbClr val="FFFFFF"/>
                </a:solidFill>
              </a:rPr>
              <a:t>ne pas être de l’avis</a:t>
            </a:r>
          </a:p>
          <a:p>
            <a:pPr marL="285750" indent="-285750">
              <a:buFontTx/>
              <a:buChar char="-"/>
            </a:pPr>
            <a:r>
              <a:rPr lang="fr-FR" sz="2200" dirty="0" smtClean="0">
                <a:solidFill>
                  <a:srgbClr val="FFFFFF"/>
                </a:solidFill>
              </a:rPr>
              <a:t>ne pas partager l’avis </a:t>
            </a:r>
          </a:p>
          <a:p>
            <a:pPr marL="285750" indent="-285750">
              <a:buFontTx/>
              <a:buChar char="-"/>
            </a:pPr>
            <a:endParaRPr lang="fr-FR" sz="2200" dirty="0" smtClean="0">
              <a:solidFill>
                <a:srgbClr val="FFFFFF"/>
              </a:solidFill>
            </a:endParaRPr>
          </a:p>
          <a:p>
            <a:pPr marL="285750" indent="-285750">
              <a:buFontTx/>
              <a:buChar char="-"/>
            </a:pPr>
            <a:endParaRPr lang="fr-FR" sz="2200" dirty="0">
              <a:solidFill>
                <a:srgbClr val="FFFFFF"/>
              </a:solidFill>
            </a:endParaRPr>
          </a:p>
          <a:p>
            <a:pPr marL="285750" indent="-285750">
              <a:buFontTx/>
              <a:buChar char="-"/>
            </a:pPr>
            <a:endParaRPr lang="fr-FR" sz="2200" dirty="0" smtClean="0">
              <a:solidFill>
                <a:srgbClr val="FFFFFF"/>
              </a:solidFill>
            </a:endParaRPr>
          </a:p>
          <a:p>
            <a:pPr marL="285750" indent="-285750">
              <a:buFontTx/>
              <a:buChar char="-"/>
            </a:pPr>
            <a:endParaRPr lang="fr-FR" sz="2200" dirty="0">
              <a:solidFill>
                <a:srgbClr val="FFFFFF"/>
              </a:solidFill>
            </a:endParaRPr>
          </a:p>
          <a:p>
            <a:pPr marL="285750" indent="-285750">
              <a:buFontTx/>
              <a:buChar char="-"/>
            </a:pPr>
            <a:endParaRPr lang="fr-FR" sz="2200" dirty="0" smtClean="0">
              <a:solidFill>
                <a:srgbClr val="FFFFFF"/>
              </a:solidFill>
            </a:endParaRPr>
          </a:p>
          <a:p>
            <a:pPr marL="285750" indent="-285750">
              <a:buFontTx/>
              <a:buChar char="-"/>
            </a:pPr>
            <a:r>
              <a:rPr lang="fr-FR" sz="2200" dirty="0" smtClean="0">
                <a:solidFill>
                  <a:srgbClr val="FFFFFF"/>
                </a:solidFill>
              </a:rPr>
              <a:t>au contraire</a:t>
            </a:r>
          </a:p>
          <a:p>
            <a:pPr marL="285750" indent="-285750">
              <a:buFontTx/>
              <a:buChar char="-"/>
            </a:pPr>
            <a:r>
              <a:rPr lang="fr-FR" sz="2200" dirty="0" smtClean="0">
                <a:solidFill>
                  <a:srgbClr val="FFFFFF"/>
                </a:solidFill>
              </a:rPr>
              <a:t>à l’opposé</a:t>
            </a:r>
          </a:p>
          <a:p>
            <a:pPr marL="285750" indent="-285750">
              <a:buFontTx/>
              <a:buChar char="-"/>
            </a:pPr>
            <a:r>
              <a:rPr lang="fr-FR" sz="2200" dirty="0" smtClean="0">
                <a:solidFill>
                  <a:srgbClr val="FFFFFF"/>
                </a:solidFill>
              </a:rPr>
              <a:t>contrairement</a:t>
            </a:r>
          </a:p>
          <a:p>
            <a:pPr marL="285750" indent="-285750">
              <a:buFontTx/>
              <a:buChar char="-"/>
            </a:pPr>
            <a:r>
              <a:rPr lang="fr-FR" sz="2200" dirty="0" smtClean="0">
                <a:solidFill>
                  <a:srgbClr val="FFFFFF"/>
                </a:solidFill>
              </a:rPr>
              <a:t>pas du tout</a:t>
            </a:r>
          </a:p>
          <a:p>
            <a:pPr marL="285750" indent="-285750">
              <a:buFontTx/>
              <a:buChar char="-"/>
            </a:pPr>
            <a:r>
              <a:rPr lang="fr-FR" sz="2200" dirty="0" smtClean="0">
                <a:solidFill>
                  <a:srgbClr val="FFFFFF"/>
                </a:solidFill>
              </a:rPr>
              <a:t>absolument pas</a:t>
            </a:r>
            <a:endParaRPr lang="fr-FR" sz="2200" dirty="0">
              <a:solidFill>
                <a:srgbClr val="FFFFFF"/>
              </a:solidFill>
            </a:endParaRPr>
          </a:p>
        </p:txBody>
      </p:sp>
    </p:spTree>
    <p:extLst>
      <p:ext uri="{BB962C8B-B14F-4D97-AF65-F5344CB8AC3E}">
        <p14:creationId xmlns:p14="http://schemas.microsoft.com/office/powerpoint/2010/main" val="1589075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5023" y="560572"/>
            <a:ext cx="6965245" cy="1202485"/>
          </a:xfrm>
        </p:spPr>
        <p:txBody>
          <a:bodyPr/>
          <a:lstStyle/>
          <a:p>
            <a:r>
              <a:rPr lang="fr-FR" dirty="0" smtClean="0"/>
              <a:t>Phonétique du </a:t>
            </a:r>
            <a:r>
              <a:rPr lang="fr-FR" dirty="0"/>
              <a:t>[</a:t>
            </a:r>
            <a:r>
              <a:rPr lang="fr-FR" dirty="0" smtClean="0"/>
              <a:t>r</a:t>
            </a:r>
            <a:r>
              <a:rPr lang="fr-FR" dirty="0"/>
              <a:t>]</a:t>
            </a:r>
          </a:p>
        </p:txBody>
      </p:sp>
      <p:sp>
        <p:nvSpPr>
          <p:cNvPr id="3" name="Espace réservé du contenu 2"/>
          <p:cNvSpPr>
            <a:spLocks noGrp="1"/>
          </p:cNvSpPr>
          <p:nvPr>
            <p:ph idx="1"/>
          </p:nvPr>
        </p:nvSpPr>
        <p:spPr>
          <a:xfrm>
            <a:off x="975085" y="1635474"/>
            <a:ext cx="7096675" cy="1100923"/>
          </a:xfrm>
        </p:spPr>
        <p:txBody>
          <a:bodyPr>
            <a:noAutofit/>
          </a:bodyPr>
          <a:lstStyle/>
          <a:p>
            <a:r>
              <a:rPr lang="fr-FR" sz="2800" dirty="0" smtClean="0"/>
              <a:t> </a:t>
            </a:r>
            <a:r>
              <a:rPr lang="fr-FR" sz="2800" dirty="0"/>
              <a:t>Dites un long [</a:t>
            </a:r>
            <a:r>
              <a:rPr lang="fr-FR" sz="2800" dirty="0" err="1"/>
              <a:t>aaaa</a:t>
            </a:r>
            <a:r>
              <a:rPr lang="fr-FR" sz="2800" dirty="0"/>
              <a:t>] et terminez par un bref et </a:t>
            </a:r>
            <a:r>
              <a:rPr lang="fr-FR" sz="2800" b="1" dirty="0"/>
              <a:t>très léger</a:t>
            </a:r>
            <a:r>
              <a:rPr lang="fr-FR" sz="2800" dirty="0"/>
              <a:t> recul de l'arrière de la langue</a:t>
            </a:r>
            <a:r>
              <a:rPr lang="fr-FR" sz="2800" dirty="0" smtClean="0"/>
              <a:t>.</a:t>
            </a:r>
            <a:endParaRPr lang="fr-FR" sz="2800" dirty="0"/>
          </a:p>
        </p:txBody>
      </p:sp>
      <p:pic>
        <p:nvPicPr>
          <p:cNvPr id="5" name="Image 4" descr="331262a73b0dc84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975" y="3248311"/>
            <a:ext cx="2336566" cy="2957678"/>
          </a:xfrm>
          <a:prstGeom prst="rect">
            <a:avLst/>
          </a:prstGeom>
        </p:spPr>
      </p:pic>
      <p:pic>
        <p:nvPicPr>
          <p:cNvPr id="6" name="Image 5" descr="chat-agressi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2911" y="4419444"/>
            <a:ext cx="2540000" cy="1689100"/>
          </a:xfrm>
          <a:prstGeom prst="rect">
            <a:avLst/>
          </a:prstGeom>
        </p:spPr>
      </p:pic>
      <p:pic>
        <p:nvPicPr>
          <p:cNvPr id="7" name="Image 6" descr="2uZUdcS1_400x4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4541" y="3400174"/>
            <a:ext cx="2708370" cy="2708370"/>
          </a:xfrm>
          <a:prstGeom prst="rect">
            <a:avLst/>
          </a:prstGeom>
        </p:spPr>
      </p:pic>
    </p:spTree>
    <p:extLst>
      <p:ext uri="{BB962C8B-B14F-4D97-AF65-F5344CB8AC3E}">
        <p14:creationId xmlns:p14="http://schemas.microsoft.com/office/powerpoint/2010/main" val="190761069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5317" y="230145"/>
            <a:ext cx="7751688" cy="1202485"/>
          </a:xfrm>
        </p:spPr>
        <p:txBody>
          <a:bodyPr>
            <a:normAutofit/>
          </a:bodyPr>
          <a:lstStyle/>
          <a:p>
            <a:r>
              <a:rPr lang="fr-FR" sz="3600" dirty="0" smtClean="0"/>
              <a:t>« Le serment », Marceline Desbordes-Valmore (1830)</a:t>
            </a:r>
            <a:endParaRPr lang="fr-FR" sz="3600" dirty="0"/>
          </a:p>
        </p:txBody>
      </p:sp>
      <p:sp>
        <p:nvSpPr>
          <p:cNvPr id="3" name="Espace réservé du contenu 2"/>
          <p:cNvSpPr>
            <a:spLocks noGrp="1"/>
          </p:cNvSpPr>
          <p:nvPr>
            <p:ph idx="1"/>
          </p:nvPr>
        </p:nvSpPr>
        <p:spPr>
          <a:xfrm>
            <a:off x="2715180" y="1809750"/>
            <a:ext cx="6233568" cy="4716117"/>
          </a:xfrm>
        </p:spPr>
        <p:txBody>
          <a:bodyPr>
            <a:noAutofit/>
          </a:bodyPr>
          <a:lstStyle/>
          <a:p>
            <a:pPr marL="0" indent="0">
              <a:buNone/>
            </a:pPr>
            <a:r>
              <a:rPr lang="fr-FR" sz="3200" dirty="0" smtClean="0"/>
              <a:t>Idole de ma vie,</a:t>
            </a:r>
          </a:p>
          <a:p>
            <a:pPr marL="0" indent="0">
              <a:buNone/>
            </a:pPr>
            <a:r>
              <a:rPr lang="fr-FR" sz="3200" dirty="0" smtClean="0"/>
              <a:t>Mon tourment, mon plaisir,</a:t>
            </a:r>
          </a:p>
          <a:p>
            <a:pPr marL="0" indent="0">
              <a:buNone/>
            </a:pPr>
            <a:r>
              <a:rPr lang="fr-FR" sz="3200" dirty="0" smtClean="0"/>
              <a:t>Dis-moi si ton envie,</a:t>
            </a:r>
          </a:p>
          <a:p>
            <a:pPr marL="0" indent="0">
              <a:buNone/>
            </a:pPr>
            <a:r>
              <a:rPr lang="fr-FR" sz="3200" dirty="0" smtClean="0"/>
              <a:t>S’accorde à mon désir?</a:t>
            </a:r>
          </a:p>
          <a:p>
            <a:pPr marL="0" indent="0">
              <a:buNone/>
            </a:pPr>
            <a:r>
              <a:rPr lang="fr-FR" sz="3200" dirty="0" smtClean="0"/>
              <a:t>Comme je t’aime en mes beaux jours,</a:t>
            </a:r>
          </a:p>
          <a:p>
            <a:pPr marL="0" indent="0">
              <a:buNone/>
            </a:pPr>
            <a:r>
              <a:rPr lang="fr-FR" sz="3200" dirty="0" smtClean="0"/>
              <a:t>Je veux t’aimer toujours.</a:t>
            </a:r>
            <a:endParaRPr lang="fr-FR" sz="3200" dirty="0"/>
          </a:p>
        </p:txBody>
      </p:sp>
      <p:pic>
        <p:nvPicPr>
          <p:cNvPr id="4" name="Image 3" descr="marceline-desbordes-valmore-image-2015-05-13-14-00-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79" y="2876188"/>
            <a:ext cx="2540000" cy="2540000"/>
          </a:xfrm>
          <a:prstGeom prst="rect">
            <a:avLst/>
          </a:prstGeom>
        </p:spPr>
      </p:pic>
    </p:spTree>
    <p:extLst>
      <p:ext uri="{BB962C8B-B14F-4D97-AF65-F5344CB8AC3E}">
        <p14:creationId xmlns:p14="http://schemas.microsoft.com/office/powerpoint/2010/main" val="3025211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127000" y="190500"/>
            <a:ext cx="8890000" cy="6429375"/>
          </a:xfrm>
        </p:spPr>
        <p:txBody>
          <a:bodyPr>
            <a:normAutofit/>
          </a:bodyPr>
          <a:lstStyle/>
          <a:p>
            <a:pPr marL="0" indent="0">
              <a:buNone/>
            </a:pPr>
            <a:r>
              <a:rPr lang="fr-FR" sz="4400" dirty="0" smtClean="0"/>
              <a:t>Donne-moi l’espérance;</a:t>
            </a:r>
          </a:p>
          <a:p>
            <a:pPr marL="0" indent="0">
              <a:buNone/>
            </a:pPr>
            <a:r>
              <a:rPr lang="fr-FR" sz="4400" dirty="0" smtClean="0"/>
              <a:t>Je te l’offre en retour.</a:t>
            </a:r>
          </a:p>
          <a:p>
            <a:pPr marL="0" indent="0">
              <a:buNone/>
            </a:pPr>
            <a:r>
              <a:rPr lang="fr-FR" sz="4400" dirty="0" smtClean="0"/>
              <a:t>Apprends-moi la constance;</a:t>
            </a:r>
          </a:p>
          <a:p>
            <a:pPr marL="0" indent="0">
              <a:buNone/>
            </a:pPr>
            <a:r>
              <a:rPr lang="fr-FR" sz="4400" dirty="0" smtClean="0"/>
              <a:t>Je t’apprendrai l’amour.</a:t>
            </a:r>
          </a:p>
          <a:p>
            <a:pPr marL="0" indent="0">
              <a:buNone/>
            </a:pPr>
            <a:r>
              <a:rPr lang="fr-FR" sz="4400" dirty="0" smtClean="0"/>
              <a:t>Comme je t’aime en mes beaux jours,</a:t>
            </a:r>
          </a:p>
          <a:p>
            <a:pPr marL="0" indent="0">
              <a:buNone/>
            </a:pPr>
            <a:r>
              <a:rPr lang="fr-FR" sz="4400" dirty="0" smtClean="0"/>
              <a:t>Je veux t’aimer toujours.</a:t>
            </a:r>
            <a:endParaRPr lang="fr-FR" sz="4400" dirty="0"/>
          </a:p>
        </p:txBody>
      </p:sp>
    </p:spTree>
    <p:extLst>
      <p:ext uri="{BB962C8B-B14F-4D97-AF65-F5344CB8AC3E}">
        <p14:creationId xmlns:p14="http://schemas.microsoft.com/office/powerpoint/2010/main" val="8936016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1" y="111125"/>
            <a:ext cx="9144000" cy="6415088"/>
          </a:xfrm>
        </p:spPr>
        <p:txBody>
          <a:bodyPr>
            <a:normAutofit/>
          </a:bodyPr>
          <a:lstStyle/>
          <a:p>
            <a:pPr marL="0" indent="0">
              <a:buNone/>
            </a:pPr>
            <a:r>
              <a:rPr lang="fr-FR" sz="4400" dirty="0" smtClean="0"/>
              <a:t>Sois d’un cœur qui t’adore</a:t>
            </a:r>
          </a:p>
          <a:p>
            <a:pPr marL="0" indent="0">
              <a:buNone/>
            </a:pPr>
            <a:r>
              <a:rPr lang="fr-FR" sz="4400" dirty="0" smtClean="0"/>
              <a:t>L’unique souvenir;</a:t>
            </a:r>
          </a:p>
          <a:p>
            <a:pPr marL="0" indent="0">
              <a:buNone/>
            </a:pPr>
            <a:r>
              <a:rPr lang="fr-FR" sz="4400" dirty="0" smtClean="0"/>
              <a:t>Je te promets encore</a:t>
            </a:r>
          </a:p>
          <a:p>
            <a:pPr marL="0" indent="0">
              <a:buNone/>
            </a:pPr>
            <a:r>
              <a:rPr lang="fr-FR" sz="4400" dirty="0" smtClean="0"/>
              <a:t>Ce que j’ai d’avenir.</a:t>
            </a:r>
          </a:p>
          <a:p>
            <a:pPr marL="0" indent="0">
              <a:buNone/>
            </a:pPr>
            <a:r>
              <a:rPr lang="fr-FR" sz="4400" dirty="0" smtClean="0"/>
              <a:t>Comme je t’aime en mes beaux jours,</a:t>
            </a:r>
          </a:p>
          <a:p>
            <a:pPr marL="0" indent="0">
              <a:buNone/>
            </a:pPr>
            <a:r>
              <a:rPr lang="fr-FR" sz="4400" dirty="0" smtClean="0"/>
              <a:t>Je veux t’aimer toujours.</a:t>
            </a:r>
            <a:endParaRPr lang="fr-FR" sz="4400" dirty="0"/>
          </a:p>
        </p:txBody>
      </p:sp>
    </p:spTree>
    <p:extLst>
      <p:ext uri="{BB962C8B-B14F-4D97-AF65-F5344CB8AC3E}">
        <p14:creationId xmlns:p14="http://schemas.microsoft.com/office/powerpoint/2010/main" val="5876438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127000" y="142875"/>
            <a:ext cx="9017000" cy="6338888"/>
          </a:xfrm>
        </p:spPr>
        <p:txBody>
          <a:bodyPr>
            <a:noAutofit/>
          </a:bodyPr>
          <a:lstStyle/>
          <a:p>
            <a:pPr marL="0" indent="0">
              <a:buNone/>
            </a:pPr>
            <a:r>
              <a:rPr lang="fr-FR" sz="4400" dirty="0" smtClean="0"/>
              <a:t>Vers ton âme attirée</a:t>
            </a:r>
          </a:p>
          <a:p>
            <a:pPr marL="0" indent="0">
              <a:buNone/>
            </a:pPr>
            <a:r>
              <a:rPr lang="fr-FR" sz="4400" dirty="0" smtClean="0"/>
              <a:t>Par le plus doux transport,</a:t>
            </a:r>
          </a:p>
          <a:p>
            <a:pPr marL="0" indent="0">
              <a:buNone/>
            </a:pPr>
            <a:r>
              <a:rPr lang="fr-FR" sz="4400" dirty="0" smtClean="0"/>
              <a:t>Sur ta bouche adorée</a:t>
            </a:r>
          </a:p>
          <a:p>
            <a:pPr marL="0" indent="0">
              <a:buNone/>
            </a:pPr>
            <a:r>
              <a:rPr lang="fr-FR" sz="4400" dirty="0" smtClean="0"/>
              <a:t>Laisse-moi dire encore:</a:t>
            </a:r>
          </a:p>
          <a:p>
            <a:pPr marL="0" indent="0">
              <a:buNone/>
            </a:pPr>
            <a:r>
              <a:rPr lang="fr-FR" sz="4400" dirty="0" smtClean="0"/>
              <a:t>Comme je t’aime en mes beaux jours,</a:t>
            </a:r>
          </a:p>
          <a:p>
            <a:pPr marL="0" indent="0">
              <a:buNone/>
            </a:pPr>
            <a:r>
              <a:rPr lang="fr-FR" sz="4400" dirty="0" smtClean="0"/>
              <a:t>Je veux t’aimer toujours</a:t>
            </a:r>
            <a:endParaRPr lang="fr-FR" sz="4400" dirty="0"/>
          </a:p>
        </p:txBody>
      </p:sp>
    </p:spTree>
    <p:extLst>
      <p:ext uri="{BB962C8B-B14F-4D97-AF65-F5344CB8AC3E}">
        <p14:creationId xmlns:p14="http://schemas.microsoft.com/office/powerpoint/2010/main" val="21807129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Boby</a:t>
            </a:r>
            <a:r>
              <a:rPr lang="fr-FR" dirty="0" smtClean="0"/>
              <a:t> Lapointe</a:t>
            </a:r>
            <a:endParaRPr lang="fr-FR" dirty="0"/>
          </a:p>
        </p:txBody>
      </p:sp>
      <p:pic>
        <p:nvPicPr>
          <p:cNvPr id="4" name="[R#] Ta Katie... - Boby Lapointe - vidéo Dailymotion.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156075" y="2420938"/>
            <a:ext cx="812800" cy="812800"/>
          </a:xfrm>
        </p:spPr>
      </p:pic>
      <p:sp>
        <p:nvSpPr>
          <p:cNvPr id="3" name="ZoneTexte 2"/>
          <p:cNvSpPr txBox="1"/>
          <p:nvPr/>
        </p:nvSpPr>
        <p:spPr>
          <a:xfrm>
            <a:off x="992683" y="4205559"/>
            <a:ext cx="7368842" cy="1754327"/>
          </a:xfrm>
          <a:prstGeom prst="rect">
            <a:avLst/>
          </a:prstGeom>
          <a:noFill/>
        </p:spPr>
        <p:txBody>
          <a:bodyPr wrap="square" rtlCol="0">
            <a:spAutoFit/>
          </a:bodyPr>
          <a:lstStyle/>
          <a:p>
            <a:r>
              <a:rPr lang="fr-FR" sz="3600" dirty="0" smtClean="0">
                <a:solidFill>
                  <a:schemeClr val="bg1"/>
                </a:solidFill>
              </a:rPr>
              <a:t>Ce soir, au bar de la gare, Igor, hagard, est noir. Il n’arrête guère de boire.  </a:t>
            </a:r>
            <a:endParaRPr lang="fr-FR" sz="3600" dirty="0">
              <a:solidFill>
                <a:schemeClr val="bg1"/>
              </a:solidFill>
            </a:endParaRPr>
          </a:p>
        </p:txBody>
      </p:sp>
    </p:spTree>
    <p:extLst>
      <p:ext uri="{BB962C8B-B14F-4D97-AF65-F5344CB8AC3E}">
        <p14:creationId xmlns:p14="http://schemas.microsoft.com/office/powerpoint/2010/main" val="19728117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3528"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imprononçables</a:t>
            </a:r>
            <a:endParaRPr lang="fr-FR" dirty="0"/>
          </a:p>
        </p:txBody>
      </p:sp>
      <p:sp>
        <p:nvSpPr>
          <p:cNvPr id="3" name="Espace réservé du contenu 2"/>
          <p:cNvSpPr>
            <a:spLocks noGrp="1"/>
          </p:cNvSpPr>
          <p:nvPr>
            <p:ph idx="1"/>
          </p:nvPr>
        </p:nvSpPr>
        <p:spPr>
          <a:xfrm>
            <a:off x="-1" y="1714500"/>
            <a:ext cx="9032875" cy="5143499"/>
          </a:xfrm>
        </p:spPr>
        <p:txBody>
          <a:bodyPr>
            <a:noAutofit/>
          </a:bodyPr>
          <a:lstStyle/>
          <a:p>
            <a:pPr marL="0" indent="0">
              <a:buNone/>
            </a:pPr>
            <a:r>
              <a:rPr lang="fr-FR" sz="3200" dirty="0"/>
              <a:t>Quand un cordier cordant doit accorder sa corde,</a:t>
            </a:r>
          </a:p>
          <a:p>
            <a:pPr marL="0" indent="0">
              <a:buNone/>
            </a:pPr>
            <a:r>
              <a:rPr lang="fr-FR" sz="3200" dirty="0"/>
              <a:t>Pour sa corde accorder six cordons il </a:t>
            </a:r>
            <a:r>
              <a:rPr lang="fr-FR" sz="3200" dirty="0" smtClean="0"/>
              <a:t>accorde,</a:t>
            </a:r>
            <a:endParaRPr lang="fr-FR" sz="3200" dirty="0"/>
          </a:p>
          <a:p>
            <a:pPr marL="0" indent="0">
              <a:buNone/>
            </a:pPr>
            <a:r>
              <a:rPr lang="fr-FR" sz="3200" dirty="0"/>
              <a:t>Mais si l'un des cordons de la corde décorde,</a:t>
            </a:r>
          </a:p>
          <a:p>
            <a:pPr marL="0" indent="0">
              <a:buNone/>
            </a:pPr>
            <a:r>
              <a:rPr lang="fr-FR" sz="3200" dirty="0"/>
              <a:t>Le cordon décordé fait décorder la corde,</a:t>
            </a:r>
          </a:p>
          <a:p>
            <a:pPr marL="0" indent="0">
              <a:buNone/>
            </a:pPr>
            <a:r>
              <a:rPr lang="fr-FR" sz="3200" dirty="0"/>
              <a:t>Que le cordier cordant avait mal accordée</a:t>
            </a:r>
          </a:p>
        </p:txBody>
      </p:sp>
    </p:spTree>
    <p:extLst>
      <p:ext uri="{BB962C8B-B14F-4D97-AF65-F5344CB8AC3E}">
        <p14:creationId xmlns:p14="http://schemas.microsoft.com/office/powerpoint/2010/main" val="1165800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bitat">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Ha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Habitat.thmx</Template>
  <TotalTime>675</TotalTime>
  <Words>997</Words>
  <Application>Microsoft Macintosh PowerPoint</Application>
  <PresentationFormat>Présentation à l'écran (4:3)</PresentationFormat>
  <Paragraphs>119</Paragraphs>
  <Slides>23</Slides>
  <Notes>0</Notes>
  <HiddenSlides>0</HiddenSlides>
  <MMClips>3</MMClips>
  <ScaleCrop>false</ScaleCrop>
  <HeadingPairs>
    <vt:vector size="4" baseType="variant">
      <vt:variant>
        <vt:lpstr>Thème</vt:lpstr>
      </vt:variant>
      <vt:variant>
        <vt:i4>1</vt:i4>
      </vt:variant>
      <vt:variant>
        <vt:lpstr>Titres des diapositives</vt:lpstr>
      </vt:variant>
      <vt:variant>
        <vt:i4>23</vt:i4>
      </vt:variant>
    </vt:vector>
  </HeadingPairs>
  <TitlesOfParts>
    <vt:vector size="24" baseType="lpstr">
      <vt:lpstr>Habitat</vt:lpstr>
      <vt:lpstr>Séance 3 – B2+</vt:lpstr>
      <vt:lpstr>La bohème (1965),  Charles Aznavour</vt:lpstr>
      <vt:lpstr>Phonétique du [r]</vt:lpstr>
      <vt:lpstr>« Le serment », Marceline Desbordes-Valmore (1830)</vt:lpstr>
      <vt:lpstr>Présentation PowerPoint</vt:lpstr>
      <vt:lpstr>Présentation PowerPoint</vt:lpstr>
      <vt:lpstr>Présentation PowerPoint</vt:lpstr>
      <vt:lpstr>Boby Lapointe</vt:lpstr>
      <vt:lpstr>Les imprononçables</vt:lpstr>
      <vt:lpstr>Suite</vt:lpstr>
      <vt:lpstr>Suite</vt:lpstr>
      <vt:lpstr>Qu’est-ce que la bohème?</vt:lpstr>
      <vt:lpstr>Citer un texte,  donner un exemple</vt:lpstr>
      <vt:lpstr>Qu’est-ce que la bohème?</vt:lpstr>
      <vt:lpstr>La bohème, au XIXe siècle</vt:lpstr>
      <vt:lpstr>Après la bohème, les bobos</vt:lpstr>
      <vt:lpstr>Deux portraits des bobos</vt:lpstr>
      <vt:lpstr>Deux portraits des bobos</vt:lpstr>
      <vt:lpstr>Autre définition</vt:lpstr>
      <vt:lpstr>Les bobos, Renaud (2006)</vt:lpstr>
      <vt:lpstr>Présentation PowerPoint</vt:lpstr>
      <vt:lpstr>Les bobos</vt:lpstr>
      <vt:lpstr>Donner son avis dans une discussion ou un débat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Séance 3 – C1</dc:title>
  <dc:creator>Jean-Marc Baud</dc:creator>
  <cp:lastModifiedBy>Jean-Marc Baud</cp:lastModifiedBy>
  <cp:revision>81</cp:revision>
  <dcterms:created xsi:type="dcterms:W3CDTF">2016-02-08T14:37:43Z</dcterms:created>
  <dcterms:modified xsi:type="dcterms:W3CDTF">2017-10-12T13:37:56Z</dcterms:modified>
</cp:coreProperties>
</file>