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9" r:id="rId5"/>
    <p:sldId id="261" r:id="rId6"/>
    <p:sldId id="291" r:id="rId7"/>
    <p:sldId id="262" r:id="rId8"/>
    <p:sldId id="264" r:id="rId9"/>
    <p:sldId id="293" r:id="rId10"/>
    <p:sldId id="265" r:id="rId11"/>
    <p:sldId id="289" r:id="rId12"/>
    <p:sldId id="266" r:id="rId13"/>
    <p:sldId id="290" r:id="rId14"/>
    <p:sldId id="292" r:id="rId15"/>
    <p:sldId id="295" r:id="rId16"/>
    <p:sldId id="294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70400"/>
            <a:ext cx="7196328" cy="1470025"/>
          </a:xfrm>
        </p:spPr>
        <p:txBody>
          <a:bodyPr/>
          <a:lstStyle/>
          <a:p>
            <a:r>
              <a:rPr lang="fr-FR" sz="6000" dirty="0" smtClean="0"/>
              <a:t>Séance 7 </a:t>
            </a:r>
            <a:r>
              <a:rPr lang="mr-IN" sz="6000" dirty="0" smtClean="0"/>
              <a:t>–</a:t>
            </a:r>
            <a:r>
              <a:rPr lang="fr-FR" sz="6000" dirty="0" smtClean="0"/>
              <a:t> B2+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012484"/>
            <a:ext cx="5065368" cy="987552"/>
          </a:xfrm>
        </p:spPr>
        <p:txBody>
          <a:bodyPr/>
          <a:lstStyle/>
          <a:p>
            <a:r>
              <a:rPr lang="fr-FR" sz="3200" dirty="0" smtClean="0"/>
              <a:t>Féminisme et féminisation de la langue</a:t>
            </a:r>
            <a:endParaRPr lang="fr-FR" sz="3200" dirty="0"/>
          </a:p>
        </p:txBody>
      </p:sp>
      <p:pic>
        <p:nvPicPr>
          <p:cNvPr id="4" name="Espace réservé du contenu 3" descr="hommes-fem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44" r="-29044"/>
          <a:stretch>
            <a:fillRect/>
          </a:stretch>
        </p:blipFill>
        <p:spPr>
          <a:xfrm>
            <a:off x="4034198" y="2641727"/>
            <a:ext cx="6196013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Quelques féminisations anciennes (XIIe-XVIe siècle)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52138"/>
            <a:ext cx="9144000" cy="4213647"/>
          </a:xfrm>
        </p:spPr>
        <p:txBody>
          <a:bodyPr numCol="2">
            <a:normAutofit lnSpcReduction="10000"/>
          </a:bodyPr>
          <a:lstStyle/>
          <a:p>
            <a:r>
              <a:rPr lang="fr-FR" sz="4400" dirty="0" smtClean="0"/>
              <a:t> </a:t>
            </a:r>
            <a:r>
              <a:rPr lang="fr-FR" sz="4000" dirty="0" smtClean="0"/>
              <a:t>Autrice</a:t>
            </a:r>
            <a:endParaRPr lang="fr-FR" sz="4000" dirty="0" smtClean="0"/>
          </a:p>
          <a:p>
            <a:r>
              <a:rPr lang="fr-FR" sz="4000" dirty="0"/>
              <a:t> </a:t>
            </a:r>
            <a:r>
              <a:rPr lang="fr-FR" sz="4000" dirty="0" err="1" smtClean="0"/>
              <a:t>Auteuresse</a:t>
            </a:r>
            <a:endParaRPr lang="fr-FR" sz="4000" dirty="0" smtClean="0"/>
          </a:p>
          <a:p>
            <a:r>
              <a:rPr lang="fr-FR" sz="4000" dirty="0"/>
              <a:t> </a:t>
            </a:r>
            <a:r>
              <a:rPr lang="fr-FR" sz="4000" dirty="0" err="1" smtClean="0"/>
              <a:t>Administreresse</a:t>
            </a:r>
            <a:endParaRPr lang="fr-FR" sz="4000" dirty="0" smtClean="0"/>
          </a:p>
          <a:p>
            <a:endParaRPr lang="fr-FR" sz="4000" dirty="0"/>
          </a:p>
          <a:p>
            <a:endParaRPr lang="fr-FR" sz="4000" dirty="0" smtClean="0"/>
          </a:p>
          <a:p>
            <a:r>
              <a:rPr lang="fr-FR" sz="4000" dirty="0" smtClean="0"/>
              <a:t> </a:t>
            </a:r>
            <a:r>
              <a:rPr lang="fr-FR" sz="4000" dirty="0" smtClean="0"/>
              <a:t>Médecine</a:t>
            </a:r>
            <a:endParaRPr lang="fr-FR" sz="4000" dirty="0" smtClean="0"/>
          </a:p>
          <a:p>
            <a:r>
              <a:rPr lang="fr-FR" sz="4000" dirty="0"/>
              <a:t> </a:t>
            </a:r>
            <a:r>
              <a:rPr lang="fr-FR" sz="4000" dirty="0" err="1" smtClean="0"/>
              <a:t>Moinesse</a:t>
            </a:r>
            <a:endParaRPr lang="fr-FR" sz="4000" dirty="0" smtClean="0"/>
          </a:p>
          <a:p>
            <a:r>
              <a:rPr lang="fr-FR" sz="4000" dirty="0" smtClean="0"/>
              <a:t> </a:t>
            </a:r>
            <a:r>
              <a:rPr lang="fr-FR" sz="4000" dirty="0" smtClean="0"/>
              <a:t>Abbesse</a:t>
            </a:r>
            <a:endParaRPr lang="fr-FR" sz="4000" dirty="0" smtClean="0"/>
          </a:p>
          <a:p>
            <a:r>
              <a:rPr lang="fr-FR" sz="4000" dirty="0"/>
              <a:t> </a:t>
            </a:r>
            <a:r>
              <a:rPr lang="fr-FR" sz="4000" dirty="0" smtClean="0"/>
              <a:t>Bourrelle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6934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964" t="2535" b="9985"/>
          <a:stretch/>
        </p:blipFill>
        <p:spPr>
          <a:xfrm>
            <a:off x="476231" y="24066"/>
            <a:ext cx="8355693" cy="66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9146" y="216339"/>
            <a:ext cx="7676444" cy="120248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le masculin l’emporte-t-il sur le féminin?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9145" y="2395430"/>
            <a:ext cx="8228347" cy="3925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Paul est venu avec sa mère, sa tante, sa grand-mère, sa femme, ses trois filles et sa voisine. </a:t>
            </a:r>
          </a:p>
          <a:p>
            <a:pPr marL="0" indent="0">
              <a:buNone/>
            </a:pPr>
            <a:r>
              <a:rPr lang="is-IS" sz="4000" dirty="0" smtClean="0"/>
              <a:t>… (pronom personnel) sont ... (arriver) à huit heures du soir.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16404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masculin universel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780" y="1861509"/>
            <a:ext cx="8629887" cy="4848579"/>
          </a:xfrm>
        </p:spPr>
        <p:txBody>
          <a:bodyPr>
            <a:noAutofit/>
          </a:bodyPr>
          <a:lstStyle/>
          <a:p>
            <a:r>
              <a:rPr lang="fr-FR" sz="3200" dirty="0" smtClean="0"/>
              <a:t>« Lorsque les deux genres se rencontrent, il faut que le plus noble l’emporte » </a:t>
            </a:r>
            <a:br>
              <a:rPr lang="fr-FR" sz="3200" dirty="0" smtClean="0"/>
            </a:br>
            <a:r>
              <a:rPr lang="fr-FR" sz="3200" dirty="0" smtClean="0"/>
              <a:t>(Abbé Bouhours, 1675)</a:t>
            </a:r>
          </a:p>
          <a:p>
            <a:r>
              <a:rPr lang="fr-FR" sz="3200" dirty="0" smtClean="0"/>
              <a:t>« le genre masculin est réputé plus noble que le féminin à cause de la supériorité du m</a:t>
            </a:r>
            <a:r>
              <a:rPr lang="fr-FR" sz="3200" dirty="0" smtClean="0"/>
              <a:t>âle sur la femelle » </a:t>
            </a:r>
            <a:br>
              <a:rPr lang="fr-FR" sz="3200" dirty="0" smtClean="0"/>
            </a:br>
            <a:r>
              <a:rPr lang="fr-FR" sz="3200" dirty="0" smtClean="0"/>
              <a:t>(</a:t>
            </a:r>
            <a:r>
              <a:rPr lang="fr-FR" sz="3200" dirty="0" err="1" smtClean="0"/>
              <a:t>Beauzée</a:t>
            </a:r>
            <a:r>
              <a:rPr lang="fr-FR" sz="3200" dirty="0" smtClean="0"/>
              <a:t>, grammairien, 1767)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4203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L’écriture inclusive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18" y="1774927"/>
            <a:ext cx="8918511" cy="490630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L’écriture inclusive désigne l’ensemble des attentions graphiques et syntaxiques qui permettent d’assurer une égalité de représentation des deux sexes.</a:t>
            </a:r>
          </a:p>
          <a:p>
            <a:r>
              <a:rPr lang="fr-FR" sz="3200" b="1" dirty="0"/>
              <a:t>Exemple :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- les </a:t>
            </a:r>
            <a:r>
              <a:rPr lang="fr-FR" sz="3200" dirty="0" err="1"/>
              <a:t>Français·es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- </a:t>
            </a:r>
            <a:r>
              <a:rPr lang="fr-FR" sz="3200" dirty="0" err="1"/>
              <a:t>tou·te·s</a:t>
            </a:r>
            <a:r>
              <a:rPr lang="fr-FR" sz="3200" dirty="0"/>
              <a:t> les </a:t>
            </a:r>
            <a:r>
              <a:rPr lang="fr-FR" sz="3200" dirty="0" err="1"/>
              <a:t>salarié·e·s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- </a:t>
            </a:r>
            <a:r>
              <a:rPr lang="fr-FR" sz="3200" dirty="0" err="1"/>
              <a:t>elles·ils</a:t>
            </a:r>
            <a:r>
              <a:rPr lang="fr-FR" sz="3200" dirty="0"/>
              <a:t> sont </a:t>
            </a:r>
            <a:r>
              <a:rPr lang="fr-FR" sz="3200" dirty="0" err="1"/>
              <a:t>nombreux·ses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3909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grammaire inclusive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18" y="1774927"/>
            <a:ext cx="8918511" cy="490630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L’accord de proximité: Ex: Les hommes et les femmes sont belles.</a:t>
            </a:r>
            <a:endParaRPr lang="fr-FR" sz="3600" dirty="0"/>
          </a:p>
        </p:txBody>
      </p:sp>
      <p:pic>
        <p:nvPicPr>
          <p:cNvPr id="4" name="Image 3" descr="Screenshot-2017-11-16 «Nous n'enseignerons plus que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244"/>
            <a:ext cx="9144000" cy="37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 smtClean="0"/>
              <a:t>Un sujet polémique</a:t>
            </a:r>
            <a:endParaRPr lang="fr-FR" sz="6000" dirty="0"/>
          </a:p>
        </p:txBody>
      </p:sp>
      <p:pic>
        <p:nvPicPr>
          <p:cNvPr id="4" name="Espace réservé du contenu 3" descr="ob_41bfbc_acadmie-franaise-criture-inclusive-c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4507"/>
          <a:stretch>
            <a:fillRect/>
          </a:stretch>
        </p:blipFill>
        <p:spPr>
          <a:xfrm>
            <a:off x="0" y="1681229"/>
            <a:ext cx="5065368" cy="2782891"/>
          </a:xfrm>
        </p:spPr>
      </p:pic>
      <p:pic>
        <p:nvPicPr>
          <p:cNvPr id="7" name="Image 6" descr="raphael-enthoven-02-034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68" y="3833014"/>
            <a:ext cx="4078632" cy="30249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4464119"/>
            <a:ext cx="49066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Déclaration de l’Académie française sur l’écriture dit « inclusive » (26 octobre 2017)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73140" y="2473462"/>
            <a:ext cx="39708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FF"/>
                </a:solidFill>
              </a:rPr>
              <a:t>Rapha</a:t>
            </a:r>
            <a:r>
              <a:rPr lang="fr-FR" sz="2400" dirty="0" smtClean="0">
                <a:solidFill>
                  <a:srgbClr val="FFFFFF"/>
                </a:solidFill>
              </a:rPr>
              <a:t>ël </a:t>
            </a:r>
            <a:r>
              <a:rPr lang="fr-FR" sz="2400" dirty="0" err="1" smtClean="0">
                <a:solidFill>
                  <a:srgbClr val="FFFFFF"/>
                </a:solidFill>
              </a:rPr>
              <a:t>Enthoven</a:t>
            </a:r>
            <a:r>
              <a:rPr lang="fr-FR" sz="2400" dirty="0" smtClean="0">
                <a:solidFill>
                  <a:srgbClr val="FFFFFF"/>
                </a:solidFill>
              </a:rPr>
              <a:t>, philosophe, chroniqueur sur Europe 1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3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606" y="79468"/>
            <a:ext cx="8702043" cy="1417638"/>
          </a:xfrm>
        </p:spPr>
        <p:txBody>
          <a:bodyPr/>
          <a:lstStyle/>
          <a:p>
            <a:r>
              <a:rPr lang="fr-FR" dirty="0" smtClean="0"/>
              <a:t>Devoirs (lundi </a:t>
            </a:r>
            <a:r>
              <a:rPr lang="fr-FR" dirty="0" smtClean="0"/>
              <a:t>20 </a:t>
            </a:r>
            <a:r>
              <a:rPr lang="fr-FR" dirty="0" smtClean="0"/>
              <a:t>novembre)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606" y="2207836"/>
            <a:ext cx="8702043" cy="36508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300" dirty="0" smtClean="0"/>
              <a:t>Écrire à Marie </a:t>
            </a:r>
            <a:r>
              <a:rPr lang="fr-FR" sz="4300" dirty="0" err="1" smtClean="0"/>
              <a:t>Donzel</a:t>
            </a:r>
            <a:r>
              <a:rPr lang="fr-FR" sz="4300" dirty="0" smtClean="0"/>
              <a:t> ou à Rapha</a:t>
            </a:r>
            <a:r>
              <a:rPr lang="fr-FR" sz="4300" dirty="0" smtClean="0"/>
              <a:t>ël </a:t>
            </a:r>
            <a:r>
              <a:rPr lang="fr-FR" sz="4300" dirty="0" err="1" smtClean="0"/>
              <a:t>Enthoven</a:t>
            </a:r>
            <a:r>
              <a:rPr lang="fr-FR" sz="4300" dirty="0" smtClean="0"/>
              <a:t> </a:t>
            </a:r>
            <a:r>
              <a:rPr lang="fr-FR" sz="4300" dirty="0" smtClean="0"/>
              <a:t>pour lui dire que vous </a:t>
            </a:r>
            <a:r>
              <a:rPr lang="fr-FR" sz="4300" dirty="0" smtClean="0"/>
              <a:t>la ou le </a:t>
            </a:r>
            <a:r>
              <a:rPr lang="fr-FR" sz="4300" dirty="0" smtClean="0"/>
              <a:t>soutenez dans sa démarche ou au contraire pour vous opposer à </a:t>
            </a:r>
            <a:r>
              <a:rPr lang="fr-FR" sz="4300" dirty="0" smtClean="0"/>
              <a:t>sa prise de position. </a:t>
            </a:r>
            <a:r>
              <a:rPr lang="fr-FR" sz="4300" dirty="0" smtClean="0"/>
              <a:t>(200 mots</a:t>
            </a:r>
            <a:r>
              <a:rPr lang="fr-FR" sz="4300" dirty="0" smtClean="0"/>
              <a:t>)</a:t>
            </a:r>
          </a:p>
          <a:p>
            <a:pPr marL="0" indent="0">
              <a:buNone/>
            </a:pPr>
            <a:endParaRPr lang="fr-FR" sz="4300" dirty="0"/>
          </a:p>
          <a:p>
            <a:pPr marL="0" indent="0">
              <a:buNone/>
            </a:pPr>
            <a:r>
              <a:rPr lang="fr-FR" sz="3600" dirty="0" smtClean="0"/>
              <a:t>Source: </a:t>
            </a:r>
            <a:r>
              <a:rPr lang="fr-FR" sz="3600" dirty="0" err="1" smtClean="0"/>
              <a:t>Youtube</a:t>
            </a:r>
            <a:r>
              <a:rPr lang="fr-FR" sz="3600" dirty="0" smtClean="0"/>
              <a:t>: « Le désir d’égalité n’excuse pas le façonnage des consciences » (Rapha</a:t>
            </a:r>
            <a:r>
              <a:rPr lang="fr-FR" sz="3600" dirty="0" smtClean="0"/>
              <a:t>ël </a:t>
            </a:r>
            <a:r>
              <a:rPr lang="fr-FR" sz="3600" dirty="0" err="1" smtClean="0"/>
              <a:t>Enthoven</a:t>
            </a:r>
            <a:r>
              <a:rPr lang="fr-FR" sz="3600" dirty="0" smtClean="0"/>
              <a:t>)</a:t>
            </a:r>
            <a:endParaRPr lang="fr-FR" sz="3600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5262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331" y="79468"/>
            <a:ext cx="8759767" cy="1417638"/>
          </a:xfrm>
        </p:spPr>
        <p:txBody>
          <a:bodyPr/>
          <a:lstStyle/>
          <a:p>
            <a:r>
              <a:rPr lang="fr-FR" sz="6000" dirty="0" smtClean="0"/>
              <a:t>L’écriture inclusive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063" y="1784927"/>
            <a:ext cx="4733131" cy="4968453"/>
          </a:xfrm>
        </p:spPr>
        <p:txBody>
          <a:bodyPr>
            <a:noAutofit/>
          </a:bodyPr>
          <a:lstStyle/>
          <a:p>
            <a:r>
              <a:rPr lang="fr-FR" sz="4000" dirty="0" smtClean="0"/>
              <a:t>Féminisation des noms de métiers et de fonctions</a:t>
            </a:r>
          </a:p>
          <a:p>
            <a:r>
              <a:rPr lang="fr-FR" sz="4000" dirty="0" smtClean="0"/>
              <a:t>Intégrer le féminin à la phrase</a:t>
            </a:r>
          </a:p>
          <a:p>
            <a:r>
              <a:rPr lang="fr-FR" sz="4000" dirty="0" smtClean="0"/>
              <a:t>La grammaire inclusive</a:t>
            </a:r>
            <a:endParaRPr lang="fr-FR" sz="4000" dirty="0"/>
          </a:p>
        </p:txBody>
      </p:sp>
      <p:pic>
        <p:nvPicPr>
          <p:cNvPr id="4" name="Espace réservé du contenu 5" descr="Unknown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4" r="-1933"/>
          <a:stretch/>
        </p:blipFill>
        <p:spPr>
          <a:xfrm>
            <a:off x="4892194" y="1784927"/>
            <a:ext cx="4112904" cy="50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0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286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5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43104"/>
            <a:ext cx="8983307" cy="1614278"/>
          </a:xfrm>
        </p:spPr>
        <p:txBody>
          <a:bodyPr>
            <a:normAutofit/>
          </a:bodyPr>
          <a:lstStyle/>
          <a:p>
            <a:r>
              <a:rPr lang="fr-FR" dirty="0" smtClean="0"/>
              <a:t>Madame le Président ou Madame la Présidente?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330" y="1861509"/>
            <a:ext cx="8737975" cy="4848579"/>
          </a:xfrm>
        </p:spPr>
        <p:txBody>
          <a:bodyPr/>
          <a:lstStyle/>
          <a:p>
            <a:r>
              <a:rPr lang="fr-FR" sz="3200" dirty="0"/>
              <a:t>Gilbert </a:t>
            </a:r>
            <a:r>
              <a:rPr lang="fr-FR" sz="3200" dirty="0" err="1"/>
              <a:t>Collard</a:t>
            </a:r>
            <a:r>
              <a:rPr lang="fr-FR" sz="3200" dirty="0"/>
              <a:t> (FN) à </a:t>
            </a:r>
            <a:r>
              <a:rPr lang="fr-FR" sz="3200" dirty="0" smtClean="0"/>
              <a:t>l’Assemblée nationale 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(19 mars 2013</a:t>
            </a:r>
            <a:r>
              <a:rPr lang="fr-FR" sz="3200" dirty="0" smtClean="0"/>
              <a:t>)</a:t>
            </a:r>
          </a:p>
          <a:p>
            <a:r>
              <a:rPr lang="fr-FR" sz="3200" dirty="0"/>
              <a:t>Julien Aubert (LR) à </a:t>
            </a:r>
            <a:r>
              <a:rPr lang="fr-FR" sz="3200" dirty="0" smtClean="0"/>
              <a:t>l’Assemblée nationale </a:t>
            </a:r>
            <a:r>
              <a:rPr lang="fr-FR" sz="3200" dirty="0"/>
              <a:t>(4 oct. 2014</a:t>
            </a:r>
            <a:r>
              <a:rPr lang="fr-FR" sz="3200" dirty="0" smtClean="0"/>
              <a:t>)</a:t>
            </a:r>
          </a:p>
          <a:p>
            <a:endParaRPr lang="fr-FR" dirty="0"/>
          </a:p>
          <a:p>
            <a:r>
              <a:rPr lang="fr-FR" sz="3600" dirty="0" smtClean="0"/>
              <a:t>Sur quoi s’opposent les députés et la présidente? À quoi se réfèrent-ils pour justifier leurs positions?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30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1967" y="488758"/>
            <a:ext cx="4706339" cy="72052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débat ancien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312" y="2335424"/>
            <a:ext cx="8999687" cy="4522576"/>
          </a:xfrm>
        </p:spPr>
        <p:txBody>
          <a:bodyPr>
            <a:normAutofit/>
          </a:bodyPr>
          <a:lstStyle/>
          <a:p>
            <a:r>
              <a:rPr lang="fr-FR" dirty="0" smtClean="0"/>
              <a:t> 1986: suite aux travaux d’une commission, le Premier Ministre publie une circulaire relative à la féminisation des noms de métier, fonction, grade ou titre.</a:t>
            </a:r>
          </a:p>
          <a:p>
            <a:pPr marL="0" indent="0">
              <a:buNone/>
            </a:pPr>
            <a:r>
              <a:rPr lang="fr-FR" dirty="0" smtClean="0"/>
              <a:t>-&gt; l’invisibilité des femmes dans le langage s’accompagnerait de leur absence dans ces fonctions.</a:t>
            </a:r>
          </a:p>
          <a:p>
            <a:r>
              <a:rPr lang="fr-FR" dirty="0"/>
              <a:t> </a:t>
            </a:r>
            <a:r>
              <a:rPr lang="fr-FR" dirty="0" smtClean="0"/>
              <a:t>L’Académie française s’est toujours opposée à cette féminisation (voir Mise au point), même si elle enregistre chaque année de nouveaux noms féminisés.</a:t>
            </a:r>
          </a:p>
          <a:p>
            <a:r>
              <a:rPr lang="fr-FR" dirty="0"/>
              <a:t> </a:t>
            </a:r>
            <a:r>
              <a:rPr lang="fr-FR" dirty="0" smtClean="0"/>
              <a:t>La situation a beaucoup évolué dans d’autres pays francophones (au Canada par exemple)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89" y="0"/>
            <a:ext cx="4700411" cy="23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8" y="129873"/>
            <a:ext cx="8780166" cy="65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au point de l’Académie </a:t>
            </a:r>
            <a:r>
              <a:rPr lang="fr-FR" dirty="0" smtClean="0"/>
              <a:t>française (2014)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idx="1"/>
          </p:nvPr>
        </p:nvSpPr>
        <p:spPr>
          <a:xfrm>
            <a:off x="0" y="1616194"/>
            <a:ext cx="9144000" cy="524180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Incohérences linguistiques: </a:t>
            </a:r>
            <a:r>
              <a:rPr lang="fr-FR" dirty="0" err="1" smtClean="0"/>
              <a:t>recteure</a:t>
            </a:r>
            <a:r>
              <a:rPr lang="fr-FR" dirty="0" smtClean="0"/>
              <a:t> ou rectrice?</a:t>
            </a:r>
          </a:p>
          <a:p>
            <a:r>
              <a:rPr lang="fr-FR" dirty="0" smtClean="0"/>
              <a:t>« la marque du féminin ne sert qu’accessoirement à rendre la distinction entre m</a:t>
            </a:r>
            <a:r>
              <a:rPr lang="fr-FR" dirty="0" smtClean="0"/>
              <a:t>âle et femelle ». Ex: une girafe.</a:t>
            </a:r>
          </a:p>
          <a:p>
            <a:r>
              <a:rPr lang="fr-FR" dirty="0"/>
              <a:t>N</a:t>
            </a:r>
            <a:r>
              <a:rPr lang="fr-FR" dirty="0" smtClean="0"/>
              <a:t>eutralité de la fonction: Elle « estime que les textes règlementaires doivent respecter strictement la règle de neutralité des fonctions. [</a:t>
            </a:r>
            <a:r>
              <a:rPr lang="mr-IN" dirty="0" smtClean="0"/>
              <a:t>…</a:t>
            </a:r>
            <a:r>
              <a:rPr lang="fr-FR" dirty="0" smtClean="0"/>
              <a:t>] Les fonctions n’appartiennent pas en effet à l’intéressé: elles définissent une charge dont il s’acquitte, un rôle qu’il assume, une mission qu’il accomplit. Ainsi, ce n’est pas en effet Madame X qui signe une circulaire, mais le ministre, qui se trouve être pour un temps une personne de sexe féminin. [</a:t>
            </a:r>
            <a:r>
              <a:rPr lang="mr-IN" dirty="0" smtClean="0"/>
              <a:t>…</a:t>
            </a:r>
            <a:r>
              <a:rPr lang="fr-FR" dirty="0" smtClean="0"/>
              <a:t>] Pour que la continuité des fonctions à laquelle renvoie ces appellations soit assurée par-delà la singularité des personnes, il ne faut pas que la terminologie signale l’individu qui occup</a:t>
            </a:r>
            <a:r>
              <a:rPr lang="fr-FR" dirty="0" smtClean="0"/>
              <a:t>e ces fonctions. La neutralité doit souligner l’identité du rôle et du titre indépendamment du sexe de son titulaire.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19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663" y="23916"/>
            <a:ext cx="8524261" cy="15201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Quels mots existent au féminin?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307663" y="1760496"/>
            <a:ext cx="8524261" cy="5097503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>
              <a:spcBef>
                <a:spcPts val="200"/>
              </a:spcBef>
            </a:pPr>
            <a:r>
              <a:rPr lang="fr-FR" sz="4400" dirty="0" smtClean="0"/>
              <a:t> Boulanger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Pompier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Chauffeur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Facteur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Agriculteur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Préfet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Comédien</a:t>
            </a:r>
          </a:p>
          <a:p>
            <a:pPr>
              <a:spcBef>
                <a:spcPts val="200"/>
              </a:spcBef>
            </a:pPr>
            <a:r>
              <a:rPr lang="fr-FR" sz="4400" dirty="0" smtClean="0"/>
              <a:t> Journaliste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Maire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Poète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Infirmier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Policier</a:t>
            </a:r>
          </a:p>
          <a:p>
            <a:pPr>
              <a:spcBef>
                <a:spcPts val="200"/>
              </a:spcBef>
            </a:pPr>
            <a:r>
              <a:rPr lang="fr-FR" sz="4400" dirty="0"/>
              <a:t> </a:t>
            </a:r>
            <a:r>
              <a:rPr lang="fr-FR" sz="4400" dirty="0" smtClean="0"/>
              <a:t>Supporteur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69992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663" y="23916"/>
            <a:ext cx="8524261" cy="15201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Quels mots existent au féminin?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90662" y="1760496"/>
            <a:ext cx="7994912" cy="4949593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Instituteur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Avocat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Conducteur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Acteur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Auteur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Professeur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Pilote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Médecin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Électricien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Docteur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Écrivain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sz="4800" dirty="0" smtClean="0"/>
              <a:t>Entraîneur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33383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381</TotalTime>
  <Words>395</Words>
  <Application>Microsoft Macintosh PowerPoint</Application>
  <PresentationFormat>Présentation à l'écran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Habitat</vt:lpstr>
      <vt:lpstr>Séance 7 – B2+</vt:lpstr>
      <vt:lpstr>L’écriture inclusive</vt:lpstr>
      <vt:lpstr>Présentation PowerPoint</vt:lpstr>
      <vt:lpstr>Madame le Président ou Madame la Présidente?</vt:lpstr>
      <vt:lpstr>Un débat ancien</vt:lpstr>
      <vt:lpstr>Présentation PowerPoint</vt:lpstr>
      <vt:lpstr>Mise au point de l’Académie française (2014)</vt:lpstr>
      <vt:lpstr>Quels mots existent au féminin?</vt:lpstr>
      <vt:lpstr>Quels mots existent au féminin?</vt:lpstr>
      <vt:lpstr>Quelques féminisations anciennes (XIIe-XVIe siècle)</vt:lpstr>
      <vt:lpstr>Présentation PowerPoint</vt:lpstr>
      <vt:lpstr>Pourquoi le masculin l’emporte-t-il sur le féminin?</vt:lpstr>
      <vt:lpstr>Le masculin universel</vt:lpstr>
      <vt:lpstr>L’écriture inclusive</vt:lpstr>
      <vt:lpstr>La grammaire inclusive</vt:lpstr>
      <vt:lpstr>Un sujet polémique</vt:lpstr>
      <vt:lpstr>Devoirs (lundi 20 novembre)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6 – B2+</dc:title>
  <dc:creator>Jean-Marc Baud</dc:creator>
  <cp:lastModifiedBy>Jean-Marc Baud</cp:lastModifiedBy>
  <cp:revision>68</cp:revision>
  <dcterms:created xsi:type="dcterms:W3CDTF">2016-11-10T09:46:30Z</dcterms:created>
  <dcterms:modified xsi:type="dcterms:W3CDTF">2017-11-16T11:26:25Z</dcterms:modified>
</cp:coreProperties>
</file>