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9" r:id="rId4"/>
    <p:sldId id="268" r:id="rId5"/>
    <p:sldId id="278" r:id="rId6"/>
    <p:sldId id="270" r:id="rId7"/>
    <p:sldId id="274" r:id="rId8"/>
    <p:sldId id="272" r:id="rId9"/>
    <p:sldId id="279" r:id="rId10"/>
    <p:sldId id="273" r:id="rId11"/>
    <p:sldId id="275" r:id="rId12"/>
    <p:sldId id="257" r:id="rId13"/>
    <p:sldId id="258" r:id="rId14"/>
    <p:sldId id="260" r:id="rId15"/>
    <p:sldId id="261" r:id="rId16"/>
    <p:sldId id="262" r:id="rId17"/>
    <p:sldId id="277" r:id="rId18"/>
    <p:sldId id="263" r:id="rId19"/>
    <p:sldId id="264" r:id="rId20"/>
    <p:sldId id="265" r:id="rId21"/>
    <p:sldId id="266"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4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FR" smtClean="0"/>
              <a:t>Cliquez et modifiez le titre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03CEC41E-48BD-4881-B6FF-D82EEBBCD904}" type="datetimeFigureOut">
              <a:rPr lang="en-US" smtClean="0"/>
              <a:t>28/09/17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ages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28/09/17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FR" smtClean="0"/>
              <a:t>Cliquez et modifiez le titre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Faire glisser l'image vers l'espace réservé ou cliquer sur l'icône pour l'ajouter</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03CEC41E-48BD-4881-B6FF-D82EEBBCD904}"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FR" smtClean="0"/>
              <a:t>Cliquez et modifiez le titre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28/09/17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28/09/17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28/09/17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28/09/17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28/09/17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FR" smtClean="0"/>
              <a:t>Cliquez et modifiez le titre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28/09/17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8000" dirty="0" smtClean="0"/>
              <a:t>Séance 1 </a:t>
            </a:r>
            <a:r>
              <a:rPr lang="mr-IN" sz="8000" dirty="0" smtClean="0"/>
              <a:t>–</a:t>
            </a:r>
            <a:r>
              <a:rPr lang="fr-FR" sz="8000" dirty="0" smtClean="0"/>
              <a:t> B2+</a:t>
            </a:r>
            <a:endParaRPr lang="fr-FR" sz="8000" dirty="0"/>
          </a:p>
        </p:txBody>
      </p:sp>
      <p:sp>
        <p:nvSpPr>
          <p:cNvPr id="3" name="Sous-titre 2"/>
          <p:cNvSpPr>
            <a:spLocks noGrp="1"/>
          </p:cNvSpPr>
          <p:nvPr>
            <p:ph type="subTitle" idx="1"/>
          </p:nvPr>
        </p:nvSpPr>
        <p:spPr>
          <a:xfrm>
            <a:off x="493776" y="5146146"/>
            <a:ext cx="7196328" cy="987552"/>
          </a:xfrm>
        </p:spPr>
        <p:txBody>
          <a:bodyPr/>
          <a:lstStyle/>
          <a:p>
            <a:r>
              <a:rPr lang="fr-FR" sz="2400" dirty="0" smtClean="0"/>
              <a:t>Présentations</a:t>
            </a:r>
          </a:p>
          <a:p>
            <a:r>
              <a:rPr lang="fr-FR" sz="2400" dirty="0" smtClean="0"/>
              <a:t>Les lieux</a:t>
            </a:r>
          </a:p>
          <a:p>
            <a:r>
              <a:rPr lang="fr-FR" sz="2400" dirty="0" smtClean="0"/>
              <a:t>Les clichés</a:t>
            </a:r>
            <a:endParaRPr lang="fr-FR" sz="2400" dirty="0"/>
          </a:p>
        </p:txBody>
      </p:sp>
    </p:spTree>
    <p:extLst>
      <p:ext uri="{BB962C8B-B14F-4D97-AF65-F5344CB8AC3E}">
        <p14:creationId xmlns:p14="http://schemas.microsoft.com/office/powerpoint/2010/main" val="7890886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25413" y="0"/>
            <a:ext cx="9018587" cy="6858000"/>
          </a:xfrm>
        </p:spPr>
        <p:txBody>
          <a:bodyPr>
            <a:normAutofit/>
          </a:bodyPr>
          <a:lstStyle/>
          <a:p>
            <a:r>
              <a:rPr lang="fr-FR" sz="3200" dirty="0" smtClean="0"/>
              <a:t> Le flamenco est apparu </a:t>
            </a:r>
            <a:r>
              <a:rPr lang="is-IS" sz="3200" dirty="0" smtClean="0"/>
              <a:t>… Espagne, surtout ... Andalousie, vers le milieu du XVIIe siècle. C’est une musique nostalgique et déchirante qui prend ses racines à la fois dans les cultures musulmane, juive et gitane.</a:t>
            </a:r>
          </a:p>
          <a:p>
            <a:r>
              <a:rPr lang="is-IS" sz="3200" dirty="0" smtClean="0"/>
              <a:t>Le raï est à l’origine un chand bédouin né... Oran. </a:t>
            </a:r>
          </a:p>
          <a:p>
            <a:pPr marL="0" indent="0">
              <a:buNone/>
            </a:pPr>
            <a:r>
              <a:rPr lang="is-IS" sz="3200" dirty="0" smtClean="0"/>
              <a:t>Ce genre musical, qui s’est enrichi dans les années 1980 des influences du rock, du reggae et du blues, est devenu très populaire auprès de la jeunesse... Algérie, ... Maroc et dans tout ... Maghreb.</a:t>
            </a:r>
            <a:endParaRPr lang="fr-FR" sz="3200" dirty="0"/>
          </a:p>
        </p:txBody>
      </p:sp>
    </p:spTree>
    <p:extLst>
      <p:ext uri="{BB962C8B-B14F-4D97-AF65-F5344CB8AC3E}">
        <p14:creationId xmlns:p14="http://schemas.microsoft.com/office/powerpoint/2010/main" val="2845137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65" y="1783114"/>
            <a:ext cx="6364741" cy="4767412"/>
          </a:xfrm>
          <a:prstGeom prst="rect">
            <a:avLst/>
          </a:prstGeom>
        </p:spPr>
      </p:pic>
      <p:sp>
        <p:nvSpPr>
          <p:cNvPr id="3" name="ZoneTexte 2"/>
          <p:cNvSpPr txBox="1"/>
          <p:nvPr/>
        </p:nvSpPr>
        <p:spPr>
          <a:xfrm>
            <a:off x="334210" y="697461"/>
            <a:ext cx="8609265" cy="769441"/>
          </a:xfrm>
          <a:prstGeom prst="rect">
            <a:avLst/>
          </a:prstGeom>
          <a:noFill/>
        </p:spPr>
        <p:txBody>
          <a:bodyPr wrap="square" rtlCol="0">
            <a:spAutoFit/>
          </a:bodyPr>
          <a:lstStyle/>
          <a:p>
            <a:r>
              <a:rPr lang="fr-FR" sz="4400" dirty="0" smtClean="0">
                <a:solidFill>
                  <a:srgbClr val="FFFFFF"/>
                </a:solidFill>
              </a:rPr>
              <a:t>Des lieux</a:t>
            </a:r>
            <a:r>
              <a:rPr lang="mr-IN" sz="4400" dirty="0" smtClean="0">
                <a:solidFill>
                  <a:srgbClr val="FFFFFF"/>
                </a:solidFill>
              </a:rPr>
              <a:t>…</a:t>
            </a:r>
            <a:r>
              <a:rPr lang="fr-FR" sz="4400" dirty="0" smtClean="0">
                <a:solidFill>
                  <a:srgbClr val="FFFFFF"/>
                </a:solidFill>
              </a:rPr>
              <a:t> aux lieux communs</a:t>
            </a:r>
            <a:endParaRPr lang="fr-FR" sz="4400" dirty="0">
              <a:solidFill>
                <a:srgbClr val="FFFFFF"/>
              </a:solidFill>
            </a:endParaRPr>
          </a:p>
        </p:txBody>
      </p:sp>
    </p:spTree>
    <p:extLst>
      <p:ext uri="{BB962C8B-B14F-4D97-AF65-F5344CB8AC3E}">
        <p14:creationId xmlns:p14="http://schemas.microsoft.com/office/powerpoint/2010/main" val="3115658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clichés sur la France</a:t>
            </a:r>
            <a:endParaRPr lang="fr-FR" dirty="0"/>
          </a:p>
        </p:txBody>
      </p:sp>
      <p:sp>
        <p:nvSpPr>
          <p:cNvPr id="3" name="Espace réservé du contenu 2"/>
          <p:cNvSpPr>
            <a:spLocks noGrp="1"/>
          </p:cNvSpPr>
          <p:nvPr>
            <p:ph idx="1"/>
          </p:nvPr>
        </p:nvSpPr>
        <p:spPr>
          <a:xfrm>
            <a:off x="115450" y="1861509"/>
            <a:ext cx="9028550" cy="5169654"/>
          </a:xfrm>
        </p:spPr>
        <p:txBody>
          <a:bodyPr>
            <a:normAutofit/>
          </a:bodyPr>
          <a:lstStyle/>
          <a:p>
            <a:r>
              <a:rPr lang="fr-FR" sz="3600" dirty="0" smtClean="0"/>
              <a:t>Notez les noms des personnages célèbres cités dans la vidéo.</a:t>
            </a:r>
          </a:p>
          <a:p>
            <a:r>
              <a:rPr lang="fr-FR" sz="3600" dirty="0" smtClean="0"/>
              <a:t>Y a-t-il d’autres personnages célèbres qui vous semblent incarner la culture française?</a:t>
            </a:r>
          </a:p>
          <a:p>
            <a:r>
              <a:rPr lang="fr-FR" sz="3600" dirty="0" smtClean="0"/>
              <a:t>Notez les passages ironiques de la vidéo. Comment définiriez-vous l’ironie?</a:t>
            </a:r>
            <a:endParaRPr lang="fr-FR" sz="3600" dirty="0"/>
          </a:p>
        </p:txBody>
      </p:sp>
    </p:spTree>
    <p:extLst>
      <p:ext uri="{BB962C8B-B14F-4D97-AF65-F5344CB8AC3E}">
        <p14:creationId xmlns:p14="http://schemas.microsoft.com/office/powerpoint/2010/main" val="1795808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073" y="79468"/>
            <a:ext cx="8738481" cy="1417638"/>
          </a:xfrm>
        </p:spPr>
        <p:txBody>
          <a:bodyPr/>
          <a:lstStyle/>
          <a:p>
            <a:r>
              <a:rPr lang="fr-FR" dirty="0" smtClean="0"/>
              <a:t>Les Français et la nourriture</a:t>
            </a:r>
            <a:endParaRPr lang="fr-FR" dirty="0"/>
          </a:p>
        </p:txBody>
      </p:sp>
      <p:pic>
        <p:nvPicPr>
          <p:cNvPr id="4" name="Espace réservé du contenu 3"/>
          <p:cNvPicPr>
            <a:picLocks noGrp="1" noChangeAspect="1"/>
          </p:cNvPicPr>
          <p:nvPr>
            <p:ph idx="1"/>
          </p:nvPr>
        </p:nvPicPr>
        <p:blipFill>
          <a:blip r:embed="rId2"/>
          <a:srcRect t="-17635" b="-17635"/>
          <a:stretch>
            <a:fillRect/>
          </a:stretch>
        </p:blipFill>
        <p:spPr>
          <a:xfrm>
            <a:off x="207073" y="1366008"/>
            <a:ext cx="5571260" cy="3061579"/>
          </a:xfrm>
        </p:spPr>
      </p:pic>
      <p:pic>
        <p:nvPicPr>
          <p:cNvPr id="5" name="Image 4"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1697186"/>
            <a:ext cx="2387600" cy="3200400"/>
          </a:xfrm>
          <a:prstGeom prst="rect">
            <a:avLst/>
          </a:prstGeom>
        </p:spPr>
      </p:pic>
      <p:pic>
        <p:nvPicPr>
          <p:cNvPr id="6" name="Image 5" descr="Renaud-Muni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73" y="4265972"/>
            <a:ext cx="3015072" cy="2274495"/>
          </a:xfrm>
          <a:prstGeom prst="rect">
            <a:avLst/>
          </a:prstGeom>
        </p:spPr>
      </p:pic>
      <p:pic>
        <p:nvPicPr>
          <p:cNvPr id="7" name="Image 6" descr="images-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444" y="4265972"/>
            <a:ext cx="2900893" cy="2172870"/>
          </a:xfrm>
          <a:prstGeom prst="rect">
            <a:avLst/>
          </a:prstGeom>
        </p:spPr>
      </p:pic>
    </p:spTree>
    <p:extLst>
      <p:ext uri="{BB962C8B-B14F-4D97-AF65-F5344CB8AC3E}">
        <p14:creationId xmlns:p14="http://schemas.microsoft.com/office/powerpoint/2010/main" val="2614102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 a dit?</a:t>
            </a:r>
            <a:endParaRPr lang="fr-FR" dirty="0"/>
          </a:p>
        </p:txBody>
      </p:sp>
      <p:sp>
        <p:nvSpPr>
          <p:cNvPr id="3" name="Espace réservé du contenu 2"/>
          <p:cNvSpPr>
            <a:spLocks noGrp="1"/>
          </p:cNvSpPr>
          <p:nvPr>
            <p:ph idx="1"/>
          </p:nvPr>
        </p:nvSpPr>
        <p:spPr>
          <a:xfrm>
            <a:off x="138048" y="2070847"/>
            <a:ext cx="8821311" cy="2333184"/>
          </a:xfrm>
        </p:spPr>
        <p:txBody>
          <a:bodyPr>
            <a:normAutofit/>
          </a:bodyPr>
          <a:lstStyle/>
          <a:p>
            <a:pPr marL="0" indent="0">
              <a:buNone/>
            </a:pPr>
            <a:r>
              <a:rPr lang="fr-FR" sz="4400" dirty="0" smtClean="0"/>
              <a:t>« Comment </a:t>
            </a:r>
            <a:r>
              <a:rPr lang="fr-FR" sz="4400" dirty="0"/>
              <a:t>voulez-vous gouverner un pays où il existe </a:t>
            </a:r>
            <a:r>
              <a:rPr lang="fr-FR" sz="4400" dirty="0" smtClean="0"/>
              <a:t>258 </a:t>
            </a:r>
            <a:r>
              <a:rPr lang="fr-FR" sz="4400" dirty="0"/>
              <a:t>variétés de </a:t>
            </a:r>
            <a:r>
              <a:rPr lang="fr-FR" sz="4400" b="1" dirty="0"/>
              <a:t>fromage</a:t>
            </a:r>
            <a:r>
              <a:rPr lang="fr-FR" sz="4400" dirty="0" smtClean="0"/>
              <a:t>? »</a:t>
            </a:r>
            <a:endParaRPr lang="fr-FR" sz="4400" dirty="0"/>
          </a:p>
        </p:txBody>
      </p:sp>
      <p:sp>
        <p:nvSpPr>
          <p:cNvPr id="4" name="ZoneTexte 3"/>
          <p:cNvSpPr txBox="1"/>
          <p:nvPr/>
        </p:nvSpPr>
        <p:spPr>
          <a:xfrm>
            <a:off x="386536" y="4781791"/>
            <a:ext cx="4319161" cy="707886"/>
          </a:xfrm>
          <a:prstGeom prst="rect">
            <a:avLst/>
          </a:prstGeom>
          <a:noFill/>
        </p:spPr>
        <p:txBody>
          <a:bodyPr wrap="none" rtlCol="0">
            <a:spAutoFit/>
          </a:bodyPr>
          <a:lstStyle/>
          <a:p>
            <a:r>
              <a:rPr lang="fr-FR" sz="4000" dirty="0" smtClean="0">
                <a:solidFill>
                  <a:schemeClr val="bg1"/>
                </a:solidFill>
              </a:rPr>
              <a:t>Charles De Gaulle</a:t>
            </a:r>
            <a:endParaRPr lang="fr-FR" sz="4000" dirty="0">
              <a:solidFill>
                <a:schemeClr val="bg1"/>
              </a:solidFill>
            </a:endParaRPr>
          </a:p>
        </p:txBody>
      </p:sp>
    </p:spTree>
    <p:extLst>
      <p:ext uri="{BB962C8B-B14F-4D97-AF65-F5344CB8AC3E}">
        <p14:creationId xmlns:p14="http://schemas.microsoft.com/office/powerpoint/2010/main" val="379814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318" y="79468"/>
            <a:ext cx="8476188" cy="1417638"/>
          </a:xfrm>
        </p:spPr>
        <p:txBody>
          <a:bodyPr/>
          <a:lstStyle/>
          <a:p>
            <a:r>
              <a:rPr lang="fr-FR" dirty="0" smtClean="0"/>
              <a:t>Les Français et l’hygiène</a:t>
            </a:r>
            <a:endParaRPr lang="fr-FR" dirty="0"/>
          </a:p>
        </p:txBody>
      </p:sp>
      <p:pic>
        <p:nvPicPr>
          <p:cNvPr id="4" name="Espace réservé du contenu 3" descr="Unknown-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39" r="15988"/>
          <a:stretch/>
        </p:blipFill>
        <p:spPr>
          <a:xfrm>
            <a:off x="6148344" y="1612416"/>
            <a:ext cx="2995656" cy="2484437"/>
          </a:xfrm>
        </p:spPr>
      </p:pic>
      <p:pic>
        <p:nvPicPr>
          <p:cNvPr id="5" name="Imag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4" y="3539145"/>
            <a:ext cx="6057910" cy="3318855"/>
          </a:xfrm>
          <a:prstGeom prst="rect">
            <a:avLst/>
          </a:prstGeom>
        </p:spPr>
      </p:pic>
    </p:spTree>
    <p:extLst>
      <p:ext uri="{BB962C8B-B14F-4D97-AF65-F5344CB8AC3E}">
        <p14:creationId xmlns:p14="http://schemas.microsoft.com/office/powerpoint/2010/main" val="131980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902" y="79468"/>
            <a:ext cx="8710872" cy="1417638"/>
          </a:xfrm>
        </p:spPr>
        <p:txBody>
          <a:bodyPr/>
          <a:lstStyle/>
          <a:p>
            <a:r>
              <a:rPr lang="fr-FR" dirty="0" smtClean="0"/>
              <a:t>Les Français et le travail</a:t>
            </a:r>
            <a:endParaRPr lang="fr-FR" dirty="0"/>
          </a:p>
        </p:txBody>
      </p:sp>
      <p:pic>
        <p:nvPicPr>
          <p:cNvPr id="4" name="Espace réservé du contenu 3" descr="Unknown-1.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748" r="-3087"/>
          <a:stretch/>
        </p:blipFill>
        <p:spPr>
          <a:xfrm>
            <a:off x="400341" y="1815154"/>
            <a:ext cx="3741119" cy="4907403"/>
          </a:xfrm>
        </p:spPr>
      </p:pic>
      <p:sp>
        <p:nvSpPr>
          <p:cNvPr id="5" name="ZoneTexte 4"/>
          <p:cNvSpPr txBox="1"/>
          <p:nvPr/>
        </p:nvSpPr>
        <p:spPr>
          <a:xfrm>
            <a:off x="4541802" y="1988026"/>
            <a:ext cx="4169070" cy="2862322"/>
          </a:xfrm>
          <a:prstGeom prst="rect">
            <a:avLst/>
          </a:prstGeom>
          <a:noFill/>
        </p:spPr>
        <p:txBody>
          <a:bodyPr wrap="square" rtlCol="0">
            <a:spAutoFit/>
          </a:bodyPr>
          <a:lstStyle/>
          <a:p>
            <a:r>
              <a:rPr lang="fr-FR" sz="3600" dirty="0" smtClean="0">
                <a:solidFill>
                  <a:srgbClr val="FFFFFF"/>
                </a:solidFill>
              </a:rPr>
              <a:t>- Paresseux</a:t>
            </a:r>
          </a:p>
          <a:p>
            <a:r>
              <a:rPr lang="fr-FR" sz="3600" dirty="0" smtClean="0">
                <a:solidFill>
                  <a:srgbClr val="FFFFFF"/>
                </a:solidFill>
              </a:rPr>
              <a:t>- Feignant</a:t>
            </a:r>
          </a:p>
          <a:p>
            <a:r>
              <a:rPr lang="fr-FR" sz="3600" dirty="0" smtClean="0">
                <a:solidFill>
                  <a:srgbClr val="FFFFFF"/>
                </a:solidFill>
              </a:rPr>
              <a:t>- Fainéant</a:t>
            </a:r>
          </a:p>
          <a:p>
            <a:r>
              <a:rPr lang="fr-FR" sz="3600" dirty="0" smtClean="0">
                <a:solidFill>
                  <a:srgbClr val="FFFFFF"/>
                </a:solidFill>
              </a:rPr>
              <a:t>- Flemmard</a:t>
            </a:r>
          </a:p>
          <a:p>
            <a:r>
              <a:rPr lang="fr-FR" sz="3600" dirty="0" smtClean="0">
                <a:solidFill>
                  <a:srgbClr val="FFFFFF"/>
                </a:solidFill>
              </a:rPr>
              <a:t>- Tire-au-flanc</a:t>
            </a:r>
            <a:endParaRPr lang="fr-FR" sz="3600" dirty="0">
              <a:solidFill>
                <a:srgbClr val="FFFFFF"/>
              </a:solidFill>
            </a:endParaRPr>
          </a:p>
        </p:txBody>
      </p:sp>
    </p:spTree>
    <p:extLst>
      <p:ext uri="{BB962C8B-B14F-4D97-AF65-F5344CB8AC3E}">
        <p14:creationId xmlns:p14="http://schemas.microsoft.com/office/powerpoint/2010/main" val="1912868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924" y="4157467"/>
            <a:ext cx="8839200" cy="1982109"/>
          </a:xfrm>
        </p:spPr>
        <p:txBody>
          <a:bodyPr/>
          <a:lstStyle/>
          <a:p>
            <a:r>
              <a:rPr lang="fr-FR" sz="8000" dirty="0" smtClean="0"/>
              <a:t>« La démocratie, ce n’est pas la rue »</a:t>
            </a:r>
            <a:endParaRPr lang="fr-FR" sz="8000" dirty="0"/>
          </a:p>
        </p:txBody>
      </p:sp>
      <p:pic>
        <p:nvPicPr>
          <p:cNvPr id="5" name="Espace réservé pour une image  4" descr="5188530_3_d845_le-president-francais-emmanuel-macron-ici-l_2e9c52509f0b4bd73cc5eb95f43c56b0.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431" r="16431"/>
          <a:stretch>
            <a:fillRect/>
          </a:stretch>
        </p:blipFill>
        <p:spPr>
          <a:xfrm rot="504148">
            <a:off x="4494213" y="555625"/>
            <a:ext cx="4141787" cy="3084513"/>
          </a:xfrm>
        </p:spPr>
      </p:pic>
    </p:spTree>
    <p:extLst>
      <p:ext uri="{BB962C8B-B14F-4D97-AF65-F5344CB8AC3E}">
        <p14:creationId xmlns:p14="http://schemas.microsoft.com/office/powerpoint/2010/main" val="32838237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756" y="79468"/>
            <a:ext cx="8365750" cy="1417638"/>
          </a:xfrm>
        </p:spPr>
        <p:txBody>
          <a:bodyPr/>
          <a:lstStyle/>
          <a:p>
            <a:r>
              <a:rPr lang="fr-FR" dirty="0" smtClean="0"/>
              <a:t>Les Français et les autres</a:t>
            </a:r>
            <a:endParaRPr lang="fr-FR" dirty="0"/>
          </a:p>
        </p:txBody>
      </p:sp>
      <p:pic>
        <p:nvPicPr>
          <p:cNvPr id="8" name="Espace réservé du contenu 7" descr="Unknown-3.jpeg"/>
          <p:cNvPicPr>
            <a:picLocks noGrp="1" noChangeAspect="1"/>
          </p:cNvPicPr>
          <p:nvPr>
            <p:ph idx="1"/>
          </p:nvPr>
        </p:nvPicPr>
        <p:blipFill>
          <a:blip r:embed="rId2">
            <a:extLst>
              <a:ext uri="{28A0092B-C50C-407E-A947-70E740481C1C}">
                <a14:useLocalDpi xmlns:a14="http://schemas.microsoft.com/office/drawing/2010/main" val="0"/>
              </a:ext>
            </a:extLst>
          </a:blip>
          <a:srcRect l="-4105" r="-4105"/>
          <a:stretch>
            <a:fillRect/>
          </a:stretch>
        </p:blipFill>
        <p:spPr>
          <a:xfrm>
            <a:off x="-207073" y="2070847"/>
            <a:ext cx="5657679" cy="3695156"/>
          </a:xfrm>
        </p:spPr>
      </p:pic>
      <p:pic>
        <p:nvPicPr>
          <p:cNvPr id="9" name="Image 8" descr="Unknown-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557" y="2377778"/>
            <a:ext cx="3415551" cy="4009560"/>
          </a:xfrm>
          <a:prstGeom prst="rect">
            <a:avLst/>
          </a:prstGeom>
        </p:spPr>
      </p:pic>
    </p:spTree>
    <p:extLst>
      <p:ext uri="{BB962C8B-B14F-4D97-AF65-F5344CB8AC3E}">
        <p14:creationId xmlns:p14="http://schemas.microsoft.com/office/powerpoint/2010/main" val="3155340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Français et le monde</a:t>
            </a:r>
            <a:endParaRPr lang="fr-FR" dirty="0"/>
          </a:p>
        </p:txBody>
      </p:sp>
      <p:sp>
        <p:nvSpPr>
          <p:cNvPr id="3" name="Espace réservé du contenu 2"/>
          <p:cNvSpPr>
            <a:spLocks noGrp="1"/>
          </p:cNvSpPr>
          <p:nvPr>
            <p:ph idx="1"/>
          </p:nvPr>
        </p:nvSpPr>
        <p:spPr>
          <a:xfrm>
            <a:off x="0" y="1698244"/>
            <a:ext cx="4894425" cy="5070782"/>
          </a:xfrm>
        </p:spPr>
        <p:txBody>
          <a:bodyPr>
            <a:normAutofit/>
          </a:bodyPr>
          <a:lstStyle/>
          <a:p>
            <a:r>
              <a:rPr lang="fr-FR" sz="4000" dirty="0" smtClean="0"/>
              <a:t>Les Français sont-ils chauvins?</a:t>
            </a:r>
          </a:p>
          <a:p>
            <a:r>
              <a:rPr lang="fr-FR" sz="4000" dirty="0" smtClean="0"/>
              <a:t>Les Français et les langues étrangères</a:t>
            </a:r>
            <a:endParaRPr lang="fr-FR" sz="4000" dirty="0"/>
          </a:p>
        </p:txBody>
      </p:sp>
      <p:pic>
        <p:nvPicPr>
          <p:cNvPr id="4" name="Image 3" descr="Unknown-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425" y="1684286"/>
            <a:ext cx="4143093" cy="5173714"/>
          </a:xfrm>
          <a:prstGeom prst="rect">
            <a:avLst/>
          </a:prstGeom>
        </p:spPr>
      </p:pic>
    </p:spTree>
    <p:extLst>
      <p:ext uri="{BB962C8B-B14F-4D97-AF65-F5344CB8AC3E}">
        <p14:creationId xmlns:p14="http://schemas.microsoft.com/office/powerpoint/2010/main" val="2394119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Présentons-nous</a:t>
            </a:r>
            <a:endParaRPr lang="fr-FR" dirty="0"/>
          </a:p>
        </p:txBody>
      </p:sp>
      <p:sp>
        <p:nvSpPr>
          <p:cNvPr id="3" name="Espace réservé du contenu 2"/>
          <p:cNvSpPr>
            <a:spLocks noGrp="1"/>
          </p:cNvSpPr>
          <p:nvPr>
            <p:ph idx="1"/>
          </p:nvPr>
        </p:nvSpPr>
        <p:spPr>
          <a:xfrm>
            <a:off x="331317" y="1808552"/>
            <a:ext cx="8448580" cy="4887231"/>
          </a:xfrm>
        </p:spPr>
        <p:txBody>
          <a:bodyPr>
            <a:normAutofit/>
          </a:bodyPr>
          <a:lstStyle/>
          <a:p>
            <a:r>
              <a:rPr lang="fr-FR" sz="3200" dirty="0" smtClean="0"/>
              <a:t>À deux ou trois, échangez pendant 10 minutes sur vous, puis présentez à la classe votre voisin.</a:t>
            </a:r>
          </a:p>
          <a:p>
            <a:r>
              <a:rPr lang="fr-FR" sz="3200" dirty="0" smtClean="0"/>
              <a:t>Exemples d’informations à demander:  âge, origine, formation et études, passions et loisirs, raison de la venue en France, durée du séjour, visites et voyages prévus etc.</a:t>
            </a:r>
            <a:endParaRPr lang="fr-FR" sz="3200" dirty="0"/>
          </a:p>
        </p:txBody>
      </p:sp>
    </p:spTree>
    <p:extLst>
      <p:ext uri="{BB962C8B-B14F-4D97-AF65-F5344CB8AC3E}">
        <p14:creationId xmlns:p14="http://schemas.microsoft.com/office/powerpoint/2010/main" val="34517289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4" y="79467"/>
            <a:ext cx="9047366" cy="1673861"/>
          </a:xfrm>
        </p:spPr>
        <p:txBody>
          <a:bodyPr/>
          <a:lstStyle/>
          <a:p>
            <a:r>
              <a:rPr lang="fr-FR" dirty="0" smtClean="0"/>
              <a:t>Comment se diffusent ces clichés?</a:t>
            </a:r>
            <a:endParaRPr lang="fr-FR" dirty="0"/>
          </a:p>
        </p:txBody>
      </p:sp>
      <p:sp>
        <p:nvSpPr>
          <p:cNvPr id="3" name="Espace réservé du contenu 2"/>
          <p:cNvSpPr>
            <a:spLocks noGrp="1"/>
          </p:cNvSpPr>
          <p:nvPr>
            <p:ph idx="1"/>
          </p:nvPr>
        </p:nvSpPr>
        <p:spPr>
          <a:xfrm>
            <a:off x="220878" y="2070846"/>
            <a:ext cx="8641847" cy="4182035"/>
          </a:xfrm>
        </p:spPr>
        <p:txBody>
          <a:bodyPr>
            <a:normAutofit/>
          </a:bodyPr>
          <a:lstStyle/>
          <a:p>
            <a:r>
              <a:rPr lang="fr-FR" sz="3600" dirty="0" smtClean="0"/>
              <a:t>Visionnez ces extraits du film Matrix et d’une publicité de la compagnie Air France:</a:t>
            </a:r>
          </a:p>
          <a:p>
            <a:pPr marL="0" indent="0">
              <a:buNone/>
            </a:pPr>
            <a:r>
              <a:rPr lang="fr-FR" sz="4000" dirty="0" smtClean="0"/>
              <a:t>Quels clichés sur la France et le mode de vie des Français ces vidéos véhiculent-elles?</a:t>
            </a:r>
            <a:endParaRPr lang="fr-FR" sz="4000" dirty="0"/>
          </a:p>
        </p:txBody>
      </p:sp>
    </p:spTree>
    <p:extLst>
      <p:ext uri="{BB962C8B-B14F-4D97-AF65-F5344CB8AC3E}">
        <p14:creationId xmlns:p14="http://schemas.microsoft.com/office/powerpoint/2010/main" val="2194178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84" y="79468"/>
            <a:ext cx="8531408" cy="1417638"/>
          </a:xfrm>
        </p:spPr>
        <p:txBody>
          <a:bodyPr/>
          <a:lstStyle/>
          <a:p>
            <a:r>
              <a:rPr lang="fr-FR" dirty="0" smtClean="0"/>
              <a:t>Les films français à l’étranger</a:t>
            </a:r>
            <a:endParaRPr lang="fr-FR" dirty="0"/>
          </a:p>
        </p:txBody>
      </p:sp>
      <p:pic>
        <p:nvPicPr>
          <p:cNvPr id="6" name="Espace réservé du contenu 5" descr="Unknown-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928" r="-3253"/>
          <a:stretch/>
        </p:blipFill>
        <p:spPr>
          <a:xfrm>
            <a:off x="234684" y="2322202"/>
            <a:ext cx="3013891" cy="3789418"/>
          </a:xfrm>
        </p:spPr>
      </p:pic>
      <p:pic>
        <p:nvPicPr>
          <p:cNvPr id="7" name="Image 6"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704" y="2359014"/>
            <a:ext cx="2824411" cy="3770734"/>
          </a:xfrm>
          <a:prstGeom prst="rect">
            <a:avLst/>
          </a:prstGeom>
        </p:spPr>
      </p:pic>
      <p:pic>
        <p:nvPicPr>
          <p:cNvPr id="8" name="Image 7"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168" y="2359014"/>
            <a:ext cx="2810832" cy="3752606"/>
          </a:xfrm>
          <a:prstGeom prst="rect">
            <a:avLst/>
          </a:prstGeom>
        </p:spPr>
      </p:pic>
    </p:spTree>
    <p:extLst>
      <p:ext uri="{BB962C8B-B14F-4D97-AF65-F5344CB8AC3E}">
        <p14:creationId xmlns:p14="http://schemas.microsoft.com/office/powerpoint/2010/main" val="3092051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lundi 2 octobre </a:t>
            </a:r>
            <a:endParaRPr lang="fr-FR" dirty="0"/>
          </a:p>
        </p:txBody>
      </p:sp>
      <p:sp>
        <p:nvSpPr>
          <p:cNvPr id="3" name="Espace réservé du contenu 2"/>
          <p:cNvSpPr>
            <a:spLocks noGrp="1"/>
          </p:cNvSpPr>
          <p:nvPr>
            <p:ph idx="1"/>
          </p:nvPr>
        </p:nvSpPr>
        <p:spPr>
          <a:xfrm>
            <a:off x="133684" y="1497106"/>
            <a:ext cx="8895187" cy="5202136"/>
          </a:xfrm>
        </p:spPr>
        <p:txBody>
          <a:bodyPr>
            <a:noAutofit/>
          </a:bodyPr>
          <a:lstStyle/>
          <a:p>
            <a:r>
              <a:rPr lang="fr-FR" sz="3200" dirty="0" smtClean="0"/>
              <a:t>Rédigez une lettre de conseil à un proche qui doit venir en France.</a:t>
            </a:r>
          </a:p>
          <a:p>
            <a:r>
              <a:rPr lang="fr-FR" sz="3200" dirty="0" smtClean="0"/>
              <a:t>OU: Décrivez un trait de la culture française qui vous a surpris en arrivant et qui ne correspond pas aux clichés traditionnels de la France</a:t>
            </a:r>
          </a:p>
          <a:p>
            <a:pPr marL="0" indent="0">
              <a:buNone/>
            </a:pPr>
            <a:r>
              <a:rPr lang="fr-FR" sz="3200" dirty="0" smtClean="0"/>
              <a:t>200 mots minimum</a:t>
            </a:r>
          </a:p>
          <a:p>
            <a:pPr marL="0" indent="0">
              <a:buNone/>
            </a:pPr>
            <a:r>
              <a:rPr lang="fr-FR" sz="3200" dirty="0" smtClean="0"/>
              <a:t>Envoi par mail le lundi au plus tard: </a:t>
            </a:r>
            <a:r>
              <a:rPr lang="fr-FR" sz="3200" dirty="0" err="1" smtClean="0"/>
              <a:t>jeanmarc.baud@ens-lyon.fr</a:t>
            </a:r>
            <a:endParaRPr lang="fr-FR" sz="3200" dirty="0"/>
          </a:p>
        </p:txBody>
      </p:sp>
    </p:spTree>
    <p:extLst>
      <p:ext uri="{BB962C8B-B14F-4D97-AF65-F5344CB8AC3E}">
        <p14:creationId xmlns:p14="http://schemas.microsoft.com/office/powerpoint/2010/main" val="25907408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6201" y="65533"/>
            <a:ext cx="6254044" cy="1362075"/>
          </a:xfrm>
        </p:spPr>
        <p:txBody>
          <a:bodyPr/>
          <a:lstStyle/>
          <a:p>
            <a:r>
              <a:rPr lang="fr-FR" sz="5400" dirty="0" smtClean="0">
                <a:solidFill>
                  <a:srgbClr val="FFFFFF"/>
                </a:solidFill>
              </a:rPr>
              <a:t>Les noms de lieux</a:t>
            </a:r>
            <a:endParaRPr lang="fr-FR" sz="5400" dirty="0">
              <a:solidFill>
                <a:srgbClr val="FFFFFF"/>
              </a:solidFill>
            </a:endParaRPr>
          </a:p>
        </p:txBody>
      </p:sp>
      <p:pic>
        <p:nvPicPr>
          <p:cNvPr id="6" name="Image 5"/>
          <p:cNvPicPr>
            <a:picLocks noChangeAspect="1"/>
          </p:cNvPicPr>
          <p:nvPr/>
        </p:nvPicPr>
        <p:blipFill>
          <a:blip r:embed="rId2"/>
          <a:stretch>
            <a:fillRect/>
          </a:stretch>
        </p:blipFill>
        <p:spPr>
          <a:xfrm>
            <a:off x="2149989" y="1824938"/>
            <a:ext cx="4790060" cy="3187567"/>
          </a:xfrm>
          <a:prstGeom prst="rect">
            <a:avLst/>
          </a:prstGeom>
        </p:spPr>
      </p:pic>
    </p:spTree>
    <p:extLst>
      <p:ext uri="{BB962C8B-B14F-4D97-AF65-F5344CB8AC3E}">
        <p14:creationId xmlns:p14="http://schemas.microsoft.com/office/powerpoint/2010/main" val="406866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501573"/>
            <a:ext cx="6965245" cy="632020"/>
          </a:xfrm>
        </p:spPr>
        <p:txBody>
          <a:bodyPr>
            <a:normAutofit fontScale="90000"/>
          </a:bodyPr>
          <a:lstStyle/>
          <a:p>
            <a:r>
              <a:rPr lang="fr-FR" dirty="0" smtClean="0"/>
              <a:t>Exercices</a:t>
            </a:r>
            <a:endParaRPr lang="fr-FR" dirty="0"/>
          </a:p>
        </p:txBody>
      </p:sp>
      <p:sp>
        <p:nvSpPr>
          <p:cNvPr id="3" name="Espace réservé du contenu 2"/>
          <p:cNvSpPr>
            <a:spLocks noGrp="1"/>
          </p:cNvSpPr>
          <p:nvPr>
            <p:ph idx="1"/>
          </p:nvPr>
        </p:nvSpPr>
        <p:spPr>
          <a:xfrm>
            <a:off x="213578" y="2916962"/>
            <a:ext cx="3735682" cy="3586886"/>
          </a:xfrm>
        </p:spPr>
        <p:txBody>
          <a:bodyPr>
            <a:noAutofit/>
          </a:bodyPr>
          <a:lstStyle/>
          <a:p>
            <a:pPr>
              <a:buFontTx/>
              <a:buChar char="-"/>
            </a:pPr>
            <a:r>
              <a:rPr lang="is-IS" sz="4800" dirty="0" smtClean="0"/>
              <a:t>… France</a:t>
            </a:r>
          </a:p>
          <a:p>
            <a:pPr>
              <a:buFontTx/>
              <a:buChar char="-"/>
            </a:pPr>
            <a:r>
              <a:rPr lang="is-IS" sz="4800" dirty="0" smtClean="0"/>
              <a:t>... Belgique</a:t>
            </a:r>
          </a:p>
          <a:p>
            <a:pPr>
              <a:buFontTx/>
              <a:buChar char="-"/>
            </a:pPr>
            <a:r>
              <a:rPr lang="is-IS" sz="4800" dirty="0" smtClean="0"/>
              <a:t>... </a:t>
            </a:r>
            <a:r>
              <a:rPr lang="is-IS" sz="4800" dirty="0" smtClean="0"/>
              <a:t>Irak</a:t>
            </a:r>
            <a:endParaRPr lang="is-IS" sz="4800" dirty="0" smtClean="0"/>
          </a:p>
          <a:p>
            <a:pPr>
              <a:buFontTx/>
              <a:buChar char="-"/>
            </a:pPr>
            <a:r>
              <a:rPr lang="is-IS" sz="4800" dirty="0" smtClean="0"/>
              <a:t>... Québec</a:t>
            </a:r>
          </a:p>
        </p:txBody>
      </p:sp>
      <p:sp>
        <p:nvSpPr>
          <p:cNvPr id="5" name="ZoneTexte 4"/>
          <p:cNvSpPr txBox="1"/>
          <p:nvPr/>
        </p:nvSpPr>
        <p:spPr>
          <a:xfrm>
            <a:off x="0" y="1730637"/>
            <a:ext cx="9143999" cy="984885"/>
          </a:xfrm>
          <a:prstGeom prst="rect">
            <a:avLst/>
          </a:prstGeom>
          <a:noFill/>
        </p:spPr>
        <p:txBody>
          <a:bodyPr wrap="square" rtlCol="0">
            <a:spAutoFit/>
          </a:bodyPr>
          <a:lstStyle/>
          <a:p>
            <a:r>
              <a:rPr lang="fr-FR" sz="4000" dirty="0">
                <a:solidFill>
                  <a:srgbClr val="FFFFFF"/>
                </a:solidFill>
              </a:rPr>
              <a:t>On parle ou on comprend le français:</a:t>
            </a:r>
          </a:p>
          <a:p>
            <a:endParaRPr lang="fr-FR" dirty="0"/>
          </a:p>
        </p:txBody>
      </p:sp>
    </p:spTree>
    <p:extLst>
      <p:ext uri="{BB962C8B-B14F-4D97-AF65-F5344CB8AC3E}">
        <p14:creationId xmlns:p14="http://schemas.microsoft.com/office/powerpoint/2010/main" val="3154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501573"/>
            <a:ext cx="6965245" cy="632020"/>
          </a:xfrm>
        </p:spPr>
        <p:txBody>
          <a:bodyPr>
            <a:normAutofit fontScale="90000"/>
          </a:bodyPr>
          <a:lstStyle/>
          <a:p>
            <a:r>
              <a:rPr lang="fr-FR" dirty="0" smtClean="0"/>
              <a:t>Exercices</a:t>
            </a:r>
            <a:endParaRPr lang="fr-FR" dirty="0"/>
          </a:p>
        </p:txBody>
      </p:sp>
      <p:sp>
        <p:nvSpPr>
          <p:cNvPr id="3" name="Espace réservé du contenu 2"/>
          <p:cNvSpPr>
            <a:spLocks noGrp="1"/>
          </p:cNvSpPr>
          <p:nvPr>
            <p:ph idx="1"/>
          </p:nvPr>
        </p:nvSpPr>
        <p:spPr>
          <a:xfrm>
            <a:off x="122427" y="2288907"/>
            <a:ext cx="9021572" cy="4466162"/>
          </a:xfrm>
        </p:spPr>
        <p:txBody>
          <a:bodyPr>
            <a:noAutofit/>
          </a:bodyPr>
          <a:lstStyle/>
          <a:p>
            <a:pPr>
              <a:buFontTx/>
              <a:buChar char="-"/>
            </a:pPr>
            <a:r>
              <a:rPr lang="is-IS" sz="4400" dirty="0" smtClean="0"/>
              <a:t>… Luxembourg</a:t>
            </a:r>
          </a:p>
          <a:p>
            <a:pPr>
              <a:buFontTx/>
              <a:buChar char="-"/>
            </a:pPr>
            <a:r>
              <a:rPr lang="is-IS" sz="4400" dirty="0" smtClean="0"/>
              <a:t>... Monaco</a:t>
            </a:r>
          </a:p>
          <a:p>
            <a:pPr>
              <a:buFontTx/>
              <a:buChar char="-"/>
            </a:pPr>
            <a:r>
              <a:rPr lang="is-IS" sz="4400" dirty="0" smtClean="0"/>
              <a:t>... Sénégal</a:t>
            </a:r>
          </a:p>
          <a:p>
            <a:pPr>
              <a:buFontTx/>
              <a:buChar char="-"/>
            </a:pPr>
            <a:r>
              <a:rPr lang="is-IS" sz="4400" dirty="0" smtClean="0"/>
              <a:t>... Niger</a:t>
            </a:r>
          </a:p>
          <a:p>
            <a:pPr>
              <a:buFontTx/>
              <a:buChar char="-"/>
            </a:pPr>
            <a:r>
              <a:rPr lang="is-IS" sz="4400" dirty="0" smtClean="0"/>
              <a:t>... Gabon</a:t>
            </a:r>
          </a:p>
        </p:txBody>
      </p:sp>
      <p:sp>
        <p:nvSpPr>
          <p:cNvPr id="5" name="ZoneTexte 4"/>
          <p:cNvSpPr txBox="1"/>
          <p:nvPr/>
        </p:nvSpPr>
        <p:spPr>
          <a:xfrm>
            <a:off x="0" y="1541286"/>
            <a:ext cx="9143999" cy="984885"/>
          </a:xfrm>
          <a:prstGeom prst="rect">
            <a:avLst/>
          </a:prstGeom>
          <a:noFill/>
        </p:spPr>
        <p:txBody>
          <a:bodyPr wrap="square" rtlCol="0">
            <a:spAutoFit/>
          </a:bodyPr>
          <a:lstStyle/>
          <a:p>
            <a:r>
              <a:rPr lang="fr-FR" sz="4000" dirty="0">
                <a:solidFill>
                  <a:srgbClr val="FFFFFF"/>
                </a:solidFill>
              </a:rPr>
              <a:t>On parle ou on comprend le français:</a:t>
            </a:r>
          </a:p>
          <a:p>
            <a:endParaRPr lang="fr-FR" dirty="0"/>
          </a:p>
        </p:txBody>
      </p:sp>
    </p:spTree>
    <p:extLst>
      <p:ext uri="{BB962C8B-B14F-4D97-AF65-F5344CB8AC3E}">
        <p14:creationId xmlns:p14="http://schemas.microsoft.com/office/powerpoint/2010/main" val="3135085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493027"/>
            <a:ext cx="6965245" cy="861928"/>
          </a:xfrm>
        </p:spPr>
        <p:txBody>
          <a:bodyPr/>
          <a:lstStyle/>
          <a:p>
            <a:r>
              <a:rPr lang="fr-FR" dirty="0" smtClean="0"/>
              <a:t>Exercices</a:t>
            </a:r>
            <a:endParaRPr lang="fr-FR" dirty="0"/>
          </a:p>
        </p:txBody>
      </p:sp>
      <p:sp>
        <p:nvSpPr>
          <p:cNvPr id="3" name="Espace réservé du contenu 2"/>
          <p:cNvSpPr>
            <a:spLocks noGrp="1"/>
          </p:cNvSpPr>
          <p:nvPr>
            <p:ph idx="1"/>
          </p:nvPr>
        </p:nvSpPr>
        <p:spPr>
          <a:xfrm>
            <a:off x="6534" y="1758524"/>
            <a:ext cx="8980472" cy="4968631"/>
          </a:xfrm>
        </p:spPr>
        <p:txBody>
          <a:bodyPr numCol="2">
            <a:noAutofit/>
          </a:bodyPr>
          <a:lstStyle/>
          <a:p>
            <a:pPr marL="0" indent="0">
              <a:buNone/>
            </a:pPr>
            <a:r>
              <a:rPr lang="fr-FR" sz="3600" dirty="0" smtClean="0"/>
              <a:t>On parle ou on comprend le français:</a:t>
            </a:r>
          </a:p>
          <a:p>
            <a:pPr>
              <a:buFontTx/>
              <a:buChar char="-"/>
            </a:pPr>
            <a:r>
              <a:rPr lang="is-IS" sz="3600" dirty="0" smtClean="0"/>
              <a:t>… Mauritanie</a:t>
            </a:r>
          </a:p>
          <a:p>
            <a:pPr>
              <a:buFontTx/>
              <a:buChar char="-"/>
            </a:pPr>
            <a:r>
              <a:rPr lang="is-IS" sz="3600" dirty="0" smtClean="0"/>
              <a:t>... Nouvelle-Calédonie</a:t>
            </a:r>
          </a:p>
          <a:p>
            <a:pPr>
              <a:buFontTx/>
              <a:buChar char="-"/>
            </a:pPr>
            <a:r>
              <a:rPr lang="is-IS" sz="3600" dirty="0" smtClean="0"/>
              <a:t>... Liban</a:t>
            </a:r>
          </a:p>
          <a:p>
            <a:pPr>
              <a:buFontTx/>
              <a:buChar char="-"/>
            </a:pPr>
            <a:r>
              <a:rPr lang="is-IS" sz="3600" dirty="0" smtClean="0"/>
              <a:t>... Tchad</a:t>
            </a:r>
          </a:p>
          <a:p>
            <a:pPr>
              <a:buFontTx/>
              <a:buChar char="-"/>
            </a:pPr>
            <a:r>
              <a:rPr lang="is-IS" sz="3600" dirty="0" smtClean="0"/>
              <a:t>... Togo</a:t>
            </a:r>
          </a:p>
          <a:p>
            <a:pPr>
              <a:buFontTx/>
              <a:buChar char="-"/>
            </a:pPr>
            <a:r>
              <a:rPr lang="is-IS" sz="3600" dirty="0" smtClean="0"/>
              <a:t>... Rwanda</a:t>
            </a:r>
          </a:p>
          <a:p>
            <a:pPr>
              <a:buFontTx/>
              <a:buChar char="-"/>
            </a:pPr>
            <a:r>
              <a:rPr lang="is-IS" sz="3600" dirty="0" smtClean="0"/>
              <a:t>... Guadeloupe</a:t>
            </a:r>
          </a:p>
          <a:p>
            <a:pPr>
              <a:buFontTx/>
              <a:buChar char="-"/>
            </a:pPr>
            <a:r>
              <a:rPr lang="is-IS" sz="3600" dirty="0" smtClean="0"/>
              <a:t>... Réunion</a:t>
            </a:r>
          </a:p>
          <a:p>
            <a:pPr>
              <a:buFontTx/>
              <a:buChar char="-"/>
            </a:pPr>
            <a:r>
              <a:rPr lang="is-IS" sz="3600" dirty="0" smtClean="0"/>
              <a:t>... Madagascar</a:t>
            </a:r>
            <a:endParaRPr lang="fr-FR" sz="3600" dirty="0"/>
          </a:p>
        </p:txBody>
      </p:sp>
    </p:spTree>
    <p:extLst>
      <p:ext uri="{BB962C8B-B14F-4D97-AF65-F5344CB8AC3E}">
        <p14:creationId xmlns:p14="http://schemas.microsoft.com/office/powerpoint/2010/main" val="2157000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Exercices</a:t>
            </a:r>
            <a:endParaRPr lang="fr-FR" dirty="0"/>
          </a:p>
        </p:txBody>
      </p:sp>
      <p:sp>
        <p:nvSpPr>
          <p:cNvPr id="3" name="Espace réservé du contenu 2"/>
          <p:cNvSpPr>
            <a:spLocks noGrp="1"/>
          </p:cNvSpPr>
          <p:nvPr>
            <p:ph idx="1"/>
          </p:nvPr>
        </p:nvSpPr>
        <p:spPr>
          <a:xfrm>
            <a:off x="320966" y="1693334"/>
            <a:ext cx="8666040" cy="5164666"/>
          </a:xfrm>
        </p:spPr>
        <p:txBody>
          <a:bodyPr numCol="2">
            <a:normAutofit/>
          </a:bodyPr>
          <a:lstStyle/>
          <a:p>
            <a:pPr marL="0" indent="0">
              <a:buNone/>
            </a:pPr>
            <a:r>
              <a:rPr lang="fr-FR" sz="4000" dirty="0"/>
              <a:t>-  </a:t>
            </a:r>
            <a:r>
              <a:rPr lang="is-IS" sz="4000" dirty="0"/>
              <a:t>… Mali</a:t>
            </a:r>
          </a:p>
          <a:p>
            <a:pPr marL="285750" indent="-285750">
              <a:buFontTx/>
              <a:buChar char="-"/>
            </a:pPr>
            <a:r>
              <a:rPr lang="is-IS" sz="4000" dirty="0"/>
              <a:t>... Haïti</a:t>
            </a:r>
          </a:p>
          <a:p>
            <a:pPr marL="285750" indent="-285750">
              <a:buFontTx/>
              <a:buChar char="-"/>
            </a:pPr>
            <a:r>
              <a:rPr lang="is-IS" sz="4000" dirty="0"/>
              <a:t>... Guyane</a:t>
            </a:r>
          </a:p>
          <a:p>
            <a:pPr marL="285750" indent="-285750">
              <a:buFontTx/>
              <a:buChar char="-"/>
            </a:pPr>
            <a:r>
              <a:rPr lang="is-IS" sz="4000" dirty="0"/>
              <a:t>... Martinique</a:t>
            </a:r>
          </a:p>
          <a:p>
            <a:pPr marL="285750" indent="-285750">
              <a:buFontTx/>
              <a:buChar char="-"/>
            </a:pPr>
            <a:r>
              <a:rPr lang="is-IS" sz="4000" dirty="0"/>
              <a:t>... Côte d’Ivoire</a:t>
            </a:r>
          </a:p>
          <a:p>
            <a:pPr marL="285750" indent="-285750">
              <a:buFontTx/>
              <a:buChar char="-"/>
            </a:pPr>
            <a:r>
              <a:rPr lang="is-IS" sz="4000" dirty="0"/>
              <a:t>... Bénin</a:t>
            </a:r>
          </a:p>
          <a:p>
            <a:pPr marL="285750" indent="-285750">
              <a:buFontTx/>
              <a:buChar char="-"/>
            </a:pPr>
            <a:r>
              <a:rPr lang="is-IS" sz="4000" dirty="0"/>
              <a:t>... Burkina Faso</a:t>
            </a:r>
          </a:p>
          <a:p>
            <a:pPr marL="285750" indent="-285750">
              <a:buFontTx/>
              <a:buChar char="-"/>
            </a:pPr>
            <a:r>
              <a:rPr lang="is-IS" sz="4000" dirty="0"/>
              <a:t>... Burundi</a:t>
            </a:r>
          </a:p>
          <a:p>
            <a:pPr marL="285750" indent="-285750">
              <a:buFontTx/>
              <a:buChar char="-"/>
            </a:pPr>
            <a:r>
              <a:rPr lang="is-IS" sz="4000" dirty="0"/>
              <a:t>... Cameroun</a:t>
            </a:r>
          </a:p>
          <a:p>
            <a:pPr marL="285750" indent="-285750">
              <a:buFontTx/>
              <a:buChar char="-"/>
            </a:pPr>
            <a:r>
              <a:rPr lang="is-IS" sz="4000" dirty="0"/>
              <a:t>... Centrafrique</a:t>
            </a:r>
          </a:p>
          <a:p>
            <a:pPr marL="285750" indent="-285750">
              <a:buFontTx/>
              <a:buChar char="-"/>
            </a:pPr>
            <a:r>
              <a:rPr lang="is-IS" sz="4000" dirty="0"/>
              <a:t>... </a:t>
            </a:r>
            <a:r>
              <a:rPr lang="is-IS" sz="4000" dirty="0" smtClean="0"/>
              <a:t>Djibouti</a:t>
            </a:r>
            <a:endParaRPr lang="fr-FR" sz="4000" dirty="0"/>
          </a:p>
        </p:txBody>
      </p:sp>
    </p:spTree>
    <p:extLst>
      <p:ext uri="{BB962C8B-B14F-4D97-AF65-F5344CB8AC3E}">
        <p14:creationId xmlns:p14="http://schemas.microsoft.com/office/powerpoint/2010/main" val="2112177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4" y="281359"/>
            <a:ext cx="6965245" cy="725383"/>
          </a:xfrm>
        </p:spPr>
        <p:txBody>
          <a:bodyPr>
            <a:normAutofit fontScale="90000"/>
          </a:bodyPr>
          <a:lstStyle/>
          <a:p>
            <a:r>
              <a:rPr lang="fr-FR" dirty="0" smtClean="0"/>
              <a:t>Chants et danses du monde</a:t>
            </a:r>
            <a:endParaRPr lang="fr-FR" dirty="0"/>
          </a:p>
        </p:txBody>
      </p:sp>
      <p:sp>
        <p:nvSpPr>
          <p:cNvPr id="3" name="Espace réservé du contenu 2"/>
          <p:cNvSpPr>
            <a:spLocks noGrp="1"/>
          </p:cNvSpPr>
          <p:nvPr>
            <p:ph idx="1"/>
          </p:nvPr>
        </p:nvSpPr>
        <p:spPr>
          <a:xfrm>
            <a:off x="1" y="1542964"/>
            <a:ext cx="8974666" cy="5315036"/>
          </a:xfrm>
        </p:spPr>
        <p:txBody>
          <a:bodyPr>
            <a:normAutofit/>
          </a:bodyPr>
          <a:lstStyle/>
          <a:p>
            <a:r>
              <a:rPr lang="fr-FR" sz="4000" dirty="0" smtClean="0"/>
              <a:t> La valse, première danse de salon en position rapprochée est née </a:t>
            </a:r>
            <a:r>
              <a:rPr lang="is-IS" sz="4000" dirty="0" smtClean="0"/>
              <a:t>… Vienne ... Autriche en 1780.</a:t>
            </a:r>
          </a:p>
          <a:p>
            <a:r>
              <a:rPr lang="is-IS" sz="4000" dirty="0"/>
              <a:t> </a:t>
            </a:r>
            <a:r>
              <a:rPr lang="is-IS" sz="4000" dirty="0" smtClean="0"/>
              <a:t>Le tango, né ... Buenos Aires et ... Montevideo, ... Argentine et ... Uruguay, s’est développé et largement diffusé ... Europe au début du X</a:t>
            </a:r>
            <a:r>
              <a:rPr lang="fr-FR" sz="4000" dirty="0"/>
              <a:t>X</a:t>
            </a:r>
            <a:r>
              <a:rPr lang="is-IS" sz="4000" dirty="0" smtClean="0"/>
              <a:t>e siècle. </a:t>
            </a:r>
          </a:p>
        </p:txBody>
      </p:sp>
    </p:spTree>
    <p:extLst>
      <p:ext uri="{BB962C8B-B14F-4D97-AF65-F5344CB8AC3E}">
        <p14:creationId xmlns:p14="http://schemas.microsoft.com/office/powerpoint/2010/main" val="3677372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4" y="281359"/>
            <a:ext cx="6965245" cy="725383"/>
          </a:xfrm>
        </p:spPr>
        <p:txBody>
          <a:bodyPr>
            <a:normAutofit fontScale="90000"/>
          </a:bodyPr>
          <a:lstStyle/>
          <a:p>
            <a:r>
              <a:rPr lang="fr-FR" dirty="0" smtClean="0"/>
              <a:t>Chants et danses du monde</a:t>
            </a:r>
            <a:endParaRPr lang="fr-FR" dirty="0"/>
          </a:p>
        </p:txBody>
      </p:sp>
      <p:sp>
        <p:nvSpPr>
          <p:cNvPr id="3" name="Espace réservé du contenu 2"/>
          <p:cNvSpPr>
            <a:spLocks noGrp="1"/>
          </p:cNvSpPr>
          <p:nvPr>
            <p:ph idx="1"/>
          </p:nvPr>
        </p:nvSpPr>
        <p:spPr>
          <a:xfrm>
            <a:off x="1" y="1542964"/>
            <a:ext cx="8974666" cy="5315036"/>
          </a:xfrm>
        </p:spPr>
        <p:txBody>
          <a:bodyPr>
            <a:normAutofit/>
          </a:bodyPr>
          <a:lstStyle/>
          <a:p>
            <a:pPr marL="0" indent="0">
              <a:buNone/>
            </a:pPr>
            <a:r>
              <a:rPr lang="is-IS" sz="3600" dirty="0" smtClean="0"/>
              <a:t>Carlos Gardel, l’un des chanteurs de tango les plus célèbres, est né... France, ... Toulouse.</a:t>
            </a:r>
          </a:p>
          <a:p>
            <a:r>
              <a:rPr lang="is-IS" sz="3600" dirty="0"/>
              <a:t> </a:t>
            </a:r>
            <a:r>
              <a:rPr lang="is-IS" sz="3600" dirty="0" smtClean="0"/>
              <a:t>La samba est né ... Rio de Janeiro, ... Brésil, dans les bidonvilles. </a:t>
            </a:r>
          </a:p>
          <a:p>
            <a:pPr marL="0" indent="0">
              <a:buNone/>
            </a:pPr>
            <a:r>
              <a:rPr lang="is-IS" sz="3600" dirty="0" smtClean="0"/>
              <a:t>Importée par les esclaves venant ... Angola et travaillant sur les docks, la samba est devenue la danse nationale du Brésil.</a:t>
            </a:r>
            <a:endParaRPr lang="fr-FR" sz="3600" dirty="0"/>
          </a:p>
        </p:txBody>
      </p:sp>
    </p:spTree>
    <p:extLst>
      <p:ext uri="{BB962C8B-B14F-4D97-AF65-F5344CB8AC3E}">
        <p14:creationId xmlns:p14="http://schemas.microsoft.com/office/powerpoint/2010/main" val="2579147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301</TotalTime>
  <Words>677</Words>
  <Application>Microsoft Macintosh PowerPoint</Application>
  <PresentationFormat>Présentation à l'écran (4:3)</PresentationFormat>
  <Paragraphs>84</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Habitat</vt:lpstr>
      <vt:lpstr>Séance 1 – B2+</vt:lpstr>
      <vt:lpstr>Présentons-nous</vt:lpstr>
      <vt:lpstr>Les noms de lieux</vt:lpstr>
      <vt:lpstr>Exercices</vt:lpstr>
      <vt:lpstr>Exercices</vt:lpstr>
      <vt:lpstr>Exercices</vt:lpstr>
      <vt:lpstr>Exercices</vt:lpstr>
      <vt:lpstr>Chants et danses du monde</vt:lpstr>
      <vt:lpstr>Chants et danses du monde</vt:lpstr>
      <vt:lpstr>Présentation PowerPoint</vt:lpstr>
      <vt:lpstr>Présentation PowerPoint</vt:lpstr>
      <vt:lpstr>Les clichés sur la France</vt:lpstr>
      <vt:lpstr>Les Français et la nourriture</vt:lpstr>
      <vt:lpstr>Qui a dit?</vt:lpstr>
      <vt:lpstr>Les Français et l’hygiène</vt:lpstr>
      <vt:lpstr>Les Français et le travail</vt:lpstr>
      <vt:lpstr>« La démocratie, ce n’est pas la rue »</vt:lpstr>
      <vt:lpstr>Les Français et les autres</vt:lpstr>
      <vt:lpstr>Les Français et le monde</vt:lpstr>
      <vt:lpstr>Comment se diffusent ces clichés?</vt:lpstr>
      <vt:lpstr>Les films français à l’étranger</vt:lpstr>
      <vt:lpstr>Pour lundi 2 octobre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1 – B2+</dc:title>
  <dc:creator>Jean-Marc Baud</dc:creator>
  <cp:lastModifiedBy>Jean-Marc Baud</cp:lastModifiedBy>
  <cp:revision>28</cp:revision>
  <dcterms:created xsi:type="dcterms:W3CDTF">2016-09-29T09:35:49Z</dcterms:created>
  <dcterms:modified xsi:type="dcterms:W3CDTF">2017-09-28T14:44:44Z</dcterms:modified>
</cp:coreProperties>
</file>